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Default ContentType="application/vnd.openxmlformats-officedocument.spreadsheetml.sheet" Extension="xlsx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officedocument.drawingml.chart+xml" PartName="/ppt/charts/chart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84" r:id="rId17"/>
    <p:sldId id="256" r:id="rId18"/>
    <p:sldId id="268" r:id="rId19"/>
    <p:sldId id="262" r:id="rId20"/>
    <p:sldId id="267" r:id="rId21"/>
    <p:sldId id="270" r:id="rId22"/>
    <p:sldId id="266" r:id="rId23"/>
    <p:sldId id="271" r:id="rId24"/>
    <p:sldId id="283" r:id="rId25"/>
    <p:sldId id="272" r:id="rId26"/>
    <p:sldId id="273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99" r:id="rId36"/>
    <p:sldId id="258" r:id="rId37"/>
    <p:sldId id="263" r:id="rId38"/>
    <p:sldId id="26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1656" y="-9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</c:v>
                </c:pt>
              </c:strCache>
            </c:strRef>
          </c:tx>
          <c:dLbls>
            <c:dLbl>
              <c:idx val="0"/>
              <c:layout>
                <c:manualLayout>
                  <c:x val="-4.5873979294254887E-2"/>
                  <c:y val="-5.11804774403199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6614720034995628E-2"/>
                  <c:y val="-5.11804774403199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1151757072032663E-2"/>
                  <c:y val="-2.73709536307961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1985090405365998E-2"/>
                  <c:y val="-5.51487314085739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4"/>
                <c:pt idx="0">
                  <c:v>4/5  -А</c:v>
                </c:pt>
                <c:pt idx="1">
                  <c:v>4/5 - Б</c:v>
                </c:pt>
                <c:pt idx="2">
                  <c:v>4/5 - В</c:v>
                </c:pt>
                <c:pt idx="3">
                  <c:v>4/5 - Г,Д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9.1</c:v>
                </c:pt>
                <c:pt idx="1">
                  <c:v>9.1</c:v>
                </c:pt>
                <c:pt idx="2">
                  <c:v>9.4</c:v>
                </c:pt>
                <c:pt idx="3">
                  <c:v>8.9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2014-2015</c:v>
                </c:pt>
              </c:strCache>
            </c:strRef>
          </c:tx>
          <c:cat>
            <c:strRef>
              <c:f>Лист1!$A$2:$A$6</c:f>
              <c:strCache>
                <c:ptCount val="4"/>
                <c:pt idx="0">
                  <c:v>4/5  -А</c:v>
                </c:pt>
                <c:pt idx="1">
                  <c:v>4/5 - Б</c:v>
                </c:pt>
                <c:pt idx="2">
                  <c:v>4/5 - В</c:v>
                </c:pt>
                <c:pt idx="3">
                  <c:v>4/5 - Г,Д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8.6</c:v>
                </c:pt>
                <c:pt idx="1">
                  <c:v>8.5</c:v>
                </c:pt>
                <c:pt idx="2">
                  <c:v>8.3000000000000007</c:v>
                </c:pt>
                <c:pt idx="3">
                  <c:v>7.7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Лист1!$A$2:$A$6</c:f>
              <c:strCache>
                <c:ptCount val="4"/>
                <c:pt idx="0">
                  <c:v>4/5  -А</c:v>
                </c:pt>
                <c:pt idx="1">
                  <c:v>4/5 - Б</c:v>
                </c:pt>
                <c:pt idx="2">
                  <c:v>4/5 - В</c:v>
                </c:pt>
                <c:pt idx="3">
                  <c:v>4/5 - Г,Д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3061504"/>
        <c:axId val="93063040"/>
      </c:lineChart>
      <c:catAx>
        <c:axId val="93061504"/>
        <c:scaling>
          <c:orientation val="minMax"/>
        </c:scaling>
        <c:delete val="0"/>
        <c:axPos val="b"/>
        <c:majorTickMark val="out"/>
        <c:minorTickMark val="none"/>
        <c:tickLblPos val="nextTo"/>
        <c:crossAx val="93063040"/>
        <c:crosses val="autoZero"/>
        <c:auto val="1"/>
        <c:lblAlgn val="ctr"/>
        <c:lblOffset val="100"/>
        <c:noMultiLvlLbl val="0"/>
      </c:catAx>
      <c:valAx>
        <c:axId val="930630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3061504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81617061232259525"/>
          <c:y val="0.26305885231136811"/>
          <c:w val="0.16515449496780485"/>
          <c:h val="0.376161553585010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 b="1">
          <a:latin typeface="Bookman Old Style" pitchFamily="18" charset="0"/>
        </a:defRPr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Relationship Id="rId4" Type="http://schemas.openxmlformats.org/officeDocument/2006/relationships/image" Target="../media/image1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Relationship Id="rId4" Type="http://schemas.openxmlformats.org/officeDocument/2006/relationships/image" Target="../media/image1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0AD44F-2345-40F3-BF51-EAC4EB9A3C89}" type="doc">
      <dgm:prSet loTypeId="urn:microsoft.com/office/officeart/2011/layout/RadialPictureList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A4E51D90-1397-4DD0-9E15-26FD1029F3DB}">
      <dgm:prSet phldrT="[Текст]" custT="1"/>
      <dgm:spPr>
        <a:solidFill>
          <a:srgbClr val="00FFFF"/>
        </a:solidFill>
      </dgm:spPr>
      <dgm:t>
        <a:bodyPr/>
        <a:lstStyle/>
        <a:p>
          <a:endParaRPr lang="uk-UA" sz="3200" dirty="0"/>
        </a:p>
      </dgm:t>
    </dgm:pt>
    <dgm:pt modelId="{60281259-2274-4C5D-909E-243BC60E57C3}" type="parTrans" cxnId="{410F1062-C931-4254-9167-FDD9B7078051}">
      <dgm:prSet/>
      <dgm:spPr/>
      <dgm:t>
        <a:bodyPr/>
        <a:lstStyle/>
        <a:p>
          <a:endParaRPr lang="uk-UA"/>
        </a:p>
      </dgm:t>
    </dgm:pt>
    <dgm:pt modelId="{182528B3-0C06-4E06-849A-7AAD366059F5}" type="sibTrans" cxnId="{410F1062-C931-4254-9167-FDD9B7078051}">
      <dgm:prSet/>
      <dgm:spPr/>
      <dgm:t>
        <a:bodyPr/>
        <a:lstStyle/>
        <a:p>
          <a:endParaRPr lang="uk-UA"/>
        </a:p>
      </dgm:t>
    </dgm:pt>
    <dgm:pt modelId="{DEA20D3C-BFBD-4AA7-8397-B23C445E24CB}">
      <dgm:prSet phldrT="[Текст]" custT="1"/>
      <dgm:spPr/>
      <dgm:t>
        <a:bodyPr/>
        <a:lstStyle/>
        <a:p>
          <a:r>
            <a:rPr lang="uk-UA" sz="2400" b="1" dirty="0" smtClean="0">
              <a:solidFill>
                <a:prstClr val="black"/>
              </a:solidFill>
              <a:latin typeface="Times New Roman"/>
              <a:ea typeface="Times New Roman"/>
            </a:rPr>
            <a:t>умова реалізації безперервної освіти</a:t>
          </a:r>
          <a:endParaRPr lang="uk-UA" sz="2400" dirty="0"/>
        </a:p>
      </dgm:t>
    </dgm:pt>
    <dgm:pt modelId="{A7EDF5F2-D22D-4E94-93EE-5BCDBE7CFAAF}" type="parTrans" cxnId="{D59AF01B-E7F9-499A-BF90-5F484282B2BA}">
      <dgm:prSet/>
      <dgm:spPr/>
      <dgm:t>
        <a:bodyPr/>
        <a:lstStyle/>
        <a:p>
          <a:endParaRPr lang="uk-UA"/>
        </a:p>
      </dgm:t>
    </dgm:pt>
    <dgm:pt modelId="{D2F5EFDD-3993-42CC-98F8-5AAC170271E2}" type="sibTrans" cxnId="{D59AF01B-E7F9-499A-BF90-5F484282B2BA}">
      <dgm:prSet/>
      <dgm:spPr/>
      <dgm:t>
        <a:bodyPr/>
        <a:lstStyle/>
        <a:p>
          <a:endParaRPr lang="uk-UA"/>
        </a:p>
      </dgm:t>
    </dgm:pt>
    <dgm:pt modelId="{993B5D89-E160-49FF-82AD-E29F8C1FFA64}">
      <dgm:prSet phldrT="[Текст]" custT="1"/>
      <dgm:spPr/>
      <dgm:t>
        <a:bodyPr/>
        <a:lstStyle/>
        <a:p>
          <a:r>
            <a:rPr lang="uk-UA" sz="2400" b="1" dirty="0" smtClean="0">
              <a:solidFill>
                <a:prstClr val="black"/>
              </a:solidFill>
              <a:latin typeface="Times New Roman"/>
              <a:ea typeface="Times New Roman"/>
            </a:rPr>
            <a:t>принцип навчання та виховання</a:t>
          </a:r>
          <a:endParaRPr lang="uk-UA" sz="2400" dirty="0"/>
        </a:p>
      </dgm:t>
    </dgm:pt>
    <dgm:pt modelId="{CDD35EFA-7A22-4349-8222-5BBA773793F2}" type="parTrans" cxnId="{8B63CA9B-6BA8-47F3-9131-5A78CD8AF9A3}">
      <dgm:prSet/>
      <dgm:spPr/>
      <dgm:t>
        <a:bodyPr/>
        <a:lstStyle/>
        <a:p>
          <a:endParaRPr lang="uk-UA"/>
        </a:p>
      </dgm:t>
    </dgm:pt>
    <dgm:pt modelId="{BD230C3E-D886-42A3-A06D-436BC1E18337}" type="sibTrans" cxnId="{8B63CA9B-6BA8-47F3-9131-5A78CD8AF9A3}">
      <dgm:prSet/>
      <dgm:spPr/>
      <dgm:t>
        <a:bodyPr/>
        <a:lstStyle/>
        <a:p>
          <a:endParaRPr lang="uk-UA"/>
        </a:p>
      </dgm:t>
    </dgm:pt>
    <dgm:pt modelId="{85704E4E-E3B0-4EA9-A743-546D9D385EFC}">
      <dgm:prSet phldrT="[Текст]" custT="1"/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закономірність психічного і фізичного розвитку дитини</a:t>
          </a:r>
          <a:endParaRPr lang="uk-UA" sz="2400" b="1" dirty="0">
            <a:latin typeface="Times New Roman" pitchFamily="18" charset="0"/>
            <a:cs typeface="Times New Roman" pitchFamily="18" charset="0"/>
          </a:endParaRPr>
        </a:p>
      </dgm:t>
    </dgm:pt>
    <dgm:pt modelId="{39217105-9403-48C0-B381-5F81DB3CD5D8}" type="parTrans" cxnId="{93E59482-643C-4C66-9D60-B77AC0B737BA}">
      <dgm:prSet/>
      <dgm:spPr/>
      <dgm:t>
        <a:bodyPr/>
        <a:lstStyle/>
        <a:p>
          <a:endParaRPr lang="uk-UA"/>
        </a:p>
      </dgm:t>
    </dgm:pt>
    <dgm:pt modelId="{7B9A20CB-E5BD-406A-9EE5-122EEB7BE46B}" type="sibTrans" cxnId="{93E59482-643C-4C66-9D60-B77AC0B737BA}">
      <dgm:prSet/>
      <dgm:spPr/>
      <dgm:t>
        <a:bodyPr/>
        <a:lstStyle/>
        <a:p>
          <a:endParaRPr lang="uk-UA"/>
        </a:p>
      </dgm:t>
    </dgm:pt>
    <dgm:pt modelId="{EB274A14-2A8E-4786-A26D-A0C64E6908EC}">
      <dgm:prSet phldrT="[Текст]" custT="1"/>
      <dgm:spPr/>
      <dgm:t>
        <a:bodyPr/>
        <a:lstStyle/>
        <a:p>
          <a:r>
            <a:rPr lang="uk-UA" sz="2400" b="1" dirty="0" smtClean="0">
              <a:solidFill>
                <a:prstClr val="black"/>
              </a:solidFill>
              <a:latin typeface="Times New Roman"/>
              <a:ea typeface="Times New Roman"/>
            </a:rPr>
            <a:t>одна із складових компонентів теоретичних засад педагогічних систем,як концептуальний підхід до вирішення </a:t>
          </a:r>
          <a:r>
            <a:rPr lang="uk-UA" sz="2400" b="1" dirty="0" err="1" smtClean="0">
              <a:solidFill>
                <a:prstClr val="black"/>
              </a:solidFill>
              <a:latin typeface="Times New Roman"/>
              <a:ea typeface="Times New Roman"/>
            </a:rPr>
            <a:t>освітньо-виховних</a:t>
          </a:r>
          <a:r>
            <a:rPr lang="uk-UA" sz="2400" b="1" dirty="0" smtClean="0">
              <a:solidFill>
                <a:prstClr val="black"/>
              </a:solidFill>
              <a:latin typeface="Times New Roman"/>
              <a:ea typeface="Times New Roman"/>
            </a:rPr>
            <a:t> завдань тощо.</a:t>
          </a:r>
          <a:endParaRPr lang="uk-UA" sz="2400" dirty="0"/>
        </a:p>
      </dgm:t>
    </dgm:pt>
    <dgm:pt modelId="{7D23C274-C9B7-41E1-A15E-D5BF07F10345}" type="parTrans" cxnId="{B0BD1A49-736B-4266-83BA-5941588D592A}">
      <dgm:prSet/>
      <dgm:spPr/>
      <dgm:t>
        <a:bodyPr/>
        <a:lstStyle/>
        <a:p>
          <a:endParaRPr lang="uk-UA"/>
        </a:p>
      </dgm:t>
    </dgm:pt>
    <dgm:pt modelId="{7D63A382-4920-48F1-B761-443DFF81AF1D}" type="sibTrans" cxnId="{B0BD1A49-736B-4266-83BA-5941588D592A}">
      <dgm:prSet/>
      <dgm:spPr/>
      <dgm:t>
        <a:bodyPr/>
        <a:lstStyle/>
        <a:p>
          <a:endParaRPr lang="uk-UA"/>
        </a:p>
      </dgm:t>
    </dgm:pt>
    <dgm:pt modelId="{C99E9BF4-4269-4C14-9798-4F13DC366400}" type="pres">
      <dgm:prSet presAssocID="{B20AD44F-2345-40F3-BF51-EAC4EB9A3C89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uk-UA"/>
        </a:p>
      </dgm:t>
    </dgm:pt>
    <dgm:pt modelId="{042D8B0C-6847-4716-AC6F-E6E790373667}" type="pres">
      <dgm:prSet presAssocID="{A4E51D90-1397-4DD0-9E15-26FD1029F3DB}" presName="Parent" presStyleLbl="node1" presStyleIdx="0" presStyleCnt="2" custScaleX="126257" custScaleY="111834" custLinFactNeighborX="-17437" custLinFactNeighborY="-4414">
        <dgm:presLayoutVars>
          <dgm:chMax val="4"/>
          <dgm:chPref val="3"/>
        </dgm:presLayoutVars>
      </dgm:prSet>
      <dgm:spPr/>
      <dgm:t>
        <a:bodyPr/>
        <a:lstStyle/>
        <a:p>
          <a:endParaRPr lang="uk-UA"/>
        </a:p>
      </dgm:t>
    </dgm:pt>
    <dgm:pt modelId="{2832E45A-CAA5-4E33-9289-995A4B08E47F}" type="pres">
      <dgm:prSet presAssocID="{DEA20D3C-BFBD-4AA7-8397-B23C445E24CB}" presName="Accent" presStyleLbl="node1" presStyleIdx="1" presStyleCnt="2" custScaleY="108373" custLinFactNeighborX="-16303" custLinFactNeighborY="423"/>
      <dgm:spPr>
        <a:solidFill>
          <a:srgbClr val="0033CC"/>
        </a:solidFill>
      </dgm:spPr>
    </dgm:pt>
    <dgm:pt modelId="{E4C1D243-B84F-4266-A3FE-4A9EAA3A8D31}" type="pres">
      <dgm:prSet presAssocID="{DEA20D3C-BFBD-4AA7-8397-B23C445E24CB}" presName="Image1" presStyleLbl="fgImgPlace1" presStyleIdx="0" presStyleCnt="4" custScaleX="82128" custScaleY="60260" custLinFactNeighborX="-53092" custLinFactNeighborY="-848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0FA1572B-C294-4D36-8B85-B6AB3663C274}" type="pres">
      <dgm:prSet presAssocID="{DEA20D3C-BFBD-4AA7-8397-B23C445E24CB}" presName="Child1" presStyleLbl="revTx" presStyleIdx="0" presStyleCnt="4" custScaleX="138680" custScaleY="65651" custLinFactNeighborX="17952" custLinFactNeighborY="989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C523EEC-E95E-490A-8DBB-35043AD515B9}" type="pres">
      <dgm:prSet presAssocID="{993B5D89-E160-49FF-82AD-E29F8C1FFA64}" presName="Image2" presStyleCnt="0"/>
      <dgm:spPr/>
    </dgm:pt>
    <dgm:pt modelId="{90922725-21B3-4404-BFB8-84A2F662E376}" type="pres">
      <dgm:prSet presAssocID="{993B5D89-E160-49FF-82AD-E29F8C1FFA64}" presName="Image" presStyleLbl="fgImgPlace1" presStyleIdx="1" presStyleCnt="4" custScaleX="62401" custScaleY="56043" custLinFactNeighborX="-62251" custLinFactNeighborY="-908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</dgm:pt>
    <dgm:pt modelId="{65E3C41C-BFA3-4B96-83AB-338C10D063ED}" type="pres">
      <dgm:prSet presAssocID="{993B5D89-E160-49FF-82AD-E29F8C1FFA64}" presName="Child2" presStyleLbl="revTx" presStyleIdx="1" presStyleCnt="4" custScaleX="143423" custScaleY="39674" custLinFactY="21354" custLinFactNeighborX="-34754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AF8D773-AFA6-4DF6-BE8F-6B2D6BB16F5A}" type="pres">
      <dgm:prSet presAssocID="{EB274A14-2A8E-4786-A26D-A0C64E6908EC}" presName="Image3" presStyleCnt="0"/>
      <dgm:spPr/>
    </dgm:pt>
    <dgm:pt modelId="{61425C17-74F4-4E57-94A5-DB31374192EE}" type="pres">
      <dgm:prSet presAssocID="{EB274A14-2A8E-4786-A26D-A0C64E6908EC}" presName="Image" presStyleLbl="fgImgPlace1" presStyleIdx="2" presStyleCnt="4" custScaleX="46386" custScaleY="42342" custLinFactNeighborX="-54713" custLinFactNeighborY="-2632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A754411D-9F3B-4662-AC35-BC5D9267A65C}" type="pres">
      <dgm:prSet presAssocID="{EB274A14-2A8E-4786-A26D-A0C64E6908EC}" presName="Child3" presStyleLbl="revTx" presStyleIdx="2" presStyleCnt="4" custScaleX="284329" custScaleY="81215" custLinFactNeighborX="-22618" custLinFactNeighborY="951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E540D5B-9CF4-4C6F-BB00-C7146D00836D}" type="pres">
      <dgm:prSet presAssocID="{85704E4E-E3B0-4EA9-A743-546D9D385EFC}" presName="Image4" presStyleCnt="0"/>
      <dgm:spPr/>
    </dgm:pt>
    <dgm:pt modelId="{CF269784-D82E-481C-BD9A-2B756C611868}" type="pres">
      <dgm:prSet presAssocID="{85704E4E-E3B0-4EA9-A743-546D9D385EFC}" presName="Image" presStyleLbl="fgImgPlace1" presStyleIdx="3" presStyleCnt="4" custScaleX="63924" custScaleY="63035" custLinFactNeighborX="-60412" custLinFactNeighborY="-7143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7D36E182-FE31-42B8-8EDA-B478BB9CF805}" type="pres">
      <dgm:prSet presAssocID="{85704E4E-E3B0-4EA9-A743-546D9D385EFC}" presName="Child4" presStyleLbl="revTx" presStyleIdx="3" presStyleCnt="4" custScaleX="252013" custScaleY="73190" custLinFactY="-154528" custLinFactNeighborX="15347" custLinFactNeighborY="-2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10F1062-C931-4254-9167-FDD9B7078051}" srcId="{B20AD44F-2345-40F3-BF51-EAC4EB9A3C89}" destId="{A4E51D90-1397-4DD0-9E15-26FD1029F3DB}" srcOrd="0" destOrd="0" parTransId="{60281259-2274-4C5D-909E-243BC60E57C3}" sibTransId="{182528B3-0C06-4E06-849A-7AAD366059F5}"/>
    <dgm:cxn modelId="{8B63CA9B-6BA8-47F3-9131-5A78CD8AF9A3}" srcId="{A4E51D90-1397-4DD0-9E15-26FD1029F3DB}" destId="{993B5D89-E160-49FF-82AD-E29F8C1FFA64}" srcOrd="1" destOrd="0" parTransId="{CDD35EFA-7A22-4349-8222-5BBA773793F2}" sibTransId="{BD230C3E-D886-42A3-A06D-436BC1E18337}"/>
    <dgm:cxn modelId="{D59AF01B-E7F9-499A-BF90-5F484282B2BA}" srcId="{A4E51D90-1397-4DD0-9E15-26FD1029F3DB}" destId="{DEA20D3C-BFBD-4AA7-8397-B23C445E24CB}" srcOrd="0" destOrd="0" parTransId="{A7EDF5F2-D22D-4E94-93EE-5BCDBE7CFAAF}" sibTransId="{D2F5EFDD-3993-42CC-98F8-5AAC170271E2}"/>
    <dgm:cxn modelId="{93E59482-643C-4C66-9D60-B77AC0B737BA}" srcId="{A4E51D90-1397-4DD0-9E15-26FD1029F3DB}" destId="{85704E4E-E3B0-4EA9-A743-546D9D385EFC}" srcOrd="3" destOrd="0" parTransId="{39217105-9403-48C0-B381-5F81DB3CD5D8}" sibTransId="{7B9A20CB-E5BD-406A-9EE5-122EEB7BE46B}"/>
    <dgm:cxn modelId="{A4079EAF-EB8D-4834-8006-CBA11EA23B29}" type="presOf" srcId="{DEA20D3C-BFBD-4AA7-8397-B23C445E24CB}" destId="{0FA1572B-C294-4D36-8B85-B6AB3663C274}" srcOrd="0" destOrd="0" presId="urn:microsoft.com/office/officeart/2011/layout/RadialPictureList"/>
    <dgm:cxn modelId="{AE9E418A-5311-4EB2-AAA5-8A2CD71D2778}" type="presOf" srcId="{EB274A14-2A8E-4786-A26D-A0C64E6908EC}" destId="{A754411D-9F3B-4662-AC35-BC5D9267A65C}" srcOrd="0" destOrd="0" presId="urn:microsoft.com/office/officeart/2011/layout/RadialPictureList"/>
    <dgm:cxn modelId="{188F33D5-9194-47AD-A266-DE5AB4BFD4CC}" type="presOf" srcId="{993B5D89-E160-49FF-82AD-E29F8C1FFA64}" destId="{65E3C41C-BFA3-4B96-83AB-338C10D063ED}" srcOrd="0" destOrd="0" presId="urn:microsoft.com/office/officeart/2011/layout/RadialPictureList"/>
    <dgm:cxn modelId="{F2DCCB27-A39E-4F80-A5EB-23DD99A25B48}" type="presOf" srcId="{B20AD44F-2345-40F3-BF51-EAC4EB9A3C89}" destId="{C99E9BF4-4269-4C14-9798-4F13DC366400}" srcOrd="0" destOrd="0" presId="urn:microsoft.com/office/officeart/2011/layout/RadialPictureList"/>
    <dgm:cxn modelId="{927E075A-4CF6-4DBA-9B61-1BEDB7A5151F}" type="presOf" srcId="{A4E51D90-1397-4DD0-9E15-26FD1029F3DB}" destId="{042D8B0C-6847-4716-AC6F-E6E790373667}" srcOrd="0" destOrd="0" presId="urn:microsoft.com/office/officeart/2011/layout/RadialPictureList"/>
    <dgm:cxn modelId="{B3B2DA35-29B0-4BEA-BBB1-F0783F155A86}" type="presOf" srcId="{85704E4E-E3B0-4EA9-A743-546D9D385EFC}" destId="{7D36E182-FE31-42B8-8EDA-B478BB9CF805}" srcOrd="0" destOrd="0" presId="urn:microsoft.com/office/officeart/2011/layout/RadialPictureList"/>
    <dgm:cxn modelId="{B0BD1A49-736B-4266-83BA-5941588D592A}" srcId="{A4E51D90-1397-4DD0-9E15-26FD1029F3DB}" destId="{EB274A14-2A8E-4786-A26D-A0C64E6908EC}" srcOrd="2" destOrd="0" parTransId="{7D23C274-C9B7-41E1-A15E-D5BF07F10345}" sibTransId="{7D63A382-4920-48F1-B761-443DFF81AF1D}"/>
    <dgm:cxn modelId="{941BB7F7-2B4D-4E06-9DB8-4DBE38A8A39A}" type="presParOf" srcId="{C99E9BF4-4269-4C14-9798-4F13DC366400}" destId="{042D8B0C-6847-4716-AC6F-E6E790373667}" srcOrd="0" destOrd="0" presId="urn:microsoft.com/office/officeart/2011/layout/RadialPictureList"/>
    <dgm:cxn modelId="{251F548C-956B-4DBC-A9F4-575C30E74877}" type="presParOf" srcId="{C99E9BF4-4269-4C14-9798-4F13DC366400}" destId="{2832E45A-CAA5-4E33-9289-995A4B08E47F}" srcOrd="1" destOrd="0" presId="urn:microsoft.com/office/officeart/2011/layout/RadialPictureList"/>
    <dgm:cxn modelId="{580CCB99-946B-4E5A-B034-5A5B48D5D32D}" type="presParOf" srcId="{C99E9BF4-4269-4C14-9798-4F13DC366400}" destId="{E4C1D243-B84F-4266-A3FE-4A9EAA3A8D31}" srcOrd="2" destOrd="0" presId="urn:microsoft.com/office/officeart/2011/layout/RadialPictureList"/>
    <dgm:cxn modelId="{1F05FB86-8AA1-4039-8DA0-5A6218C6CB47}" type="presParOf" srcId="{C99E9BF4-4269-4C14-9798-4F13DC366400}" destId="{0FA1572B-C294-4D36-8B85-B6AB3663C274}" srcOrd="3" destOrd="0" presId="urn:microsoft.com/office/officeart/2011/layout/RadialPictureList"/>
    <dgm:cxn modelId="{E1BC2A71-EC17-4D47-95BE-0585637614FB}" type="presParOf" srcId="{C99E9BF4-4269-4C14-9798-4F13DC366400}" destId="{8C523EEC-E95E-490A-8DBB-35043AD515B9}" srcOrd="4" destOrd="0" presId="urn:microsoft.com/office/officeart/2011/layout/RadialPictureList"/>
    <dgm:cxn modelId="{1C157E6E-ABD7-4928-BCBB-9196C86180F6}" type="presParOf" srcId="{8C523EEC-E95E-490A-8DBB-35043AD515B9}" destId="{90922725-21B3-4404-BFB8-84A2F662E376}" srcOrd="0" destOrd="0" presId="urn:microsoft.com/office/officeart/2011/layout/RadialPictureList"/>
    <dgm:cxn modelId="{81FD94E9-F2F2-4444-BDE1-8F2E4DEECB4B}" type="presParOf" srcId="{C99E9BF4-4269-4C14-9798-4F13DC366400}" destId="{65E3C41C-BFA3-4B96-83AB-338C10D063ED}" srcOrd="5" destOrd="0" presId="urn:microsoft.com/office/officeart/2011/layout/RadialPictureList"/>
    <dgm:cxn modelId="{643BA761-17BF-4218-A286-602D5D6AE587}" type="presParOf" srcId="{C99E9BF4-4269-4C14-9798-4F13DC366400}" destId="{5AF8D773-AFA6-4DF6-BE8F-6B2D6BB16F5A}" srcOrd="6" destOrd="0" presId="urn:microsoft.com/office/officeart/2011/layout/RadialPictureList"/>
    <dgm:cxn modelId="{D990CD8B-ABEE-4B7C-8C2B-FC80F9E911C1}" type="presParOf" srcId="{5AF8D773-AFA6-4DF6-BE8F-6B2D6BB16F5A}" destId="{61425C17-74F4-4E57-94A5-DB31374192EE}" srcOrd="0" destOrd="0" presId="urn:microsoft.com/office/officeart/2011/layout/RadialPictureList"/>
    <dgm:cxn modelId="{6CA22E44-41A7-42ED-BD06-F3B10102107F}" type="presParOf" srcId="{C99E9BF4-4269-4C14-9798-4F13DC366400}" destId="{A754411D-9F3B-4662-AC35-BC5D9267A65C}" srcOrd="7" destOrd="0" presId="urn:microsoft.com/office/officeart/2011/layout/RadialPictureList"/>
    <dgm:cxn modelId="{E458D060-B5F5-402F-913F-D0D18FFB77A1}" type="presParOf" srcId="{C99E9BF4-4269-4C14-9798-4F13DC366400}" destId="{AE540D5B-9CF4-4C6F-BB00-C7146D00836D}" srcOrd="8" destOrd="0" presId="urn:microsoft.com/office/officeart/2011/layout/RadialPictureList"/>
    <dgm:cxn modelId="{C09354D0-183E-4FFB-A96B-0043CA49D18B}" type="presParOf" srcId="{AE540D5B-9CF4-4C6F-BB00-C7146D00836D}" destId="{CF269784-D82E-481C-BD9A-2B756C611868}" srcOrd="0" destOrd="0" presId="urn:microsoft.com/office/officeart/2011/layout/RadialPictureList"/>
    <dgm:cxn modelId="{F983CB64-49BA-4433-BD16-3DC6BC1986BD}" type="presParOf" srcId="{C99E9BF4-4269-4C14-9798-4F13DC366400}" destId="{7D36E182-FE31-42B8-8EDA-B478BB9CF805}" srcOrd="9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749940-0AD3-4343-A243-F28AD2D62B32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F69D6812-1885-4BFC-9C5F-8E8DAE0BFDC7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збільшення навчальної навантаження</a:t>
          </a:r>
        </a:p>
        <a:p>
          <a:endParaRPr lang="uk-UA" sz="24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r>
            <a:rPr lang="uk-UA" sz="24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 зміна режиму дня</a:t>
          </a:r>
          <a:endParaRPr lang="uk-UA" sz="24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3D64A5C-A07B-4840-B507-94EA8A477B2F}" type="parTrans" cxnId="{237E9039-EF1C-4266-900F-9019D244DD1D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EF2ED166-8133-473F-8374-44348B82E6EB}" type="sibTrans" cxnId="{237E9039-EF1C-4266-900F-9019D244DD1D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2D1E97F6-1056-4D4C-94CA-D626AEE7844F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відмінність вимог з боку вчителів – </a:t>
          </a:r>
          <a:r>
            <a:rPr lang="uk-UA" sz="2400" dirty="0" err="1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предметників</a:t>
          </a:r>
          <a:endParaRPr lang="uk-UA" sz="24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endParaRPr lang="uk-UA" sz="2400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uk-UA" sz="24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зміна стилю спілкування вчителів з дітьми</a:t>
          </a:r>
          <a:endParaRPr lang="uk-UA" sz="24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D6EE166-3289-4272-B3F9-0137842E6F4E}" type="parTrans" cxnId="{DFC5544F-6C65-45D1-9D86-8F7D3517E907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1F8E34DC-7F2E-41A4-9F1F-CBEB4D369137}" type="sibTrans" cxnId="{DFC5544F-6C65-45D1-9D86-8F7D3517E907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825504E4-B30A-453A-9C56-CCD8940F4905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зміна соціальної обстановки </a:t>
          </a:r>
        </a:p>
        <a:p>
          <a:endParaRPr lang="uk-UA" sz="24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endParaRPr lang="uk-UA" sz="24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r>
            <a:rPr lang="uk-UA" sz="24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зміна ролі учня</a:t>
          </a:r>
          <a:endParaRPr lang="uk-UA" sz="24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88BD0A8-3121-45FC-936C-1BE6C19874E1}" type="sibTrans" cxnId="{A9F0A268-3D22-422C-B66B-CCF41947173E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6B37640F-16E1-42DB-B23E-9573A0E75E41}" type="parTrans" cxnId="{A9F0A268-3D22-422C-B66B-CCF41947173E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2ADD12CB-F1BB-4173-955C-74D182848117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uk-UA" sz="24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ACBA2D3-7F12-450F-8E3E-4241F02A9655}" type="sibTrans" cxnId="{9A725019-5137-417E-B139-77A8F868C27C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A8F52402-EAD0-452A-9E2E-61069F1EFD18}" type="parTrans" cxnId="{9A725019-5137-417E-B139-77A8F868C27C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FD987659-33D7-4FCA-AF03-2CB14429068C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різниця систем і форм навчання</a:t>
          </a:r>
        </a:p>
        <a:p>
          <a:endParaRPr lang="uk-UA" sz="24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endParaRPr lang="uk-UA" sz="24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r>
            <a:rPr lang="uk-UA" sz="24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нестиковка програм початкової й основної школи</a:t>
          </a:r>
          <a:endParaRPr lang="uk-UA" sz="2400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  <a:p>
          <a:endParaRPr lang="uk-UA" sz="24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885875F-B095-409F-990D-166BF0EF4C09}" type="parTrans" cxnId="{C4FAB6DC-304D-4BD5-B19E-047B4E3049A6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301A8362-8313-45A6-A3DC-9FD302A6BC3A}" type="sibTrans" cxnId="{C4FAB6DC-304D-4BD5-B19E-047B4E3049A6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798545CB-3BA4-41D8-8F28-769EEC1D15A8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uk-UA" sz="24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EE91231-20E3-48F8-A435-05AB182AF8F5}" type="parTrans" cxnId="{2417D67A-6470-445F-B89E-8EAD155DD0A0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71B2F8D3-B51F-45C5-8F50-74C600881732}" type="sibTrans" cxnId="{2417D67A-6470-445F-B89E-8EAD155DD0A0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C95A4513-61F0-40CE-91C4-CCA7B6FB8DCE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uk-UA" sz="24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34FFC30-1D6E-42CA-B3BB-FD049986EF7A}" type="parTrans" cxnId="{241CC043-7F89-4FA5-ACC7-06F212D81F29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38F01522-E0DA-4621-9B10-0F682D44FBAF}" type="sibTrans" cxnId="{241CC043-7F89-4FA5-ACC7-06F212D81F29}">
      <dgm:prSet/>
      <dgm:spPr/>
      <dgm:t>
        <a:bodyPr/>
        <a:lstStyle/>
        <a:p>
          <a:endParaRPr lang="uk-UA" sz="2400">
            <a:latin typeface="Times New Roman" pitchFamily="18" charset="0"/>
            <a:cs typeface="Times New Roman" pitchFamily="18" charset="0"/>
          </a:endParaRPr>
        </a:p>
      </dgm:t>
    </dgm:pt>
    <dgm:pt modelId="{6FE14F7A-26D6-47FD-AEFC-B0EE60052ECB}" type="pres">
      <dgm:prSet presAssocID="{9A749940-0AD3-4343-A243-F28AD2D62B3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DAEAAAC9-EE02-4C66-A621-F36C34E57063}" type="pres">
      <dgm:prSet presAssocID="{825504E4-B30A-453A-9C56-CCD8940F490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509DC03-6961-4A16-AE4B-73541F65FD63}" type="pres">
      <dgm:prSet presAssocID="{D88BD0A8-3121-45FC-936C-1BE6C19874E1}" presName="sibTrans" presStyleCnt="0"/>
      <dgm:spPr/>
    </dgm:pt>
    <dgm:pt modelId="{341DCFC4-15F1-4EA9-9ADE-72BF2891F842}" type="pres">
      <dgm:prSet presAssocID="{F69D6812-1885-4BFC-9C5F-8E8DAE0BFDC7}" presName="node" presStyleLbl="node1" presStyleIdx="1" presStyleCnt="4" custScaleX="11230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D0B5FF5-E5EC-4B26-BAED-BDCE367BB0B7}" type="pres">
      <dgm:prSet presAssocID="{EF2ED166-8133-473F-8374-44348B82E6EB}" presName="sibTrans" presStyleCnt="0"/>
      <dgm:spPr/>
    </dgm:pt>
    <dgm:pt modelId="{46E0EE7A-F334-4F17-8DAF-9CEFC034738C}" type="pres">
      <dgm:prSet presAssocID="{FD987659-33D7-4FCA-AF03-2CB14429068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065B362-699C-4128-8C1D-61CC57D73F70}" type="pres">
      <dgm:prSet presAssocID="{301A8362-8313-45A6-A3DC-9FD302A6BC3A}" presName="sibTrans" presStyleCnt="0"/>
      <dgm:spPr/>
    </dgm:pt>
    <dgm:pt modelId="{8E15ABF7-819F-4008-9E6C-90E8CD31F7B4}" type="pres">
      <dgm:prSet presAssocID="{2D1E97F6-1056-4D4C-94CA-D626AEE7844F}" presName="node" presStyleLbl="node1" presStyleIdx="3" presStyleCnt="4" custScaleX="12387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35670CC-A307-4D13-85AF-864126149313}" type="presOf" srcId="{2D1E97F6-1056-4D4C-94CA-D626AEE7844F}" destId="{8E15ABF7-819F-4008-9E6C-90E8CD31F7B4}" srcOrd="0" destOrd="0" presId="urn:microsoft.com/office/officeart/2005/8/layout/hList6"/>
    <dgm:cxn modelId="{D6EB60BF-F3F7-43FE-BD5C-A2F2EDA48651}" type="presOf" srcId="{2ADD12CB-F1BB-4173-955C-74D182848117}" destId="{DAEAAAC9-EE02-4C66-A621-F36C34E57063}" srcOrd="0" destOrd="1" presId="urn:microsoft.com/office/officeart/2005/8/layout/hList6"/>
    <dgm:cxn modelId="{1D002330-3E14-4A76-A085-D5BD5222F813}" type="presOf" srcId="{798545CB-3BA4-41D8-8F28-769EEC1D15A8}" destId="{8E15ABF7-819F-4008-9E6C-90E8CD31F7B4}" srcOrd="0" destOrd="2" presId="urn:microsoft.com/office/officeart/2005/8/layout/hList6"/>
    <dgm:cxn modelId="{460078D0-4545-4EDC-9228-5323AB720894}" type="presOf" srcId="{F69D6812-1885-4BFC-9C5F-8E8DAE0BFDC7}" destId="{341DCFC4-15F1-4EA9-9ADE-72BF2891F842}" srcOrd="0" destOrd="0" presId="urn:microsoft.com/office/officeart/2005/8/layout/hList6"/>
    <dgm:cxn modelId="{2417D67A-6470-445F-B89E-8EAD155DD0A0}" srcId="{2D1E97F6-1056-4D4C-94CA-D626AEE7844F}" destId="{798545CB-3BA4-41D8-8F28-769EEC1D15A8}" srcOrd="1" destOrd="0" parTransId="{EEE91231-20E3-48F8-A435-05AB182AF8F5}" sibTransId="{71B2F8D3-B51F-45C5-8F50-74C600881732}"/>
    <dgm:cxn modelId="{C4FAB6DC-304D-4BD5-B19E-047B4E3049A6}" srcId="{9A749940-0AD3-4343-A243-F28AD2D62B32}" destId="{FD987659-33D7-4FCA-AF03-2CB14429068C}" srcOrd="2" destOrd="0" parTransId="{8885875F-B095-409F-990D-166BF0EF4C09}" sibTransId="{301A8362-8313-45A6-A3DC-9FD302A6BC3A}"/>
    <dgm:cxn modelId="{241CC043-7F89-4FA5-ACC7-06F212D81F29}" srcId="{2D1E97F6-1056-4D4C-94CA-D626AEE7844F}" destId="{C95A4513-61F0-40CE-91C4-CCA7B6FB8DCE}" srcOrd="0" destOrd="0" parTransId="{234FFC30-1D6E-42CA-B3BB-FD049986EF7A}" sibTransId="{38F01522-E0DA-4621-9B10-0F682D44FBAF}"/>
    <dgm:cxn modelId="{708693CC-7A51-428A-83D6-19B6A5060E97}" type="presOf" srcId="{9A749940-0AD3-4343-A243-F28AD2D62B32}" destId="{6FE14F7A-26D6-47FD-AEFC-B0EE60052ECB}" srcOrd="0" destOrd="0" presId="urn:microsoft.com/office/officeart/2005/8/layout/hList6"/>
    <dgm:cxn modelId="{B0EACCB0-0A95-4286-8D72-29A2888A863B}" type="presOf" srcId="{FD987659-33D7-4FCA-AF03-2CB14429068C}" destId="{46E0EE7A-F334-4F17-8DAF-9CEFC034738C}" srcOrd="0" destOrd="0" presId="urn:microsoft.com/office/officeart/2005/8/layout/hList6"/>
    <dgm:cxn modelId="{7060D770-7A26-4EC2-AF79-86464DEF9A07}" type="presOf" srcId="{C95A4513-61F0-40CE-91C4-CCA7B6FB8DCE}" destId="{8E15ABF7-819F-4008-9E6C-90E8CD31F7B4}" srcOrd="0" destOrd="1" presId="urn:microsoft.com/office/officeart/2005/8/layout/hList6"/>
    <dgm:cxn modelId="{A9F0A268-3D22-422C-B66B-CCF41947173E}" srcId="{9A749940-0AD3-4343-A243-F28AD2D62B32}" destId="{825504E4-B30A-453A-9C56-CCD8940F4905}" srcOrd="0" destOrd="0" parTransId="{6B37640F-16E1-42DB-B23E-9573A0E75E41}" sibTransId="{D88BD0A8-3121-45FC-936C-1BE6C19874E1}"/>
    <dgm:cxn modelId="{DFC5544F-6C65-45D1-9D86-8F7D3517E907}" srcId="{9A749940-0AD3-4343-A243-F28AD2D62B32}" destId="{2D1E97F6-1056-4D4C-94CA-D626AEE7844F}" srcOrd="3" destOrd="0" parTransId="{AD6EE166-3289-4272-B3F9-0137842E6F4E}" sibTransId="{1F8E34DC-7F2E-41A4-9F1F-CBEB4D369137}"/>
    <dgm:cxn modelId="{E63A9B10-62E3-4883-B8B0-99664F6870A0}" type="presOf" srcId="{825504E4-B30A-453A-9C56-CCD8940F4905}" destId="{DAEAAAC9-EE02-4C66-A621-F36C34E57063}" srcOrd="0" destOrd="0" presId="urn:microsoft.com/office/officeart/2005/8/layout/hList6"/>
    <dgm:cxn modelId="{9A725019-5137-417E-B139-77A8F868C27C}" srcId="{825504E4-B30A-453A-9C56-CCD8940F4905}" destId="{2ADD12CB-F1BB-4173-955C-74D182848117}" srcOrd="0" destOrd="0" parTransId="{A8F52402-EAD0-452A-9E2E-61069F1EFD18}" sibTransId="{BACBA2D3-7F12-450F-8E3E-4241F02A9655}"/>
    <dgm:cxn modelId="{237E9039-EF1C-4266-900F-9019D244DD1D}" srcId="{9A749940-0AD3-4343-A243-F28AD2D62B32}" destId="{F69D6812-1885-4BFC-9C5F-8E8DAE0BFDC7}" srcOrd="1" destOrd="0" parTransId="{53D64A5C-A07B-4840-B507-94EA8A477B2F}" sibTransId="{EF2ED166-8133-473F-8374-44348B82E6EB}"/>
    <dgm:cxn modelId="{E1E333E3-D014-4C9E-A05C-2B12A528A67F}" type="presParOf" srcId="{6FE14F7A-26D6-47FD-AEFC-B0EE60052ECB}" destId="{DAEAAAC9-EE02-4C66-A621-F36C34E57063}" srcOrd="0" destOrd="0" presId="urn:microsoft.com/office/officeart/2005/8/layout/hList6"/>
    <dgm:cxn modelId="{E23661AB-42F3-4FCB-84D0-21CD80CD43D9}" type="presParOf" srcId="{6FE14F7A-26D6-47FD-AEFC-B0EE60052ECB}" destId="{1509DC03-6961-4A16-AE4B-73541F65FD63}" srcOrd="1" destOrd="0" presId="urn:microsoft.com/office/officeart/2005/8/layout/hList6"/>
    <dgm:cxn modelId="{8E004A31-858C-45FD-BAEF-64E752CE4385}" type="presParOf" srcId="{6FE14F7A-26D6-47FD-AEFC-B0EE60052ECB}" destId="{341DCFC4-15F1-4EA9-9ADE-72BF2891F842}" srcOrd="2" destOrd="0" presId="urn:microsoft.com/office/officeart/2005/8/layout/hList6"/>
    <dgm:cxn modelId="{63C47542-FCFE-4543-A37E-E5183004F920}" type="presParOf" srcId="{6FE14F7A-26D6-47FD-AEFC-B0EE60052ECB}" destId="{AD0B5FF5-E5EC-4B26-BAED-BDCE367BB0B7}" srcOrd="3" destOrd="0" presId="urn:microsoft.com/office/officeart/2005/8/layout/hList6"/>
    <dgm:cxn modelId="{EB0B4DA7-F066-4E3D-BD3D-2E1490D27B8E}" type="presParOf" srcId="{6FE14F7A-26D6-47FD-AEFC-B0EE60052ECB}" destId="{46E0EE7A-F334-4F17-8DAF-9CEFC034738C}" srcOrd="4" destOrd="0" presId="urn:microsoft.com/office/officeart/2005/8/layout/hList6"/>
    <dgm:cxn modelId="{3EA779EA-FDE3-407F-AEB3-32CBDB24BB20}" type="presParOf" srcId="{6FE14F7A-26D6-47FD-AEFC-B0EE60052ECB}" destId="{6065B362-699C-4128-8C1D-61CC57D73F70}" srcOrd="5" destOrd="0" presId="urn:microsoft.com/office/officeart/2005/8/layout/hList6"/>
    <dgm:cxn modelId="{12566536-4B4F-4263-A296-E05735E30530}" type="presParOf" srcId="{6FE14F7A-26D6-47FD-AEFC-B0EE60052ECB}" destId="{8E15ABF7-819F-4008-9E6C-90E8CD31F7B4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3955C02-C934-4CC5-B016-EFAB04A7A2D9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BA373CF5-88F5-47BE-8DD8-C7A88DC63EF3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3200" b="1" dirty="0" smtClean="0">
              <a:solidFill>
                <a:srgbClr val="0033CC"/>
              </a:solidFill>
              <a:latin typeface="Times New Roman"/>
              <a:ea typeface="Times New Roman"/>
            </a:rPr>
            <a:t>педагогічний аспект </a:t>
          </a:r>
          <a:r>
            <a:rPr lang="uk-UA" sz="2000" b="1" dirty="0" smtClean="0">
              <a:solidFill>
                <a:srgbClr val="0033CC"/>
              </a:solidFill>
              <a:latin typeface="Times New Roman"/>
              <a:ea typeface="Times New Roman"/>
            </a:rPr>
            <a:t>— учні в 5-х класах знижують показни­ки   навченості,   зустрічаються з  великою  кількістю  вчителів, предметів, вимог, технологій</a:t>
          </a:r>
          <a:endParaRPr lang="uk-UA" sz="2000" b="1" dirty="0">
            <a:solidFill>
              <a:srgbClr val="0033CC"/>
            </a:solidFill>
          </a:endParaRPr>
        </a:p>
      </dgm:t>
    </dgm:pt>
    <dgm:pt modelId="{D8B9FA58-253F-4A75-B179-1F5AD7BB3030}" type="parTrans" cxnId="{48CB7276-F3EA-4EB5-A996-5F3B997796A9}">
      <dgm:prSet/>
      <dgm:spPr/>
      <dgm:t>
        <a:bodyPr/>
        <a:lstStyle/>
        <a:p>
          <a:endParaRPr lang="uk-UA"/>
        </a:p>
      </dgm:t>
    </dgm:pt>
    <dgm:pt modelId="{0AD6707A-F86B-468E-A586-1F9E7CD56E7A}" type="sibTrans" cxnId="{48CB7276-F3EA-4EB5-A996-5F3B997796A9}">
      <dgm:prSet/>
      <dgm:spPr/>
      <dgm:t>
        <a:bodyPr/>
        <a:lstStyle/>
        <a:p>
          <a:endParaRPr lang="uk-UA"/>
        </a:p>
      </dgm:t>
    </dgm:pt>
    <dgm:pt modelId="{43A982AF-8914-4C4C-918C-B1F09EBD2F78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3200" b="1" dirty="0" smtClean="0">
              <a:solidFill>
                <a:srgbClr val="0033CC"/>
              </a:solidFill>
              <a:latin typeface="Times New Roman"/>
              <a:ea typeface="Times New Roman"/>
            </a:rPr>
            <a:t>психологічний  аспект </a:t>
          </a:r>
          <a:r>
            <a:rPr lang="uk-UA" sz="2000" dirty="0" smtClean="0">
              <a:solidFill>
                <a:srgbClr val="0033CC"/>
              </a:solidFill>
              <a:latin typeface="Times New Roman"/>
              <a:ea typeface="Times New Roman"/>
            </a:rPr>
            <a:t>— </a:t>
          </a:r>
          <a:r>
            <a:rPr lang="uk-UA" sz="2000" b="1" dirty="0" smtClean="0">
              <a:solidFill>
                <a:srgbClr val="0033CC"/>
              </a:solidFill>
              <a:latin typeface="Times New Roman"/>
              <a:ea typeface="Times New Roman"/>
            </a:rPr>
            <a:t>формування   нової   соціальної позиції</a:t>
          </a:r>
          <a:r>
            <a:rPr lang="uk-UA" sz="2000" dirty="0" smtClean="0">
              <a:solidFill>
                <a:srgbClr val="0033CC"/>
              </a:solidFill>
              <a:latin typeface="Times New Roman"/>
              <a:ea typeface="Times New Roman"/>
            </a:rPr>
            <a:t>.</a:t>
          </a:r>
          <a:endParaRPr lang="uk-UA" sz="2000" dirty="0">
            <a:solidFill>
              <a:srgbClr val="0033CC"/>
            </a:solidFill>
          </a:endParaRPr>
        </a:p>
      </dgm:t>
    </dgm:pt>
    <dgm:pt modelId="{D329FFA6-4D48-44F2-9D1B-EE3159D56AC5}" type="parTrans" cxnId="{B407D879-E6C0-491F-BFFA-B99499911973}">
      <dgm:prSet/>
      <dgm:spPr/>
      <dgm:t>
        <a:bodyPr/>
        <a:lstStyle/>
        <a:p>
          <a:endParaRPr lang="uk-UA"/>
        </a:p>
      </dgm:t>
    </dgm:pt>
    <dgm:pt modelId="{DCC53939-BA04-4F1A-BAAA-CACD752FCE23}" type="sibTrans" cxnId="{B407D879-E6C0-491F-BFFA-B99499911973}">
      <dgm:prSet/>
      <dgm:spPr/>
      <dgm:t>
        <a:bodyPr/>
        <a:lstStyle/>
        <a:p>
          <a:endParaRPr lang="uk-UA"/>
        </a:p>
      </dgm:t>
    </dgm:pt>
    <dgm:pt modelId="{93A9C36D-6809-423E-B16B-3339C79CA180}" type="pres">
      <dgm:prSet presAssocID="{E3955C02-C934-4CC5-B016-EFAB04A7A2D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1861D045-2B70-48D5-91B3-672EA7ADE2E6}" type="pres">
      <dgm:prSet presAssocID="{E3955C02-C934-4CC5-B016-EFAB04A7A2D9}" presName="dot1" presStyleLbl="alignNode1" presStyleIdx="0" presStyleCnt="10" custLinFactY="-12766" custLinFactNeighborX="26903" custLinFactNeighborY="-100000"/>
      <dgm:spPr/>
    </dgm:pt>
    <dgm:pt modelId="{19EFBE2F-7FC2-49BF-A129-A4D108F01C3D}" type="pres">
      <dgm:prSet presAssocID="{E3955C02-C934-4CC5-B016-EFAB04A7A2D9}" presName="dot2" presStyleLbl="alignNode1" presStyleIdx="1" presStyleCnt="10" custLinFactNeighborX="-45306" custLinFactNeighborY="-28550"/>
      <dgm:spPr/>
    </dgm:pt>
    <dgm:pt modelId="{2FEC4BD7-0424-4996-9486-9595C180ECEE}" type="pres">
      <dgm:prSet presAssocID="{E3955C02-C934-4CC5-B016-EFAB04A7A2D9}" presName="dot3" presStyleLbl="alignNode1" presStyleIdx="2" presStyleCnt="10" custLinFactX="-100000" custLinFactNeighborX="-130069" custLinFactNeighborY="74509"/>
      <dgm:spPr/>
    </dgm:pt>
    <dgm:pt modelId="{89B7541F-9A6A-42F1-A049-D6C5AF2E885C}" type="pres">
      <dgm:prSet presAssocID="{E3955C02-C934-4CC5-B016-EFAB04A7A2D9}" presName="dotArrow1" presStyleLbl="alignNode1" presStyleIdx="3" presStyleCnt="10"/>
      <dgm:spPr/>
    </dgm:pt>
    <dgm:pt modelId="{63CB7973-640C-4A83-A01C-A37B82A2A635}" type="pres">
      <dgm:prSet presAssocID="{E3955C02-C934-4CC5-B016-EFAB04A7A2D9}" presName="dotArrow2" presStyleLbl="alignNode1" presStyleIdx="4" presStyleCnt="10"/>
      <dgm:spPr/>
    </dgm:pt>
    <dgm:pt modelId="{627F7268-9176-4D83-9582-9866418D4250}" type="pres">
      <dgm:prSet presAssocID="{E3955C02-C934-4CC5-B016-EFAB04A7A2D9}" presName="dotArrow3" presStyleLbl="alignNode1" presStyleIdx="5" presStyleCnt="10"/>
      <dgm:spPr/>
    </dgm:pt>
    <dgm:pt modelId="{529904B1-46B7-44D2-88CE-7E3834435D2D}" type="pres">
      <dgm:prSet presAssocID="{E3955C02-C934-4CC5-B016-EFAB04A7A2D9}" presName="dotArrow4" presStyleLbl="alignNode1" presStyleIdx="6" presStyleCnt="10"/>
      <dgm:spPr/>
    </dgm:pt>
    <dgm:pt modelId="{81118798-F53E-4EF4-B0CC-BBE812156414}" type="pres">
      <dgm:prSet presAssocID="{E3955C02-C934-4CC5-B016-EFAB04A7A2D9}" presName="dotArrow5" presStyleLbl="alignNode1" presStyleIdx="7" presStyleCnt="10"/>
      <dgm:spPr/>
    </dgm:pt>
    <dgm:pt modelId="{DDF1CAE1-C5F9-458A-8AAB-D946EAAD8719}" type="pres">
      <dgm:prSet presAssocID="{E3955C02-C934-4CC5-B016-EFAB04A7A2D9}" presName="dotArrow6" presStyleLbl="alignNode1" presStyleIdx="8" presStyleCnt="10" custLinFactY="21664" custLinFactNeighborX="20438" custLinFactNeighborY="100000"/>
      <dgm:spPr/>
    </dgm:pt>
    <dgm:pt modelId="{EBE2B056-8B95-4663-950E-83E0A0ECF3E2}" type="pres">
      <dgm:prSet presAssocID="{E3955C02-C934-4CC5-B016-EFAB04A7A2D9}" presName="dotArrow7" presStyleLbl="alignNode1" presStyleIdx="9" presStyleCnt="10" custLinFactY="60779" custLinFactNeighborX="20438" custLinFactNeighborY="100000"/>
      <dgm:spPr/>
    </dgm:pt>
    <dgm:pt modelId="{E5BDF84C-B502-4332-B298-5F47C371BEAE}" type="pres">
      <dgm:prSet presAssocID="{BA373CF5-88F5-47BE-8DD8-C7A88DC63EF3}" presName="parTx1" presStyleLbl="node1" presStyleIdx="0" presStyleCnt="2" custScaleX="146838" custScaleY="192545" custLinFactNeighborX="931" custLinFactNeighborY="477"/>
      <dgm:spPr/>
      <dgm:t>
        <a:bodyPr/>
        <a:lstStyle/>
        <a:p>
          <a:endParaRPr lang="uk-UA"/>
        </a:p>
      </dgm:t>
    </dgm:pt>
    <dgm:pt modelId="{79E72EF3-6E67-44AD-80BA-58999F71E589}" type="pres">
      <dgm:prSet presAssocID="{0AD6707A-F86B-468E-A586-1F9E7CD56E7A}" presName="picture1" presStyleCnt="0"/>
      <dgm:spPr/>
    </dgm:pt>
    <dgm:pt modelId="{F7BDE9CA-7268-4360-959E-F3882B594283}" type="pres">
      <dgm:prSet presAssocID="{0AD6707A-F86B-468E-A586-1F9E7CD56E7A}" presName="imageRepeatNode" presStyleLbl="fgImgPlace1" presStyleIdx="0" presStyleCnt="2" custScaleX="38813" custScaleY="38853" custLinFactNeighborX="1253" custLinFactNeighborY="-10242"/>
      <dgm:spPr/>
      <dgm:t>
        <a:bodyPr/>
        <a:lstStyle/>
        <a:p>
          <a:endParaRPr lang="uk-UA"/>
        </a:p>
      </dgm:t>
    </dgm:pt>
    <dgm:pt modelId="{A2A086AD-5CE5-4C95-B7FC-155AFC325154}" type="pres">
      <dgm:prSet presAssocID="{43A982AF-8914-4C4C-918C-B1F09EBD2F78}" presName="parTx2" presStyleLbl="node1" presStyleIdx="1" presStyleCnt="2" custScaleX="98798" custScaleY="147716" custLinFactNeighborX="2840" custLinFactNeighborY="7814"/>
      <dgm:spPr/>
      <dgm:t>
        <a:bodyPr/>
        <a:lstStyle/>
        <a:p>
          <a:endParaRPr lang="uk-UA"/>
        </a:p>
      </dgm:t>
    </dgm:pt>
    <dgm:pt modelId="{EB24DDB9-5AE0-4A6F-999F-FDBEF635E750}" type="pres">
      <dgm:prSet presAssocID="{DCC53939-BA04-4F1A-BAAA-CACD752FCE23}" presName="picture2" presStyleCnt="0"/>
      <dgm:spPr/>
    </dgm:pt>
    <dgm:pt modelId="{E017EACA-45C7-41DB-965E-1BCD5005624A}" type="pres">
      <dgm:prSet presAssocID="{DCC53939-BA04-4F1A-BAAA-CACD752FCE23}" presName="imageRepeatNode" presStyleLbl="fgImgPlace1" presStyleIdx="1" presStyleCnt="2" custScaleX="38419" custScaleY="39681" custLinFactNeighborX="47867" custLinFactNeighborY="3613"/>
      <dgm:spPr/>
      <dgm:t>
        <a:bodyPr/>
        <a:lstStyle/>
        <a:p>
          <a:endParaRPr lang="uk-UA"/>
        </a:p>
      </dgm:t>
    </dgm:pt>
  </dgm:ptLst>
  <dgm:cxnLst>
    <dgm:cxn modelId="{5F8D821E-F749-4C7B-9A71-79D27CC6A9F7}" type="presOf" srcId="{BA373CF5-88F5-47BE-8DD8-C7A88DC63EF3}" destId="{E5BDF84C-B502-4332-B298-5F47C371BEAE}" srcOrd="0" destOrd="0" presId="urn:microsoft.com/office/officeart/2008/layout/AscendingPictureAccentProcess"/>
    <dgm:cxn modelId="{91F7C40A-4D4A-4218-8A4D-0C8ADD5BC73C}" type="presOf" srcId="{DCC53939-BA04-4F1A-BAAA-CACD752FCE23}" destId="{E017EACA-45C7-41DB-965E-1BCD5005624A}" srcOrd="0" destOrd="0" presId="urn:microsoft.com/office/officeart/2008/layout/AscendingPictureAccentProcess"/>
    <dgm:cxn modelId="{21715346-12D9-4B18-B3FE-008AB8219701}" type="presOf" srcId="{43A982AF-8914-4C4C-918C-B1F09EBD2F78}" destId="{A2A086AD-5CE5-4C95-B7FC-155AFC325154}" srcOrd="0" destOrd="0" presId="urn:microsoft.com/office/officeart/2008/layout/AscendingPictureAccentProcess"/>
    <dgm:cxn modelId="{AD30D4FB-7CDB-4656-A89C-1B4660165F78}" type="presOf" srcId="{E3955C02-C934-4CC5-B016-EFAB04A7A2D9}" destId="{93A9C36D-6809-423E-B16B-3339C79CA180}" srcOrd="0" destOrd="0" presId="urn:microsoft.com/office/officeart/2008/layout/AscendingPictureAccentProcess"/>
    <dgm:cxn modelId="{06FFC1C9-2B9A-4596-A94B-982B9B1C32AA}" type="presOf" srcId="{0AD6707A-F86B-468E-A586-1F9E7CD56E7A}" destId="{F7BDE9CA-7268-4360-959E-F3882B594283}" srcOrd="0" destOrd="0" presId="urn:microsoft.com/office/officeart/2008/layout/AscendingPictureAccentProcess"/>
    <dgm:cxn modelId="{48CB7276-F3EA-4EB5-A996-5F3B997796A9}" srcId="{E3955C02-C934-4CC5-B016-EFAB04A7A2D9}" destId="{BA373CF5-88F5-47BE-8DD8-C7A88DC63EF3}" srcOrd="0" destOrd="0" parTransId="{D8B9FA58-253F-4A75-B179-1F5AD7BB3030}" sibTransId="{0AD6707A-F86B-468E-A586-1F9E7CD56E7A}"/>
    <dgm:cxn modelId="{B407D879-E6C0-491F-BFFA-B99499911973}" srcId="{E3955C02-C934-4CC5-B016-EFAB04A7A2D9}" destId="{43A982AF-8914-4C4C-918C-B1F09EBD2F78}" srcOrd="1" destOrd="0" parTransId="{D329FFA6-4D48-44F2-9D1B-EE3159D56AC5}" sibTransId="{DCC53939-BA04-4F1A-BAAA-CACD752FCE23}"/>
    <dgm:cxn modelId="{71BCFCA6-DDFF-4D16-B01A-720F8B847DA0}" type="presParOf" srcId="{93A9C36D-6809-423E-B16B-3339C79CA180}" destId="{1861D045-2B70-48D5-91B3-672EA7ADE2E6}" srcOrd="0" destOrd="0" presId="urn:microsoft.com/office/officeart/2008/layout/AscendingPictureAccentProcess"/>
    <dgm:cxn modelId="{791BD354-1520-4633-8961-C83EB8644C80}" type="presParOf" srcId="{93A9C36D-6809-423E-B16B-3339C79CA180}" destId="{19EFBE2F-7FC2-49BF-A129-A4D108F01C3D}" srcOrd="1" destOrd="0" presId="urn:microsoft.com/office/officeart/2008/layout/AscendingPictureAccentProcess"/>
    <dgm:cxn modelId="{E97482C5-BF7C-46C0-9F69-26C4406B04BC}" type="presParOf" srcId="{93A9C36D-6809-423E-B16B-3339C79CA180}" destId="{2FEC4BD7-0424-4996-9486-9595C180ECEE}" srcOrd="2" destOrd="0" presId="urn:microsoft.com/office/officeart/2008/layout/AscendingPictureAccentProcess"/>
    <dgm:cxn modelId="{30DE08F0-27E2-4DA2-A75A-5F6E5D597083}" type="presParOf" srcId="{93A9C36D-6809-423E-B16B-3339C79CA180}" destId="{89B7541F-9A6A-42F1-A049-D6C5AF2E885C}" srcOrd="3" destOrd="0" presId="urn:microsoft.com/office/officeart/2008/layout/AscendingPictureAccentProcess"/>
    <dgm:cxn modelId="{70D7459C-C9CE-467D-A173-25B2AE0B8397}" type="presParOf" srcId="{93A9C36D-6809-423E-B16B-3339C79CA180}" destId="{63CB7973-640C-4A83-A01C-A37B82A2A635}" srcOrd="4" destOrd="0" presId="urn:microsoft.com/office/officeart/2008/layout/AscendingPictureAccentProcess"/>
    <dgm:cxn modelId="{692C9D91-3E8A-4959-A58C-67C8E512EC05}" type="presParOf" srcId="{93A9C36D-6809-423E-B16B-3339C79CA180}" destId="{627F7268-9176-4D83-9582-9866418D4250}" srcOrd="5" destOrd="0" presId="urn:microsoft.com/office/officeart/2008/layout/AscendingPictureAccentProcess"/>
    <dgm:cxn modelId="{8F8CE321-142F-42F9-84EE-363312D7106A}" type="presParOf" srcId="{93A9C36D-6809-423E-B16B-3339C79CA180}" destId="{529904B1-46B7-44D2-88CE-7E3834435D2D}" srcOrd="6" destOrd="0" presId="urn:microsoft.com/office/officeart/2008/layout/AscendingPictureAccentProcess"/>
    <dgm:cxn modelId="{E3C5D339-0206-40CF-A3D2-7CED8AE30DBD}" type="presParOf" srcId="{93A9C36D-6809-423E-B16B-3339C79CA180}" destId="{81118798-F53E-4EF4-B0CC-BBE812156414}" srcOrd="7" destOrd="0" presId="urn:microsoft.com/office/officeart/2008/layout/AscendingPictureAccentProcess"/>
    <dgm:cxn modelId="{871881E8-3D41-4F3C-92CE-7A48690AC029}" type="presParOf" srcId="{93A9C36D-6809-423E-B16B-3339C79CA180}" destId="{DDF1CAE1-C5F9-458A-8AAB-D946EAAD8719}" srcOrd="8" destOrd="0" presId="urn:microsoft.com/office/officeart/2008/layout/AscendingPictureAccentProcess"/>
    <dgm:cxn modelId="{45F02BFD-B59D-42BF-9F54-0DA8293B27AD}" type="presParOf" srcId="{93A9C36D-6809-423E-B16B-3339C79CA180}" destId="{EBE2B056-8B95-4663-950E-83E0A0ECF3E2}" srcOrd="9" destOrd="0" presId="urn:microsoft.com/office/officeart/2008/layout/AscendingPictureAccentProcess"/>
    <dgm:cxn modelId="{75499F54-EA07-43BA-B523-36B6151EA9CC}" type="presParOf" srcId="{93A9C36D-6809-423E-B16B-3339C79CA180}" destId="{E5BDF84C-B502-4332-B298-5F47C371BEAE}" srcOrd="10" destOrd="0" presId="urn:microsoft.com/office/officeart/2008/layout/AscendingPictureAccentProcess"/>
    <dgm:cxn modelId="{3171580C-5D77-4F55-84A8-B9218E3F2752}" type="presParOf" srcId="{93A9C36D-6809-423E-B16B-3339C79CA180}" destId="{79E72EF3-6E67-44AD-80BA-58999F71E589}" srcOrd="11" destOrd="0" presId="urn:microsoft.com/office/officeart/2008/layout/AscendingPictureAccentProcess"/>
    <dgm:cxn modelId="{D46065D2-769A-46CF-8751-5854ED15CAF9}" type="presParOf" srcId="{79E72EF3-6E67-44AD-80BA-58999F71E589}" destId="{F7BDE9CA-7268-4360-959E-F3882B594283}" srcOrd="0" destOrd="0" presId="urn:microsoft.com/office/officeart/2008/layout/AscendingPictureAccentProcess"/>
    <dgm:cxn modelId="{3B9F7831-1E6C-42A7-AA96-7B635D9DC819}" type="presParOf" srcId="{93A9C36D-6809-423E-B16B-3339C79CA180}" destId="{A2A086AD-5CE5-4C95-B7FC-155AFC325154}" srcOrd="12" destOrd="0" presId="urn:microsoft.com/office/officeart/2008/layout/AscendingPictureAccentProcess"/>
    <dgm:cxn modelId="{581A9BFD-B297-4BE7-B50A-FB605F24E82B}" type="presParOf" srcId="{93A9C36D-6809-423E-B16B-3339C79CA180}" destId="{EB24DDB9-5AE0-4A6F-999F-FDBEF635E750}" srcOrd="13" destOrd="0" presId="urn:microsoft.com/office/officeart/2008/layout/AscendingPictureAccentProcess"/>
    <dgm:cxn modelId="{BDFA604F-2906-452F-8BD9-7F38066E46F6}" type="presParOf" srcId="{EB24DDB9-5AE0-4A6F-999F-FDBEF635E750}" destId="{E017EACA-45C7-41DB-965E-1BCD5005624A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2D8B0C-6847-4716-AC6F-E6E790373667}">
      <dsp:nvSpPr>
        <dsp:cNvPr id="0" name=""/>
        <dsp:cNvSpPr/>
      </dsp:nvSpPr>
      <dsp:spPr>
        <a:xfrm>
          <a:off x="720076" y="1628807"/>
          <a:ext cx="3777109" cy="3345331"/>
        </a:xfrm>
        <a:prstGeom prst="ellipse">
          <a:avLst/>
        </a:prstGeom>
        <a:solidFill>
          <a:srgbClr val="00FF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200" kern="1200" dirty="0"/>
        </a:p>
      </dsp:txBody>
      <dsp:txXfrm>
        <a:off x="1273221" y="2118719"/>
        <a:ext cx="2670819" cy="2365507"/>
      </dsp:txXfrm>
    </dsp:sp>
    <dsp:sp modelId="{2832E45A-CAA5-4E33-9289-995A4B08E47F}">
      <dsp:nvSpPr>
        <dsp:cNvPr id="0" name=""/>
        <dsp:cNvSpPr/>
      </dsp:nvSpPr>
      <dsp:spPr>
        <a:xfrm>
          <a:off x="-890910" y="37841"/>
          <a:ext cx="6029759" cy="6811708"/>
        </a:xfrm>
        <a:prstGeom prst="blockArc">
          <a:avLst>
            <a:gd name="adj1" fmla="val 16509444"/>
            <a:gd name="adj2" fmla="val 5088054"/>
            <a:gd name="adj3" fmla="val 5240"/>
          </a:avLst>
        </a:prstGeom>
        <a:solidFill>
          <a:srgbClr val="0033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C1D243-B84F-4266-A3FE-4A9EAA3A8D31}">
      <dsp:nvSpPr>
        <dsp:cNvPr id="0" name=""/>
        <dsp:cNvSpPr/>
      </dsp:nvSpPr>
      <dsp:spPr>
        <a:xfrm>
          <a:off x="3117236" y="210153"/>
          <a:ext cx="1316477" cy="96574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A1572B-C294-4D36-8B85-B6AB3663C274}">
      <dsp:nvSpPr>
        <dsp:cNvPr id="0" name=""/>
        <dsp:cNvSpPr/>
      </dsp:nvSpPr>
      <dsp:spPr>
        <a:xfrm>
          <a:off x="5520303" y="1849000"/>
          <a:ext cx="2975752" cy="10184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uk-UA" sz="2400" b="1" kern="1200" dirty="0" smtClean="0">
              <a:solidFill>
                <a:prstClr val="black"/>
              </a:solidFill>
              <a:latin typeface="Times New Roman"/>
              <a:ea typeface="Times New Roman"/>
            </a:rPr>
            <a:t>умова реалізації безперервної освіти</a:t>
          </a:r>
          <a:endParaRPr lang="uk-UA" sz="2400" kern="1200" dirty="0"/>
        </a:p>
      </dsp:txBody>
      <dsp:txXfrm>
        <a:off x="5520303" y="1849000"/>
        <a:ext cx="2975752" cy="1018488"/>
      </dsp:txXfrm>
    </dsp:sp>
    <dsp:sp modelId="{90922725-21B3-4404-BFB8-84A2F662E376}">
      <dsp:nvSpPr>
        <dsp:cNvPr id="0" name=""/>
        <dsp:cNvSpPr/>
      </dsp:nvSpPr>
      <dsp:spPr>
        <a:xfrm>
          <a:off x="4312523" y="1857952"/>
          <a:ext cx="1000262" cy="898158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E3C41C-BFA3-4B96-83AB-338C10D063ED}">
      <dsp:nvSpPr>
        <dsp:cNvPr id="0" name=""/>
        <dsp:cNvSpPr/>
      </dsp:nvSpPr>
      <dsp:spPr>
        <a:xfrm>
          <a:off x="5518069" y="3898876"/>
          <a:ext cx="3077526" cy="615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uk-UA" sz="2400" b="1" kern="1200" dirty="0" smtClean="0">
              <a:solidFill>
                <a:prstClr val="black"/>
              </a:solidFill>
              <a:latin typeface="Times New Roman"/>
              <a:ea typeface="Times New Roman"/>
            </a:rPr>
            <a:t>принцип навчання та виховання</a:t>
          </a:r>
          <a:endParaRPr lang="uk-UA" sz="2400" kern="1200" dirty="0"/>
        </a:p>
      </dsp:txBody>
      <dsp:txXfrm>
        <a:off x="5518069" y="3898876"/>
        <a:ext cx="3077526" cy="615489"/>
      </dsp:txXfrm>
    </dsp:sp>
    <dsp:sp modelId="{61425C17-74F4-4E57-94A5-DB31374192EE}">
      <dsp:nvSpPr>
        <dsp:cNvPr id="0" name=""/>
        <dsp:cNvSpPr/>
      </dsp:nvSpPr>
      <dsp:spPr>
        <a:xfrm>
          <a:off x="4555562" y="3754868"/>
          <a:ext cx="743548" cy="678583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54411D-9F3B-4662-AC35-BC5D9267A65C}">
      <dsp:nvSpPr>
        <dsp:cNvPr id="0" name=""/>
        <dsp:cNvSpPr/>
      </dsp:nvSpPr>
      <dsp:spPr>
        <a:xfrm>
          <a:off x="4266721" y="5362221"/>
          <a:ext cx="6101043" cy="12599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uk-UA" sz="2400" b="1" kern="1200" dirty="0" smtClean="0">
              <a:solidFill>
                <a:prstClr val="black"/>
              </a:solidFill>
              <a:latin typeface="Times New Roman"/>
              <a:ea typeface="Times New Roman"/>
            </a:rPr>
            <a:t>одна із складових компонентів теоретичних засад педагогічних систем,як концептуальний підхід до вирішення </a:t>
          </a:r>
          <a:r>
            <a:rPr lang="uk-UA" sz="2400" b="1" kern="1200" dirty="0" err="1" smtClean="0">
              <a:solidFill>
                <a:prstClr val="black"/>
              </a:solidFill>
              <a:latin typeface="Times New Roman"/>
              <a:ea typeface="Times New Roman"/>
            </a:rPr>
            <a:t>освітньо-виховних</a:t>
          </a:r>
          <a:r>
            <a:rPr lang="uk-UA" sz="2400" b="1" kern="1200" dirty="0" smtClean="0">
              <a:solidFill>
                <a:prstClr val="black"/>
              </a:solidFill>
              <a:latin typeface="Times New Roman"/>
              <a:ea typeface="Times New Roman"/>
            </a:rPr>
            <a:t> завдань тощо.</a:t>
          </a:r>
          <a:endParaRPr lang="uk-UA" sz="2400" kern="1200" dirty="0"/>
        </a:p>
      </dsp:txBody>
      <dsp:txXfrm>
        <a:off x="4266721" y="5362221"/>
        <a:ext cx="6101043" cy="1259942"/>
      </dsp:txXfrm>
    </dsp:sp>
    <dsp:sp modelId="{CF269784-D82E-481C-BD9A-2B756C611868}">
      <dsp:nvSpPr>
        <dsp:cNvPr id="0" name=""/>
        <dsp:cNvSpPr/>
      </dsp:nvSpPr>
      <dsp:spPr>
        <a:xfrm>
          <a:off x="3145801" y="5441001"/>
          <a:ext cx="1024675" cy="1010213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36E182-FE31-42B8-8EDA-B478BB9CF805}">
      <dsp:nvSpPr>
        <dsp:cNvPr id="0" name=""/>
        <dsp:cNvSpPr/>
      </dsp:nvSpPr>
      <dsp:spPr>
        <a:xfrm>
          <a:off x="4248473" y="5"/>
          <a:ext cx="5407616" cy="11354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закономірність психічного і фізичного розвитку дитини</a:t>
          </a:r>
          <a:endParaRPr lang="uk-UA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48473" y="5"/>
        <a:ext cx="5407616" cy="11354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EAAAC9-EE02-4C66-A621-F36C34E57063}">
      <dsp:nvSpPr>
        <dsp:cNvPr id="0" name=""/>
        <dsp:cNvSpPr/>
      </dsp:nvSpPr>
      <dsp:spPr>
        <a:xfrm rot="16200000">
          <a:off x="-2164308" y="2164314"/>
          <a:ext cx="6283045" cy="1954415"/>
        </a:xfrm>
        <a:prstGeom prst="flowChartManualOperati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зміна соціальної обстановки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зміна ролі учня</a:t>
          </a:r>
          <a:endParaRPr lang="uk-UA" sz="24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4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7" y="1256608"/>
        <a:ext cx="1954415" cy="3769827"/>
      </dsp:txXfrm>
    </dsp:sp>
    <dsp:sp modelId="{341DCFC4-15F1-4EA9-9ADE-72BF2891F842}">
      <dsp:nvSpPr>
        <dsp:cNvPr id="0" name=""/>
        <dsp:cNvSpPr/>
      </dsp:nvSpPr>
      <dsp:spPr>
        <a:xfrm rot="16200000">
          <a:off x="56914" y="2044088"/>
          <a:ext cx="6283045" cy="2194867"/>
        </a:xfrm>
        <a:prstGeom prst="flowChartManualOperati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збільшення навчальної навантаження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 зміна режиму дня</a:t>
          </a:r>
          <a:endParaRPr lang="uk-UA" sz="24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2101003" y="1256608"/>
        <a:ext cx="2194867" cy="3769827"/>
      </dsp:txXfrm>
    </dsp:sp>
    <dsp:sp modelId="{46E0EE7A-F334-4F17-8DAF-9CEFC034738C}">
      <dsp:nvSpPr>
        <dsp:cNvPr id="0" name=""/>
        <dsp:cNvSpPr/>
      </dsp:nvSpPr>
      <dsp:spPr>
        <a:xfrm rot="16200000">
          <a:off x="2278137" y="2164314"/>
          <a:ext cx="6283045" cy="1954415"/>
        </a:xfrm>
        <a:prstGeom prst="flowChartManualOperati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різниця систем і форм навчання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нестиковка програм початкової й основної школи</a:t>
          </a:r>
          <a:endParaRPr lang="uk-UA" sz="2400" kern="1200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442452" y="1256608"/>
        <a:ext cx="1954415" cy="3769827"/>
      </dsp:txXfrm>
    </dsp:sp>
    <dsp:sp modelId="{8E15ABF7-819F-4008-9E6C-90E8CD31F7B4}">
      <dsp:nvSpPr>
        <dsp:cNvPr id="0" name=""/>
        <dsp:cNvSpPr/>
      </dsp:nvSpPr>
      <dsp:spPr>
        <a:xfrm rot="16200000">
          <a:off x="4612443" y="1931006"/>
          <a:ext cx="6283045" cy="2421032"/>
        </a:xfrm>
        <a:prstGeom prst="flowChartManualOperation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відмінність вимог з боку вчителів – </a:t>
          </a:r>
          <a:r>
            <a:rPr lang="uk-UA" sz="2400" kern="1200" dirty="0" err="1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предметників</a:t>
          </a:r>
          <a:endParaRPr lang="uk-UA" sz="2400" kern="1200" dirty="0" smtClean="0">
            <a:solidFill>
              <a:srgbClr val="002060"/>
            </a:solidFill>
            <a:latin typeface="Times New Roman" pitchFamily="18" charset="0"/>
            <a:ea typeface="Times New Roman"/>
            <a:cs typeface="Times New Roman" pitchFamily="18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зміна стилю спілкування вчителів з дітьми</a:t>
          </a:r>
          <a:endParaRPr lang="uk-UA" sz="24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4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4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6543449" y="1256609"/>
        <a:ext cx="2421032" cy="37698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61D045-2B70-48D5-91B3-672EA7ADE2E6}">
      <dsp:nvSpPr>
        <dsp:cNvPr id="0" name=""/>
        <dsp:cNvSpPr/>
      </dsp:nvSpPr>
      <dsp:spPr>
        <a:xfrm>
          <a:off x="3086785" y="3225707"/>
          <a:ext cx="211537" cy="2115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EFBE2F-7FC2-49BF-A129-A4D108F01C3D}">
      <dsp:nvSpPr>
        <dsp:cNvPr id="0" name=""/>
        <dsp:cNvSpPr/>
      </dsp:nvSpPr>
      <dsp:spPr>
        <a:xfrm>
          <a:off x="2748730" y="3700819"/>
          <a:ext cx="211537" cy="2115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EC4BD7-0424-4996-9486-9595C180ECEE}">
      <dsp:nvSpPr>
        <dsp:cNvPr id="0" name=""/>
        <dsp:cNvSpPr/>
      </dsp:nvSpPr>
      <dsp:spPr>
        <a:xfrm>
          <a:off x="2137043" y="4175933"/>
          <a:ext cx="211537" cy="2115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B7541F-9A6A-42F1-A049-D6C5AF2E885C}">
      <dsp:nvSpPr>
        <dsp:cNvPr id="0" name=""/>
        <dsp:cNvSpPr/>
      </dsp:nvSpPr>
      <dsp:spPr>
        <a:xfrm>
          <a:off x="2887722" y="475532"/>
          <a:ext cx="211537" cy="2115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CB7973-640C-4A83-A01C-A37B82A2A635}">
      <dsp:nvSpPr>
        <dsp:cNvPr id="0" name=""/>
        <dsp:cNvSpPr/>
      </dsp:nvSpPr>
      <dsp:spPr>
        <a:xfrm>
          <a:off x="3170336" y="307122"/>
          <a:ext cx="211537" cy="2115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7F7268-9176-4D83-9582-9866418D4250}">
      <dsp:nvSpPr>
        <dsp:cNvPr id="0" name=""/>
        <dsp:cNvSpPr/>
      </dsp:nvSpPr>
      <dsp:spPr>
        <a:xfrm>
          <a:off x="3452103" y="138712"/>
          <a:ext cx="211537" cy="2115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9904B1-46B7-44D2-88CE-7E3834435D2D}">
      <dsp:nvSpPr>
        <dsp:cNvPr id="0" name=""/>
        <dsp:cNvSpPr/>
      </dsp:nvSpPr>
      <dsp:spPr>
        <a:xfrm>
          <a:off x="3733871" y="307122"/>
          <a:ext cx="211537" cy="2115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118798-F53E-4EF4-B0CC-BBE812156414}">
      <dsp:nvSpPr>
        <dsp:cNvPr id="0" name=""/>
        <dsp:cNvSpPr/>
      </dsp:nvSpPr>
      <dsp:spPr>
        <a:xfrm>
          <a:off x="4016484" y="475532"/>
          <a:ext cx="211537" cy="2115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F1CAE1-C5F9-458A-8AAB-D946EAAD8719}">
      <dsp:nvSpPr>
        <dsp:cNvPr id="0" name=""/>
        <dsp:cNvSpPr/>
      </dsp:nvSpPr>
      <dsp:spPr>
        <a:xfrm>
          <a:off x="3495337" y="751421"/>
          <a:ext cx="211537" cy="2115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E2B056-8B95-4663-950E-83E0A0ECF3E2}">
      <dsp:nvSpPr>
        <dsp:cNvPr id="0" name=""/>
        <dsp:cNvSpPr/>
      </dsp:nvSpPr>
      <dsp:spPr>
        <a:xfrm>
          <a:off x="3495337" y="1189509"/>
          <a:ext cx="211537" cy="2115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BDF84C-B502-4332-B298-5F47C371BEAE}">
      <dsp:nvSpPr>
        <dsp:cNvPr id="0" name=""/>
        <dsp:cNvSpPr/>
      </dsp:nvSpPr>
      <dsp:spPr>
        <a:xfrm>
          <a:off x="705038" y="4230555"/>
          <a:ext cx="6699383" cy="2356327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65715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0033CC"/>
              </a:solidFill>
              <a:latin typeface="Times New Roman"/>
              <a:ea typeface="Times New Roman"/>
            </a:rPr>
            <a:t>педагогічний аспект </a:t>
          </a:r>
          <a:r>
            <a:rPr lang="uk-UA" sz="2000" b="1" kern="1200" dirty="0" smtClean="0">
              <a:solidFill>
                <a:srgbClr val="0033CC"/>
              </a:solidFill>
              <a:latin typeface="Times New Roman"/>
              <a:ea typeface="Times New Roman"/>
            </a:rPr>
            <a:t>— учні в 5-х класах знижують показни­ки   навченості,   зустрічаються з  великою  кількістю  вчителів, предметів, вимог, технологій</a:t>
          </a:r>
          <a:endParaRPr lang="uk-UA" sz="2000" b="1" kern="1200" dirty="0">
            <a:solidFill>
              <a:srgbClr val="0033CC"/>
            </a:solidFill>
          </a:endParaRPr>
        </a:p>
      </dsp:txBody>
      <dsp:txXfrm>
        <a:off x="820064" y="4345581"/>
        <a:ext cx="6469331" cy="2126275"/>
      </dsp:txXfrm>
    </dsp:sp>
    <dsp:sp modelId="{F7BDE9CA-7268-4360-959E-F3882B594283}">
      <dsp:nvSpPr>
        <dsp:cNvPr id="0" name=""/>
        <dsp:cNvSpPr/>
      </dsp:nvSpPr>
      <dsp:spPr>
        <a:xfrm>
          <a:off x="1139717" y="4021969"/>
          <a:ext cx="821038" cy="82183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A086AD-5CE5-4C95-B7FC-155AFC325154}">
      <dsp:nvSpPr>
        <dsp:cNvPr id="0" name=""/>
        <dsp:cNvSpPr/>
      </dsp:nvSpPr>
      <dsp:spPr>
        <a:xfrm>
          <a:off x="3816403" y="2200979"/>
          <a:ext cx="4507591" cy="1807718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65715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0033CC"/>
              </a:solidFill>
              <a:latin typeface="Times New Roman"/>
              <a:ea typeface="Times New Roman"/>
            </a:rPr>
            <a:t>психологічний  аспект </a:t>
          </a:r>
          <a:r>
            <a:rPr lang="uk-UA" sz="2000" kern="1200" dirty="0" smtClean="0">
              <a:solidFill>
                <a:srgbClr val="0033CC"/>
              </a:solidFill>
              <a:latin typeface="Times New Roman"/>
              <a:ea typeface="Times New Roman"/>
            </a:rPr>
            <a:t>— </a:t>
          </a:r>
          <a:r>
            <a:rPr lang="uk-UA" sz="2000" b="1" kern="1200" dirty="0" smtClean="0">
              <a:solidFill>
                <a:srgbClr val="0033CC"/>
              </a:solidFill>
              <a:latin typeface="Times New Roman"/>
              <a:ea typeface="Times New Roman"/>
            </a:rPr>
            <a:t>формування   нової   соціальної позиції</a:t>
          </a:r>
          <a:r>
            <a:rPr lang="uk-UA" sz="2000" kern="1200" dirty="0" smtClean="0">
              <a:solidFill>
                <a:srgbClr val="0033CC"/>
              </a:solidFill>
              <a:latin typeface="Times New Roman"/>
              <a:ea typeface="Times New Roman"/>
            </a:rPr>
            <a:t>.</a:t>
          </a:r>
          <a:endParaRPr lang="uk-UA" sz="2000" kern="1200" dirty="0">
            <a:solidFill>
              <a:srgbClr val="0033CC"/>
            </a:solidFill>
          </a:endParaRPr>
        </a:p>
      </dsp:txBody>
      <dsp:txXfrm>
        <a:off x="3904649" y="2289225"/>
        <a:ext cx="4331099" cy="1631226"/>
      </dsp:txXfrm>
    </dsp:sp>
    <dsp:sp modelId="{E017EACA-45C7-41DB-965E-1BCD5005624A}">
      <dsp:nvSpPr>
        <dsp:cNvPr id="0" name=""/>
        <dsp:cNvSpPr/>
      </dsp:nvSpPr>
      <dsp:spPr>
        <a:xfrm>
          <a:off x="4058316" y="1912609"/>
          <a:ext cx="812704" cy="83934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Радиальный список рисунков"/>
  <dgm:desc val="Служит для отображения связей с центральной идеей. Фигура уровня 1 содержит текст, а все фигуры уровня 2 содержат рисунок с соответствующим текстом. Ограничен четырьмя рисунками уровня 2.  Неиспользуемые рисунки не отображаются, но остаются доступными при смене макета. Рекомендуется использовать текст уровня 2 небольшого объема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726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025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792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001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3661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9438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123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52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2104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6699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180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02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9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картинки\КАРТИНКИ\Depositphotos_6590958_s-570x570.jpg" id="1027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"/>
          <a:stretch/>
        </p:blipFill>
        <p:spPr bwMode="auto">
          <a:xfrm>
            <a:off x="1475656" y="2684309"/>
            <a:ext cx="5049269" cy="4184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6694" y="153760"/>
            <a:ext cx="788052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indent="342900"/>
            <a:r>
              <a:rPr b="1" dirty="0" lang="uk-UA" smtClean="0" sz="3200">
                <a:solidFill>
                  <a:srgbClr val="0033CC"/>
                </a:solidFill>
                <a:latin charset="0" pitchFamily="18" typeface="Bookman Old Style"/>
                <a:ea typeface="Times New Roman"/>
              </a:rPr>
              <a:t>Забезпечення наступності між початковою та основною школою в умовах нового Державного стандарту початкової, базової і повної середньої освіти</a:t>
            </a:r>
            <a:endParaRPr dirty="0" lang="uk-UA" sz="3200">
              <a:solidFill>
                <a:srgbClr val="0033CC"/>
              </a:solidFill>
              <a:latin charset="0" pitchFamily="18" typeface="Bookman Old Style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8638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400" spd="slow">
        <p14:ripple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1973" y="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indent="449580"/>
            <a:r>
              <a:rPr dirty="0" lang="uk-UA" sz="3200" u="sng">
                <a:solidFill>
                  <a:prstClr val="black"/>
                </a:solidFill>
                <a:latin typeface="Times New Roman"/>
                <a:ea typeface="Times New Roman"/>
              </a:rPr>
              <a:t>Період  адаптації сприймається майже як об’єктивна криза розвитку дітей 9-10 років, яка породжує серйозні педагогічні проблеми.</a:t>
            </a:r>
            <a:r>
              <a:rPr dirty="0" lang="uk-UA" sz="3200">
                <a:solidFill>
                  <a:prstClr val="black"/>
                </a:solidFill>
                <a:latin typeface="Times New Roman"/>
                <a:ea typeface="Times New Roman"/>
              </a:rPr>
              <a:t> В результаті ж ситуація прямо протилежна</a:t>
            </a:r>
            <a:r>
              <a:rPr dirty="0" lang="uk-UA" smtClean="0" sz="3200">
                <a:solidFill>
                  <a:prstClr val="black"/>
                </a:solidFill>
                <a:latin typeface="Times New Roman"/>
                <a:ea typeface="Times New Roman"/>
              </a:rPr>
              <a:t>:</a:t>
            </a:r>
          </a:p>
          <a:p>
            <a:pPr algn="just" indent="449580"/>
            <a:endParaRPr dirty="0" lang="uk-UA" sz="320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just" indent="449580"/>
            <a:r>
              <a:rPr dirty="0" lang="uk-UA" smtClean="0" sz="320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b="1" dirty="0" i="1" lang="uk-UA" sz="3200" u="sng">
                <a:solidFill>
                  <a:prstClr val="black"/>
                </a:solidFill>
                <a:latin typeface="Times New Roman"/>
                <a:ea typeface="Times New Roman"/>
              </a:rPr>
              <a:t>саме</a:t>
            </a:r>
            <a:r>
              <a:rPr dirty="0" lang="uk-UA" sz="3200" u="sng">
                <a:solidFill>
                  <a:prstClr val="black"/>
                </a:solidFill>
                <a:latin typeface="Times New Roman"/>
                <a:ea typeface="Times New Roman"/>
              </a:rPr>
              <a:t> педагогічні особливості періоду переходу породжують психологічні проблеми у дітей, відповідно несуть несприятливі педагогічні наслідки.</a:t>
            </a:r>
            <a:endParaRPr dirty="0" lang="uk-UA" sz="320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pic>
        <p:nvPicPr>
          <p:cNvPr id="2050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763688" y="4077072"/>
            <a:ext cx="5005166" cy="2666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3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0" spd="slow">
        <p14:window dir="vert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046891" y="1031831"/>
            <a:ext cx="49857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Комунікативна  </a:t>
            </a:r>
            <a:r>
              <a:rPr lang="uk-UA" sz="2800" b="1" dirty="0" err="1">
                <a:solidFill>
                  <a:prstClr val="black"/>
                </a:solidFill>
                <a:latin typeface="Times New Roman"/>
                <a:ea typeface="Times New Roman"/>
              </a:rPr>
              <a:t>дезадаптація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  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проявляється в ускладненні  спілкування з ровесниками та дорослими. </a:t>
            </a:r>
            <a:endParaRPr lang="uk-UA" sz="28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35638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/>
            <a:r>
              <a:rPr lang="uk-UA" sz="3200" b="1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Дезадаптація</a:t>
            </a:r>
            <a:r>
              <a:rPr lang="uk-UA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- результат 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порушення  пристосування дитини до тих чи інших  умов шкільного середовища. </a:t>
            </a:r>
          </a:p>
        </p:txBody>
      </p:sp>
    </p:spTree>
    <p:extLst>
      <p:ext uri="{BB962C8B-B14F-4D97-AF65-F5344CB8AC3E}">
        <p14:creationId xmlns:p14="http://schemas.microsoft.com/office/powerpoint/2010/main" val="77694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картинки\principalsOffice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142"/>
            <a:ext cx="6732240" cy="673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95536" y="404664"/>
            <a:ext cx="3096344" cy="5616624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6244" y="764704"/>
            <a:ext cx="33123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Причини    </a:t>
            </a:r>
            <a:r>
              <a:rPr lang="uk-UA" sz="3200" b="1" dirty="0" err="1">
                <a:solidFill>
                  <a:prstClr val="black"/>
                </a:solidFill>
                <a:latin typeface="Times New Roman"/>
                <a:ea typeface="Times New Roman"/>
              </a:rPr>
              <a:t>дезадаптації</a:t>
            </a:r>
            <a:r>
              <a:rPr lang="uk-UA" sz="3200" b="1" dirty="0">
                <a:solidFill>
                  <a:prstClr val="black"/>
                </a:solidFill>
                <a:latin typeface="Times New Roman"/>
                <a:ea typeface="Times New Roman"/>
              </a:rPr>
              <a:t>:</a:t>
            </a:r>
          </a:p>
          <a:p>
            <a:pPr marL="342900" indent="-342900">
              <a:buFont typeface="Times New Roman"/>
              <a:buChar char="-"/>
              <a:tabLst>
                <a:tab pos="457200" algn="l"/>
              </a:tabLst>
            </a:pP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інтелектуальні;</a:t>
            </a:r>
          </a:p>
          <a:p>
            <a:pPr marL="342900" indent="-342900">
              <a:buFont typeface="Times New Roman"/>
              <a:buChar char="-"/>
              <a:tabLst>
                <a:tab pos="457200" algn="l"/>
              </a:tabLst>
            </a:pP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поведінські;</a:t>
            </a:r>
          </a:p>
          <a:p>
            <a:pPr marL="342900" indent="-342900">
              <a:buFont typeface="Times New Roman"/>
              <a:buChar char="-"/>
              <a:tabLst>
                <a:tab pos="457200" algn="l"/>
              </a:tabLst>
            </a:pP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комунікативні;</a:t>
            </a:r>
          </a:p>
          <a:p>
            <a:pPr marL="342900" indent="-342900">
              <a:buFont typeface="Times New Roman"/>
              <a:buChar char="-"/>
              <a:tabLst>
                <a:tab pos="457200" algn="l"/>
              </a:tabLst>
            </a:pP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соматичні;</a:t>
            </a:r>
          </a:p>
          <a:p>
            <a:pPr marL="342900" indent="-342900">
              <a:buFont typeface="Times New Roman"/>
              <a:buChar char="-"/>
              <a:tabLst>
                <a:tab pos="457200" algn="l"/>
              </a:tabLst>
            </a:pP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емоційні,</a:t>
            </a:r>
          </a:p>
        </p:txBody>
      </p:sp>
    </p:spTree>
    <p:extLst>
      <p:ext uri="{BB962C8B-B14F-4D97-AF65-F5344CB8AC3E}">
        <p14:creationId xmlns:p14="http://schemas.microsoft.com/office/powerpoint/2010/main" val="405657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2799" y="44624"/>
            <a:ext cx="786515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/>
            <a:r>
              <a:rPr lang="uk-UA" sz="3200" b="1" dirty="0">
                <a:solidFill>
                  <a:srgbClr val="0033CC"/>
                </a:solidFill>
                <a:latin typeface="Times New Roman"/>
                <a:ea typeface="Times New Roman"/>
              </a:rPr>
              <a:t>Завдання, які ми поставили перед собою:</a:t>
            </a:r>
          </a:p>
          <a:p>
            <a:r>
              <a:rPr lang="uk-UA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1.Створення 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педагогічних та психологічних умов для формування інтелектуальних, соціально-особистісних передумов успішного навчання в середній ланці;</a:t>
            </a:r>
          </a:p>
          <a:p>
            <a:r>
              <a:rPr lang="uk-UA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2. Емоційна 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підготовка педагогів середньої ланки до сприйняття випускників початкової школи такими, якими вони є;</a:t>
            </a:r>
          </a:p>
          <a:p>
            <a:r>
              <a:rPr lang="uk-UA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3. Підготовка 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учнів початкової школи та їх батьків до переходу в школу ІІ ступеня;</a:t>
            </a:r>
          </a:p>
          <a:p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3610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323528" y="749588"/>
            <a:ext cx="8424936" cy="6108412"/>
            <a:chOff x="1007" y="1536"/>
            <a:chExt cx="6400" cy="4488"/>
          </a:xfrm>
        </p:grpSpPr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1007" y="1536"/>
              <a:ext cx="6400" cy="68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200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  <a:t>Послідовність і систематичність викладу навчального матеріалу, поступове зростання його складності</a:t>
              </a:r>
              <a:endParaRPr lang="uk-UA" sz="2000" smtClean="0">
                <a:solidFill>
                  <a:prstClr val="black"/>
                </a:solidFill>
                <a:latin typeface="Bookman Old Style" pitchFamily="18" charset="0"/>
                <a:cs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007" y="2488"/>
              <a:ext cx="6400" cy="68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200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  <a:t>Зв’язок і узгодженість змістовно-методичних ліній</a:t>
              </a:r>
              <a:r>
                <a:rPr lang="ru-RU" sz="200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  <a:t> розміщення матеріалу між різними ступенями навчання</a:t>
              </a:r>
              <a:endParaRPr lang="ru-RU" sz="2000" smtClean="0">
                <a:solidFill>
                  <a:prstClr val="black"/>
                </a:solidFill>
                <a:latin typeface="Bookman Old Style" pitchFamily="18" charset="0"/>
                <a:cs typeface="Arial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007" y="3440"/>
              <a:ext cx="6400" cy="54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2000" dirty="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  <a:t>Узгодженість обсягу навчального матеріалу</a:t>
              </a:r>
              <a:r>
                <a:rPr lang="ru-RU" sz="2000" dirty="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  <a:t> в </a:t>
              </a:r>
              <a:r>
                <a:rPr lang="uk-UA" sz="2000" dirty="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  <a:t>початковій і основній школі</a:t>
              </a:r>
              <a:endParaRPr lang="uk-UA" sz="2000" dirty="0" smtClean="0">
                <a:solidFill>
                  <a:prstClr val="black"/>
                </a:solidFill>
                <a:latin typeface="Bookman Old Style" pitchFamily="18" charset="0"/>
                <a:cs typeface="Arial" pitchFamily="34" charset="0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1007" y="4245"/>
              <a:ext cx="6400" cy="827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2000" dirty="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  <a:t>Взаємодія основних знань з раніше засвоєними і, на цій основі,</a:t>
              </a:r>
              <a:br>
                <a:rPr lang="uk-UA" sz="2000" dirty="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</a:br>
              <a:r>
                <a:rPr lang="uk-UA" sz="2000" dirty="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  <a:t>досягнення учнями вищого рівня підготовки</a:t>
              </a:r>
              <a:endParaRPr lang="uk-UA" sz="2000" dirty="0" smtClean="0">
                <a:solidFill>
                  <a:prstClr val="black"/>
                </a:solidFill>
                <a:latin typeface="Bookman Old Style" pitchFamily="18" charset="0"/>
                <a:cs typeface="Arial" pitchFamily="34" charset="0"/>
              </a:endParaRPr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1007" y="5344"/>
              <a:ext cx="6400" cy="68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200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  <a:t>Використання методів і засобів, що відповідають</a:t>
              </a:r>
              <a:br>
                <a:rPr lang="uk-UA" sz="200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</a:br>
              <a:r>
                <a:rPr lang="uk-UA" sz="2000" smtClean="0">
                  <a:solidFill>
                    <a:prstClr val="black"/>
                  </a:solidFill>
                  <a:latin typeface="Bookman Old Style" pitchFamily="18" charset="0"/>
                  <a:ea typeface="Times New Roman" pitchFamily="18" charset="0"/>
                  <a:cs typeface="Arial" pitchFamily="34" charset="0"/>
                </a:rPr>
                <a:t>віковим особливостям учнів на певному етапі навчання</a:t>
              </a:r>
              <a:endParaRPr lang="uk-UA" sz="2000" smtClean="0">
                <a:solidFill>
                  <a:prstClr val="black"/>
                </a:solidFill>
                <a:latin typeface="Bookman Old Style" pitchFamily="18" charset="0"/>
                <a:cs typeface="Arial" pitchFamily="34" charset="0"/>
              </a:endParaRPr>
            </a:p>
          </p:txBody>
        </p:sp>
      </p:grp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916994" y="164812"/>
            <a:ext cx="731001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srgbClr val="0033CC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Основні принципи наступності</a:t>
            </a:r>
            <a:endParaRPr lang="uk-UA" sz="3200" b="1" dirty="0" smtClean="0">
              <a:solidFill>
                <a:srgbClr val="0033CC"/>
              </a:solidFill>
              <a:latin typeface="Bookman Old Style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87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152" y="1036030"/>
            <a:ext cx="4910000" cy="527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627784" y="4802758"/>
            <a:ext cx="6548840" cy="78648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Батьки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19672" y="5594846"/>
            <a:ext cx="7524328" cy="78648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79912" y="4010670"/>
            <a:ext cx="5364088" cy="78648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– </a:t>
            </a:r>
            <a:r>
              <a:rPr lang="uk-UA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предметник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7780" y="3218582"/>
            <a:ext cx="4598844" cy="78648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Класний керівник 5 класу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89413" y="2394963"/>
            <a:ext cx="4187211" cy="78648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Голови методичних об'єднань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24128" y="1588323"/>
            <a:ext cx="3452496" cy="78648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початкової школи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10554" y="-64959"/>
            <a:ext cx="713445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49580" algn="ctr"/>
            <a:r>
              <a:rPr lang="uk-UA" sz="3200" b="1" dirty="0" smtClean="0">
                <a:solidFill>
                  <a:srgbClr val="0033CC"/>
                </a:solidFill>
                <a:latin typeface="Times New Roman"/>
                <a:ea typeface="Times New Roman"/>
              </a:rPr>
              <a:t>Сходинки успіху: </a:t>
            </a:r>
          </a:p>
          <a:p>
            <a:pPr lvl="0" indent="449580" algn="ctr"/>
            <a:r>
              <a:rPr lang="uk-UA" sz="3200" b="1" dirty="0" smtClean="0">
                <a:solidFill>
                  <a:srgbClr val="0033CC"/>
                </a:solidFill>
                <a:latin typeface="Times New Roman"/>
                <a:ea typeface="Times New Roman"/>
              </a:rPr>
              <a:t>від початкової школи до середньої </a:t>
            </a:r>
            <a:endParaRPr lang="uk-UA" sz="3200" b="1" dirty="0">
              <a:solidFill>
                <a:srgbClr val="0033CC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2497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ня\Desktop\growth_arr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4" y="1"/>
            <a:ext cx="9113206" cy="678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05617" y="18520"/>
            <a:ext cx="48287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Bookman Old Style" pitchFamily="18" charset="0"/>
              </a:rPr>
              <a:t>Чітка система роботи і створені сприятливі педагогічні та психологічні умови для формування інтелектуальних та соціально-особистісних передумов успішного навчання учнів у середній ланці</a:t>
            </a:r>
            <a:endParaRPr lang="uk-UA" sz="2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20265739">
            <a:off x="2788992" y="3265067"/>
            <a:ext cx="29418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4 клас</a:t>
            </a:r>
            <a:endParaRPr lang="uk-U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0"/>
            <a:ext cx="29418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5 клас</a:t>
            </a:r>
            <a:endParaRPr lang="uk-U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8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376184"/>
            <a:ext cx="79208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3200" dirty="0" smtClean="0">
                <a:latin typeface="Times New Roman"/>
                <a:ea typeface="Times New Roman"/>
              </a:rPr>
              <a:t>1.  Створення </a:t>
            </a:r>
            <a:r>
              <a:rPr lang="uk-UA" sz="3200" dirty="0">
                <a:latin typeface="Times New Roman"/>
                <a:ea typeface="Times New Roman"/>
              </a:rPr>
              <a:t>педагогічних та психологічних умов для формування інтелектуальних, соціально-особистісних передумов успішного навчання в середній ланці;</a:t>
            </a:r>
          </a:p>
          <a:p>
            <a:pPr>
              <a:spcAft>
                <a:spcPts val="0"/>
              </a:spcAft>
            </a:pPr>
            <a:r>
              <a:rPr lang="uk-UA" sz="3200" dirty="0" smtClean="0">
                <a:latin typeface="Times New Roman"/>
                <a:ea typeface="Times New Roman"/>
              </a:rPr>
              <a:t>2. Емоційна </a:t>
            </a:r>
            <a:r>
              <a:rPr lang="uk-UA" sz="3200" dirty="0">
                <a:latin typeface="Times New Roman"/>
                <a:ea typeface="Times New Roman"/>
              </a:rPr>
              <a:t>підготовка педагогів середньої ланки до сприйняття випускників початкової школи такими, якими вони є;</a:t>
            </a:r>
          </a:p>
          <a:p>
            <a:pPr>
              <a:spcAft>
                <a:spcPts val="0"/>
              </a:spcAft>
            </a:pPr>
            <a:r>
              <a:rPr lang="uk-UA" sz="3200" dirty="0" smtClean="0">
                <a:latin typeface="Times New Roman"/>
                <a:ea typeface="Times New Roman"/>
              </a:rPr>
              <a:t>3. Підготовка </a:t>
            </a:r>
            <a:r>
              <a:rPr lang="uk-UA" sz="3200" dirty="0">
                <a:latin typeface="Times New Roman"/>
                <a:ea typeface="Times New Roman"/>
              </a:rPr>
              <a:t>учнів початкової школи та їх батьків до переходу в школу ІІ ступеня;</a:t>
            </a:r>
          </a:p>
          <a:p>
            <a:pPr>
              <a:spcAft>
                <a:spcPts val="0"/>
              </a:spcAft>
            </a:pPr>
            <a:r>
              <a:rPr lang="uk-UA" sz="3200" dirty="0">
                <a:latin typeface="Times New Roman"/>
                <a:ea typeface="Times New Roman"/>
              </a:rPr>
              <a:t> </a:t>
            </a:r>
            <a:endParaRPr lang="uk-UA" sz="3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-171400"/>
            <a:ext cx="8460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580" algn="ctr"/>
            <a:r>
              <a:rPr lang="uk-UA" sz="4000" b="1" dirty="0" smtClean="0">
                <a:solidFill>
                  <a:srgbClr val="7030A0"/>
                </a:solidFill>
                <a:latin typeface="Bookman Old Style" pitchFamily="18" charset="0"/>
                <a:ea typeface="Times New Roman"/>
              </a:rPr>
              <a:t>Завдання, які </a:t>
            </a:r>
            <a:r>
              <a:rPr lang="uk-UA" sz="4000" b="1" dirty="0">
                <a:solidFill>
                  <a:srgbClr val="7030A0"/>
                </a:solidFill>
                <a:latin typeface="Bookman Old Style" pitchFamily="18" charset="0"/>
                <a:ea typeface="Times New Roman"/>
              </a:rPr>
              <a:t>ми поставили перед собою:</a:t>
            </a:r>
          </a:p>
        </p:txBody>
      </p:sp>
    </p:spTree>
    <p:extLst>
      <p:ext uri="{BB962C8B-B14F-4D97-AF65-F5344CB8AC3E}">
        <p14:creationId xmlns:p14="http://schemas.microsoft.com/office/powerpoint/2010/main" val="43715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школа 2013-2014\ФОТО\началка\DSC08524.JPG" id="6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"/>
          <a:stretch/>
        </p:blipFill>
        <p:spPr bwMode="auto">
          <a:xfrm>
            <a:off x="3419872" y="3586030"/>
            <a:ext cx="4974126" cy="2795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школа 2013-2014\ФОТО\педрада\DSC08958.JPG" id="8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577317" y="548681"/>
            <a:ext cx="6379059" cy="297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Вирішення кадрового  питання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368943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школа 2013-2014\ФОТО\тиждень інформатики\SAM_4332.JPG" id="2050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133914"/>
            <a:ext cx="3744417" cy="280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2014-2015\дети и учителя\DSC05187.JPG" id="5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481" y="1224047"/>
            <a:ext cx="2874066" cy="210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99392"/>
            <a:ext cx="9144000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Яким ти уявляєш майбутнього класного керівника?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сайт\КАРТИНКИ\1356199794_10.png" id="8" name="Picture 5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82" y="4181874"/>
            <a:ext cx="3488432" cy="2676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2014-2015\дети и учителя\DSC05183.JPG" id="3" name="Picture 2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" r="19"/>
          <a:stretch/>
        </p:blipFill>
        <p:spPr bwMode="auto">
          <a:xfrm>
            <a:off x="4126662" y="3560931"/>
            <a:ext cx="4151885" cy="2763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33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400" spd="slow">
        <p14:ripple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55983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Кожній дитині – світло знань,</a:t>
            </a:r>
          </a:p>
          <a:p>
            <a:pPr algn="just"/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Кожній дитині – світло любові,</a:t>
            </a:r>
          </a:p>
          <a:p>
            <a:pPr algn="just"/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Віру в сили свої без вагань,</a:t>
            </a:r>
          </a:p>
          <a:p>
            <a:pPr algn="just"/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Як запорука щасливої долі!</a:t>
            </a:r>
          </a:p>
        </p:txBody>
      </p:sp>
      <p:pic>
        <p:nvPicPr>
          <p:cNvPr id="2051" name="Picture 3" descr="D:\картинки\картинки ПСИХОЛОГ\sm_fu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456" y="1988840"/>
            <a:ext cx="4585171" cy="467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67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-99392"/>
            <a:ext cx="9144000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Яким ти уявляєш майбутнього класного керівника?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C:\Users\Таня\Desktop\Новая папка\20141119_102625.jpg" id="3074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108" y="1224048"/>
            <a:ext cx="3744283" cy="499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32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400" spd="slow">
        <p14:ripple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Вирішення кадрового  питання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школа 2013-2014\ФОТО\семінар психолог\DSC08638.JPG" id="3" name="Picture 7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577884" y="1197298"/>
            <a:ext cx="5173629" cy="464855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dir="t" rig="threeP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725947"/>
            <a:ext cx="2124236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000">
                <a:solidFill>
                  <a:srgbClr val="7030A0"/>
                </a:solidFill>
                <a:latin charset="0" pitchFamily="18" typeface="Bookman Old Style"/>
              </a:rPr>
              <a:t>Класний керівник 5Б класу</a:t>
            </a:r>
            <a:endParaRPr b="1" dirty="0" lang="uk-UA" sz="2000">
              <a:solidFill>
                <a:srgbClr val="7030A0"/>
              </a:solidFill>
              <a:latin charset="0" pitchFamily="18" typeface="Bookman Old Styl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20340" y="1741610"/>
            <a:ext cx="1839699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000">
                <a:solidFill>
                  <a:srgbClr val="7030A0"/>
                </a:solidFill>
                <a:latin charset="0" pitchFamily="18" typeface="Bookman Old Style"/>
              </a:rPr>
              <a:t>Класовод 4Б класу</a:t>
            </a:r>
            <a:endParaRPr b="1" dirty="0" lang="uk-UA" sz="2000">
              <a:solidFill>
                <a:srgbClr val="7030A0"/>
              </a:solidFill>
              <a:latin charset="0" pitchFamily="18" typeface="Bookman Old Style"/>
            </a:endParaRPr>
          </a:p>
        </p:txBody>
      </p:sp>
      <p:sp>
        <p:nvSpPr>
          <p:cNvPr id="5" name="Плюс 4"/>
          <p:cNvSpPr/>
          <p:nvPr/>
        </p:nvSpPr>
        <p:spPr>
          <a:xfrm>
            <a:off x="4932040" y="973177"/>
            <a:ext cx="1207502" cy="1015663"/>
          </a:xfrm>
          <a:prstGeom prst="mathPlu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6960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534094" y="0"/>
            <a:ext cx="9649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7030A0"/>
                </a:solidFill>
                <a:latin typeface="Bookman Old Style" pitchFamily="18" charset="0"/>
              </a:rPr>
              <a:t>ІІ. Поступово привчати дітей до себе</a:t>
            </a:r>
            <a:endParaRPr lang="uk-UA" sz="32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647579"/>
              </p:ext>
            </p:extLst>
          </p:nvPr>
        </p:nvGraphicFramePr>
        <p:xfrm>
          <a:off x="739739" y="2276872"/>
          <a:ext cx="7648684" cy="4000500"/>
        </p:xfrm>
        <a:graphic>
          <a:graphicData uri="http://schemas.openxmlformats.org/drawingml/2006/table">
            <a:tbl>
              <a:tblPr firstRow="1" firstCol="1" bandRow="1"/>
              <a:tblGrid>
                <a:gridCol w="381553"/>
                <a:gridCol w="700935"/>
                <a:gridCol w="1862199"/>
                <a:gridCol w="81715"/>
                <a:gridCol w="1886403"/>
                <a:gridCol w="2735879"/>
              </a:tblGrid>
              <a:tr h="303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з/п 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Термін виконання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Діяльність класовода Гриньової А.П.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Діяльність класного керівника Носоновської І.В.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Мета заходу, що проводиться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грудень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Складання  плану взаємодії щодо наступності та перспективності при переході учнів з початкової школи до основної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Врахування вікових та індивідуальних особливостей учнів  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8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грудень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03.12.13 урок математики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 4-А класі «Задачі на рух»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Відвідування уроку математики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Ознайомлення з формами, методами роботи вчителя майбутніх випускників початкової школи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8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грудень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Проаналізувати</a:t>
                      </a: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</a:t>
                      </a: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аступність змістових ліній у Державних стандартах початкової та основної школи.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Узгодження змісту навчальних програм 4-го та 5-го класів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ироблення єдиних вимог до </a:t>
                      </a: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навчальних досягнень учнів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8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січень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05.01.14 родинне свято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«З Різдвом Христовим,Україно!»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Участь у святі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Ззнайомство</a:t>
                      </a:r>
                      <a:r>
                        <a:rPr lang="uk-UA" sz="10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класного керівника з учнями випускного 4-А класу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5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лютий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12.02.14 урок математики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«Геометричні фігури»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Відвідування уроку математики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Виділення основних вмінь та навичок учнів з математики, </a:t>
                      </a:r>
                      <a:r>
                        <a:rPr lang="uk-UA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собливості оцінювання навчальних досягнень учнів початкової та основної школи.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8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березень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07.03.14 святкова програма 4 – 11 клас «Від усієї душі»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Вивчається активність учасників, цікавість, колективність, проблемність, творчий характер, емоційна забарвленість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березень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Проведення психолого-педагогічного аналізу рівня підготовленості учнів 4-х класів до навчання у 5-му класі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Складання психолого-педагогічної характеристики класу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8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квітень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Консиліум "Готовність учнів початкових класів до переходу в середню ланку"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Спланувати роботу </a:t>
                      </a:r>
                      <a:r>
                        <a:rPr lang="uk-UA" sz="105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вчителів-предметників</a:t>
                      </a:r>
                      <a:r>
                        <a:rPr lang="uk-UA" sz="10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та класоводів з наступності, вироблення  методичних рекомендацій</a:t>
                      </a:r>
                    </a:p>
                  </a:txBody>
                  <a:tcPr marL="40895" marR="408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82960" y="476672"/>
            <a:ext cx="828092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563" algn="l"/>
                <a:tab pos="9251950" algn="r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Узгоджено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Затверджую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563" algn="l"/>
                <a:tab pos="9251950" algn="r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Заступник директора з НВР              Дяченко І.М,                                                   Директор КЗШ № 130               </a:t>
            </a:r>
            <a:r>
              <a:rPr kumimoji="0" lang="uk-UA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Яковлева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Т.А.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563" algn="l"/>
                <a:tab pos="9251950" algn="r"/>
              </a:tabLst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 РОБОТИ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563" algn="l"/>
                <a:tab pos="9251950" algn="r"/>
              </a:tabLst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 наступності між початковою та середньою школами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563" algn="l"/>
                <a:tab pos="9251950" algn="r"/>
              </a:tabLst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( 4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та 5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класу) на 2013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2014 рік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563" algn="l"/>
                <a:tab pos="9251950" algn="r"/>
              </a:tabLst>
            </a:pPr>
            <a:r>
              <a:rPr kumimoji="0" lang="uk-UA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координація, більш ефективна організація навчально-виховного процесу і психолого-педагогічного супроводу учнів - випускників початкової школи - при переході їх в середню ланку, надання </a:t>
            </a:r>
            <a:r>
              <a:rPr kumimoji="0" lang="uk-UA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педагогічному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процесу цілісного, послідовного і перспективного характеру.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84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534094" y="0"/>
            <a:ext cx="9649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7030A0"/>
                </a:solidFill>
                <a:latin typeface="Bookman Old Style" pitchFamily="18" charset="0"/>
              </a:rPr>
              <a:t>ІІ. Поступово привчати дітей до себе</a:t>
            </a:r>
            <a:endParaRPr lang="uk-UA" sz="32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452549"/>
              </p:ext>
            </p:extLst>
          </p:nvPr>
        </p:nvGraphicFramePr>
        <p:xfrm>
          <a:off x="179512" y="692696"/>
          <a:ext cx="8568951" cy="5580874"/>
        </p:xfrm>
        <a:graphic>
          <a:graphicData uri="http://schemas.openxmlformats.org/drawingml/2006/table">
            <a:tbl>
              <a:tblPr firstRow="1" firstCol="1" bandRow="1"/>
              <a:tblGrid>
                <a:gridCol w="416158"/>
                <a:gridCol w="764510"/>
                <a:gridCol w="2027478"/>
                <a:gridCol w="102922"/>
                <a:gridCol w="2273861"/>
                <a:gridCol w="2984022"/>
              </a:tblGrid>
              <a:tr h="7566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квітень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Підсумкова діагностика розвитку та навчальної діяльності учнів 4-х класів. Заповнення психологічного паспорту класу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Знайомство з багатодітним сім´ями та сім´ями, які потребують соціальної підтримки (Сальніков А., Титаренко О., Гавриленко С., Бондаренко Д.)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Складання соціально – психологічного паспорта класу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травень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15.05.14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Державна підсумкова атестація учнів 4-х класів початкової школи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Моніторинг навчальних досягнень учнів 4 класу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3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травень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Подорож до середньої школи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Знайомство з кабінетами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травень 22.05.14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Спільні підсумкові батьківські збори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</a:t>
                      </a: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</a:t>
                      </a:r>
                      <a:r>
                        <a:rPr lang="uk-UA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й</a:t>
                      </a: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омств</a:t>
                      </a:r>
                      <a:r>
                        <a:rPr lang="uk-UA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</a:t>
                      </a: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з класним керівником, учителями-предметниками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травень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24.05.14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uk-UA" sz="10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Родинне свято «Порадійте за нас, перейшли ми в 5 клас»</a:t>
                      </a:r>
                      <a:endParaRPr lang="uk-UA" sz="10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Знайомство з класним керівником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вересень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  Анкетування учнів 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Діагностика готовності учнів початкових класів до переходу в середню ланку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вересень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Складання плану корекційних заходів щодо усунення виявлених недоліків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Спланувати диференційовану та індивідуальну роботу з учнями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вересень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Спостереження</a:t>
                      </a:r>
                      <a:r>
                        <a:rPr lang="ru-RU" sz="1050" spc="-3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</a:t>
                      </a:r>
                      <a:r>
                        <a:rPr lang="ru-RU" sz="1050" spc="-3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учнями</a:t>
                      </a:r>
                      <a:r>
                        <a:rPr lang="ru-RU" sz="1050" spc="-1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5-</a:t>
                      </a:r>
                      <a:r>
                        <a:rPr lang="uk-UA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r>
                        <a:rPr lang="uk-UA" sz="1050" spc="-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 spc="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клас</a:t>
                      </a:r>
                      <a:r>
                        <a:rPr lang="uk-UA" sz="1050" spc="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</a:t>
                      </a:r>
                      <a:r>
                        <a:rPr lang="uk-UA" sz="1050" spc="-3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під</a:t>
                      </a:r>
                      <a:r>
                        <a:rPr lang="ru-RU" sz="1050" spc="-3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час</a:t>
                      </a:r>
                      <a:r>
                        <a:rPr lang="ru-RU" sz="1050" spc="-3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занять</a:t>
                      </a:r>
                      <a:r>
                        <a:rPr lang="ru-RU" sz="1050" spc="-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r>
                        <a:rPr lang="ru-RU" sz="1050" spc="-6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</a:t>
                      </a:r>
                      <a:r>
                        <a:rPr lang="ru-RU" sz="1050" spc="-2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позаурочний</a:t>
                      </a:r>
                      <a:r>
                        <a:rPr lang="ru-RU" sz="1050" spc="-1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час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Контроль за процесом адаптації учнів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9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вересень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spc="-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Виділення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 spc="-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«групи</a:t>
                      </a:r>
                      <a:r>
                        <a:rPr lang="ru-RU" sz="1050" spc="33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 spc="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ризику»</a:t>
                      </a:r>
                      <a:r>
                        <a:rPr lang="ru-RU" sz="1050" spc="29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серед учнів</a:t>
                      </a:r>
                      <a:r>
                        <a:rPr lang="ru-RU" sz="1050" spc="32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 spc="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5-</a:t>
                      </a:r>
                      <a:r>
                        <a:rPr lang="uk-UA" sz="1050" spc="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r>
                        <a:rPr lang="uk-UA" sz="1050" spc="30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 spc="-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клас</a:t>
                      </a:r>
                      <a:r>
                        <a:rPr lang="uk-UA" sz="1050" spc="-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spc="-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Виділення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 spc="-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«групи</a:t>
                      </a:r>
                      <a:r>
                        <a:rPr lang="ru-RU" sz="1050" spc="33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 spc="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ризику»</a:t>
                      </a:r>
                      <a:r>
                        <a:rPr lang="ru-RU" sz="1050" spc="29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серед учнів</a:t>
                      </a:r>
                      <a:r>
                        <a:rPr lang="ru-RU" sz="1050" spc="32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 spc="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r>
                        <a:rPr lang="uk-UA" sz="1050" spc="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-А</a:t>
                      </a:r>
                      <a:r>
                        <a:rPr lang="uk-UA" sz="1050" spc="30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 spc="-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клас</a:t>
                      </a:r>
                      <a:r>
                        <a:rPr lang="uk-UA" sz="1050" spc="-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7655" marR="73660" indent="-21653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кладання</a:t>
                      </a:r>
                      <a:r>
                        <a:rPr lang="ru-RU" sz="1050" spc="33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програми</a:t>
                      </a:r>
                      <a:r>
                        <a:rPr lang="ru-RU" sz="1050" spc="2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реабілітації</a:t>
                      </a:r>
                      <a:r>
                        <a:rPr lang="ru-RU" sz="1050" spc="-5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</a:t>
                      </a:r>
                      <a:r>
                        <a:rPr lang="ru-RU" sz="1050" spc="-5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 spc="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кожному</a:t>
                      </a:r>
                      <a:r>
                        <a:rPr lang="ru-RU" sz="1050" spc="-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 spc="-1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учню</a:t>
                      </a:r>
                      <a:r>
                        <a:rPr lang="ru-RU" sz="1050" spc="-55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окремо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048510" algn="l"/>
                        </a:tabLs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	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вересень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Порівняльний аналіз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Проведення </a:t>
                      </a:r>
                      <a:r>
                        <a:rPr lang="uk-UA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вхідних </a:t>
                      </a: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діагностичних робіт у 5-</a:t>
                      </a:r>
                      <a:r>
                        <a:rPr lang="uk-UA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</a:t>
                      </a: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клас</a:t>
                      </a:r>
                      <a:r>
                        <a:rPr lang="uk-UA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і</a:t>
                      </a: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Моніторинг навчальних досягнень учнів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9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вересень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10.09.14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Відвідування уроку математики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Урок математики «Додавання натуральних чисел. Властивості додавання»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Відповідність знань, умінь та навичок учнів початкової та середньої школи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9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вересень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Психолого-педагогічнічні дослідження. Твір «Моїй першій вчительці»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</a:t>
                      </a:r>
                      <a:r>
                        <a:rPr lang="ru-RU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тримання  необхідної інформації про психологічний статус школярів для подолання труднощів періоду адаптації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вересень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24.09.14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Відвідування уроку математики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Урок матема</a:t>
                      </a:r>
                      <a:r>
                        <a:rPr lang="uk-UA" sz="105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тик</a:t>
                      </a: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</a:t>
                      </a:r>
                      <a:r>
                        <a:rPr lang="uk-UA" sz="105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</a:t>
                      </a: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Розподільна властивість множення»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Ознайомлення з формами, методами роботи вчителя математики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9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жовтень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13.10.14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Батьківські збори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«Особливості адаптації п’ятикласників»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Рекомендації батькам щодо адаптації учнів 5 класу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87705" algn="l"/>
                        </a:tabLs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	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6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жовтень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Педагогічний консиліум щодо </a:t>
                      </a:r>
                      <a:r>
                        <a:rPr lang="uk-UA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адаптації учнів </a:t>
                      </a:r>
                      <a:r>
                        <a:rPr lang="ru-RU" sz="105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5-х класів</a:t>
                      </a:r>
                      <a:endParaRPr lang="uk-UA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05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Рекомендації щодо адаптаційного періоду учнів 5 класу</a:t>
                      </a:r>
                    </a:p>
                  </a:txBody>
                  <a:tcPr marL="30773" marR="30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417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школа 2013-2014\ФОТО\семінар психолог\DSC08647.JPG" id="11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123728" y="836712"/>
            <a:ext cx="5960273" cy="499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171400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Дієва команда однодумців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225353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flythrough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171400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Дієва команда однодумців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  <p:pic>
        <p:nvPicPr>
          <p:cNvPr descr="D:\2014-2015\дети и учителя\DSC05177.JPG" id="3074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"/>
          <a:stretch/>
        </p:blipFill>
        <p:spPr bwMode="auto">
          <a:xfrm>
            <a:off x="3449200" y="3535278"/>
            <a:ext cx="5220072" cy="313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09461" y="3140968"/>
            <a:ext cx="4499550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err="1" lang="uk-UA" smtClean="0" sz="2000">
                <a:latin charset="0" pitchFamily="18" typeface="Bookman Old Style"/>
              </a:rPr>
              <a:t>Політикіна</a:t>
            </a:r>
            <a:r>
              <a:rPr b="1" dirty="0" lang="uk-UA" smtClean="0" sz="2000">
                <a:latin charset="0" pitchFamily="18" typeface="Bookman Old Style"/>
              </a:rPr>
              <a:t> Наталія Іванівна</a:t>
            </a:r>
            <a:endParaRPr b="1" dirty="0" lang="uk-UA" sz="2000">
              <a:latin charset="0" pitchFamily="18" typeface="Bookman Old Styl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8668" y="2810413"/>
            <a:ext cx="5704837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err="1" lang="uk-UA" smtClean="0" sz="2000">
                <a:latin charset="0" pitchFamily="18" typeface="Bookman Old Style"/>
              </a:rPr>
              <a:t>Шуліченко</a:t>
            </a:r>
            <a:r>
              <a:rPr b="1" dirty="0" lang="uk-UA" smtClean="0" sz="2000">
                <a:latin charset="0" pitchFamily="18" typeface="Bookman Old Style"/>
              </a:rPr>
              <a:t> Тетяна Геннадіївна</a:t>
            </a:r>
            <a:endParaRPr b="1" dirty="0" lang="uk-UA" sz="2000">
              <a:latin charset="0" pitchFamily="18" typeface="Bookman Old Style"/>
            </a:endParaRPr>
          </a:p>
        </p:txBody>
      </p:sp>
      <p:pic>
        <p:nvPicPr>
          <p:cNvPr descr="D:\2014-2015\дети и учителя\DSC05258.JPG" id="2050" name="Picture 2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971351" y="536486"/>
            <a:ext cx="4472858" cy="228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83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flythrough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:\DSC05609.JPG" id="3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897" y="1274339"/>
            <a:ext cx="6713308" cy="5034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Дієва команда однодумців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35897" y="548680"/>
            <a:ext cx="5153342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err="1" lang="uk-UA" smtClean="0" sz="2000">
                <a:latin charset="0" pitchFamily="18" typeface="Bookman Old Style"/>
              </a:rPr>
              <a:t>Дейнега</a:t>
            </a:r>
            <a:r>
              <a:rPr b="1" dirty="0" lang="uk-UA" smtClean="0" sz="2000">
                <a:latin charset="0" pitchFamily="18" typeface="Bookman Old Style"/>
              </a:rPr>
              <a:t> Світлана Миколаївна та</a:t>
            </a:r>
          </a:p>
          <a:p>
            <a:pPr algn="ctr"/>
            <a:r>
              <a:rPr b="1" dirty="0" lang="uk-UA" smtClean="0" sz="2000">
                <a:latin charset="0" pitchFamily="18" typeface="Bookman Old Style"/>
              </a:rPr>
              <a:t> </a:t>
            </a:r>
            <a:r>
              <a:rPr b="1" dirty="0" err="1" lang="uk-UA" smtClean="0" sz="2000">
                <a:latin charset="0" pitchFamily="18" typeface="Bookman Old Style"/>
              </a:rPr>
              <a:t>Рибаковська</a:t>
            </a:r>
            <a:r>
              <a:rPr b="1" dirty="0" lang="uk-UA" smtClean="0" sz="2000">
                <a:latin charset="0" pitchFamily="18" typeface="Bookman Old Style"/>
              </a:rPr>
              <a:t> Наталія Василівна</a:t>
            </a:r>
            <a:endParaRPr b="1" dirty="0" lang="uk-UA" sz="2000">
              <a:latin charset="0" pitchFamily="18"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127132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flythrough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школа 2013-2014\ФОТО\1-б\SAM_1339.JPG" id="4099" name="Picture 3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2407655" y="898500"/>
            <a:ext cx="4828642" cy="32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Дієва команда однодумців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800" y="548680"/>
            <a:ext cx="8172400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000">
                <a:latin charset="0" pitchFamily="18" typeface="Bookman Old Style"/>
              </a:rPr>
              <a:t>Дубова Надія Андріївна та Морозова Любов Миколаївна</a:t>
            </a:r>
            <a:endParaRPr b="1" dirty="0" lang="uk-UA" sz="2000">
              <a:latin charset="0" pitchFamily="18" typeface="Bookman Old Style"/>
            </a:endParaRPr>
          </a:p>
        </p:txBody>
      </p:sp>
      <p:pic>
        <p:nvPicPr>
          <p:cNvPr descr="D:\школа 2013-2014\ФОТО\1-б\фотоальбом День Св. Миколая 1Б та 5Б\SAM_1390.JPG" id="4098" name="Picture 2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"/>
          <a:stretch/>
        </p:blipFill>
        <p:spPr bwMode="auto">
          <a:xfrm>
            <a:off x="4505355" y="4255181"/>
            <a:ext cx="4092992" cy="236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55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flythrough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Дієва команда однодумців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431364"/>
            <a:ext cx="5670376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err="1" lang="uk-UA" smtClean="0" sz="2000">
                <a:latin charset="0" pitchFamily="18" typeface="Bookman Old Style"/>
              </a:rPr>
              <a:t>Носоновська</a:t>
            </a:r>
            <a:r>
              <a:rPr b="1" dirty="0" lang="uk-UA" smtClean="0" sz="2000">
                <a:latin charset="0" pitchFamily="18" typeface="Bookman Old Style"/>
              </a:rPr>
              <a:t> Інна Володимирівна та</a:t>
            </a:r>
          </a:p>
          <a:p>
            <a:pPr algn="ctr"/>
            <a:r>
              <a:rPr b="1" dirty="0" lang="uk-UA" smtClean="0" sz="2000">
                <a:latin charset="0" pitchFamily="18" typeface="Bookman Old Style"/>
              </a:rPr>
              <a:t> </a:t>
            </a:r>
            <a:r>
              <a:rPr b="1" dirty="0" err="1" lang="uk-UA" smtClean="0" sz="2000">
                <a:latin charset="0" pitchFamily="18" typeface="Bookman Old Style"/>
              </a:rPr>
              <a:t>Гриньова</a:t>
            </a:r>
            <a:r>
              <a:rPr b="1" dirty="0" lang="uk-UA" smtClean="0" sz="2000">
                <a:latin charset="0" pitchFamily="18" typeface="Bookman Old Style"/>
              </a:rPr>
              <a:t> Антоніна Петрівна</a:t>
            </a:r>
            <a:endParaRPr b="1" dirty="0" lang="uk-UA" sz="2000">
              <a:latin charset="0" pitchFamily="18" typeface="Bookman Old Style"/>
            </a:endParaRPr>
          </a:p>
        </p:txBody>
      </p:sp>
      <p:pic>
        <p:nvPicPr>
          <p:cNvPr descr="D:\2014-2015\дети и учителя\DSC05170.JPG" id="5122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"/>
          <a:stretch/>
        </p:blipFill>
        <p:spPr bwMode="auto">
          <a:xfrm>
            <a:off x="4141273" y="3648127"/>
            <a:ext cx="4954185" cy="305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школа 2013-2014\НАЧАЛКА\тиждень началка\Жбанкова\SAM_5791.JPG" id="5123" name="Picture 3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 bwMode="auto">
          <a:xfrm>
            <a:off x="2829910" y="1052736"/>
            <a:ext cx="5652381" cy="242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46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flythrough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2014-2015\дети и учителя\DSC05252.JPG" id="3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25247"/>
            <a:ext cx="4776298" cy="33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Дієва команда однодумців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0580" y="488866"/>
            <a:ext cx="6089446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000">
                <a:latin charset="0" pitchFamily="18" typeface="Bookman Old Style"/>
              </a:rPr>
              <a:t>Домбровська Валентина Олександрівна </a:t>
            </a:r>
          </a:p>
          <a:p>
            <a:pPr algn="ctr"/>
            <a:r>
              <a:rPr b="1" dirty="0" lang="uk-UA" smtClean="0" sz="2000">
                <a:latin charset="0" pitchFamily="18" typeface="Bookman Old Style"/>
              </a:rPr>
              <a:t>та Сергієнко Тетяна Григорівна</a:t>
            </a:r>
            <a:endParaRPr b="1" dirty="0" lang="uk-UA" sz="2000">
              <a:latin charset="0" pitchFamily="18" typeface="Bookman Old Style"/>
            </a:endParaRPr>
          </a:p>
        </p:txBody>
      </p:sp>
      <p:pic>
        <p:nvPicPr>
          <p:cNvPr descr="D:\2014-2015\дети и учителя\DSC05254.JPG" id="1027" name="Picture 3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46040"/>
            <a:ext cx="3031088" cy="246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22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flythrough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280" y="1903765"/>
            <a:ext cx="3447930" cy="344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D:\картинки\картинки ПСИХОЛОГ\26233419.jpg" id="3075" name="Picture 3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/>
          <a:stretch/>
        </p:blipFill>
        <p:spPr bwMode="auto">
          <a:xfrm>
            <a:off x="1168385" y="662307"/>
            <a:ext cx="2304798" cy="163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986" y="0"/>
            <a:ext cx="4436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 sz="3200">
                <a:solidFill>
                  <a:srgbClr val="0033CC"/>
                </a:solidFill>
                <a:latin typeface="Times New Roman"/>
                <a:ea typeface="Times New Roman"/>
              </a:rPr>
              <a:t>Проблема наступності </a:t>
            </a:r>
            <a:endParaRPr b="1" dirty="0" lang="uk-UA" sz="320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14809" y="813"/>
            <a:ext cx="41215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uk-UA" sz="2400">
                <a:solidFill>
                  <a:prstClr val="black"/>
                </a:solidFill>
                <a:latin typeface="Times New Roman"/>
                <a:ea typeface="Times New Roman"/>
              </a:rPr>
              <a:t>невідповідності уявлень про поняття «наступність</a:t>
            </a:r>
            <a:r>
              <a:rPr dirty="0" lang="uk-UA" smtClean="0" sz="2400">
                <a:solidFill>
                  <a:prstClr val="black"/>
                </a:solidFill>
                <a:latin typeface="Times New Roman"/>
                <a:ea typeface="Times New Roman"/>
              </a:rPr>
              <a:t>»</a:t>
            </a:r>
            <a:endParaRPr dirty="0" lang="uk-UA" sz="240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627" y="5667005"/>
            <a:ext cx="86838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uk-UA" smtClean="0" sz="2400">
                <a:solidFill>
                  <a:prstClr val="black"/>
                </a:solidFill>
                <a:latin typeface="Times New Roman"/>
                <a:ea typeface="Times New Roman"/>
              </a:rPr>
              <a:t>наступності </a:t>
            </a:r>
            <a:r>
              <a:rPr dirty="0" lang="uk-UA" sz="2400">
                <a:solidFill>
                  <a:prstClr val="black"/>
                </a:solidFill>
                <a:latin typeface="Times New Roman"/>
                <a:ea typeface="Times New Roman"/>
              </a:rPr>
              <a:t>в роботі початкової та основної ланок освіти можливе лише за умови відокремлення, усвідомлення та розуміння природних зв`язків у розвитку дітей.</a:t>
            </a:r>
            <a:endParaRPr dirty="0" lang="uk-UA" sz="2400">
              <a:solidFill>
                <a:prstClr val="black"/>
              </a:solidFill>
            </a:endParaRPr>
          </a:p>
        </p:txBody>
      </p:sp>
      <p:pic>
        <p:nvPicPr>
          <p:cNvPr descr="D:\картинки\КАРТИНКИ\3391299-0b2e033af01cda41.jpg" id="12" name="Picture 6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" r="5"/>
          <a:stretch/>
        </p:blipFill>
        <p:spPr bwMode="auto">
          <a:xfrm>
            <a:off x="6401969" y="2714280"/>
            <a:ext cx="1092285" cy="156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67586" y="2274400"/>
            <a:ext cx="23633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dirty="0" lang="uk-UA" smtClean="0" sz="2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lang="uk-UA" sz="2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вчителями – </a:t>
            </a:r>
            <a:r>
              <a:rPr dirty="0" err="1" lang="uk-UA" smtClean="0" sz="2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предметниками</a:t>
            </a:r>
            <a:endParaRPr dirty="0" lang="uk-UA" sz="2400">
              <a:solidFill>
                <a:prstClr val="black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43352" y="4241207"/>
            <a:ext cx="18112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uk-UA" sz="2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класними керівниками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58666" y="1442100"/>
            <a:ext cx="13871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lang="uk-UA" sz="2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батьками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211728" y="4281746"/>
            <a:ext cx="19185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lang="uk-UA" sz="2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класоводами</a:t>
            </a:r>
          </a:p>
        </p:txBody>
      </p:sp>
      <p:pic>
        <p:nvPicPr>
          <p:cNvPr descr="D:\картинки\КАРТИНКИ\73679.png" id="17" name="Picture 4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22" r="18012"/>
          <a:stretch/>
        </p:blipFill>
        <p:spPr bwMode="auto">
          <a:xfrm>
            <a:off x="2038552" y="2636999"/>
            <a:ext cx="1368299" cy="159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88919" y="5080527"/>
            <a:ext cx="4263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z="3200">
                <a:solidFill>
                  <a:srgbClr val="0033CC"/>
                </a:solidFill>
                <a:latin typeface="Times New Roman"/>
                <a:ea typeface="Times New Roman"/>
              </a:rPr>
              <a:t>Вирішення проблеми </a:t>
            </a:r>
            <a:endParaRPr b="1" dirty="0" lang="uk-UA" sz="3200">
              <a:solidFill>
                <a:srgbClr val="0033CC"/>
              </a:solidFill>
            </a:endParaRPr>
          </a:p>
        </p:txBody>
      </p:sp>
      <p:pic>
        <p:nvPicPr>
          <p:cNvPr descr="D:\ПЕДРАДА\63r4.gif" id="15" name="Picture 3"/>
          <p:cNvPicPr>
            <a:picLocks noChangeArrowheads="1" noChangeAspect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352" y="1191839"/>
            <a:ext cx="1317559" cy="1686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09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400" spd="slow">
        <p14:ripple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Дієва команда однодумців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87217" y="431364"/>
            <a:ext cx="486531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err="1" lang="uk-UA" smtClean="0" sz="2000">
                <a:latin charset="0" pitchFamily="18" typeface="Bookman Old Style"/>
              </a:rPr>
              <a:t>Жбанкова</a:t>
            </a:r>
            <a:r>
              <a:rPr b="1" dirty="0" lang="uk-UA" smtClean="0" sz="2000">
                <a:latin charset="0" pitchFamily="18" typeface="Bookman Old Style"/>
              </a:rPr>
              <a:t> Наталія Вікторівна та Латиш Антоніна Анатоліївна</a:t>
            </a:r>
            <a:endParaRPr b="1" dirty="0" lang="uk-UA" sz="2000">
              <a:latin charset="0" pitchFamily="18" typeface="Bookman Old Style"/>
            </a:endParaRPr>
          </a:p>
        </p:txBody>
      </p:sp>
      <p:pic>
        <p:nvPicPr>
          <p:cNvPr descr="D:\школа 2013-2014\НАЧАЛКА\тиждень началка\Жбанкова\SAM_5749.JPG" id="6146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" r="10"/>
          <a:stretch/>
        </p:blipFill>
        <p:spPr bwMode="auto">
          <a:xfrm>
            <a:off x="4572000" y="3645024"/>
            <a:ext cx="3672408" cy="259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2014-2015\дети и учителя\DSC05266.JPG" id="5122" name="Picture 2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571" y="1259958"/>
            <a:ext cx="4367669" cy="244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96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flythrough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школа 2013-2014\НАЧАЛКА\ФОТО КОСТЯ\130\IMG_7132.JPG" id="7171" name="Picture 3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"/>
          <a:stretch/>
        </p:blipFill>
        <p:spPr bwMode="auto">
          <a:xfrm>
            <a:off x="2577884" y="743319"/>
            <a:ext cx="6419155" cy="3141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Дієва команда однодумців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87217" y="431364"/>
            <a:ext cx="486531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err="1" lang="uk-UA" smtClean="0" sz="2000">
                <a:latin charset="0" pitchFamily="18" typeface="Bookman Old Style"/>
              </a:rPr>
              <a:t>Політикіна</a:t>
            </a:r>
            <a:r>
              <a:rPr b="1" dirty="0" lang="uk-UA" smtClean="0" sz="2000">
                <a:latin charset="0" pitchFamily="18" typeface="Bookman Old Style"/>
              </a:rPr>
              <a:t> Наталія Іванівна </a:t>
            </a:r>
          </a:p>
          <a:p>
            <a:pPr algn="ctr"/>
            <a:r>
              <a:rPr b="1" dirty="0" lang="uk-UA" smtClean="0" sz="2000">
                <a:latin charset="0" pitchFamily="18" typeface="Bookman Old Style"/>
              </a:rPr>
              <a:t>та Орлова Лариса Іванівна</a:t>
            </a:r>
            <a:endParaRPr b="1" dirty="0" lang="uk-UA" sz="2000">
              <a:latin charset="0" pitchFamily="18" typeface="Bookman Old Style"/>
            </a:endParaRPr>
          </a:p>
        </p:txBody>
      </p:sp>
      <p:pic>
        <p:nvPicPr>
          <p:cNvPr descr="D:\2014-2015\дети и учителя\DSC05177.JPG" id="7170" name="Picture 2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" r="7"/>
          <a:stretch/>
        </p:blipFill>
        <p:spPr bwMode="auto">
          <a:xfrm>
            <a:off x="3521618" y="4048656"/>
            <a:ext cx="5581207" cy="263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13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flythrough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2014-2015\дети и учителя\DSC05195.JPG" id="8194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"/>
          <a:stretch/>
        </p:blipFill>
        <p:spPr bwMode="auto">
          <a:xfrm>
            <a:off x="2411760" y="1112550"/>
            <a:ext cx="5690418" cy="295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Дієва команда однодумців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картинки\КАРТИНКИ\73679.png" id="102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-5278" y="2108445"/>
            <a:ext cx="3425150" cy="457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5897" y="4407167"/>
            <a:ext cx="1683975" cy="20582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FFFF00"/>
                </a:solidFill>
                <a:latin charset="0" pitchFamily="18" typeface="Bookman Old Style"/>
              </a:rPr>
              <a:t>ЖУРНАЛ</a:t>
            </a:r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 </a:t>
            </a:r>
          </a:p>
          <a:p>
            <a:pPr algn="ctr"/>
            <a:r>
              <a:rPr b="1" dirty="0" lang="uk-UA" smtClean="0" sz="2800">
                <a:solidFill>
                  <a:srgbClr val="FFFF00"/>
                </a:solidFill>
                <a:latin charset="0" pitchFamily="18" typeface="Bookman Old Style"/>
              </a:rPr>
              <a:t>5 клас</a:t>
            </a:r>
            <a:endParaRPr b="1" dirty="0" lang="uk-UA" sz="2800">
              <a:solidFill>
                <a:srgbClr val="FFFF00"/>
              </a:solidFill>
              <a:latin charset="0" pitchFamily="18" typeface="Bookman Old Styl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404664"/>
            <a:ext cx="5441374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000">
                <a:latin charset="0" pitchFamily="18" typeface="Bookman Old Style"/>
              </a:rPr>
              <a:t>Мазур Ярослава Костянтинівна та </a:t>
            </a:r>
            <a:r>
              <a:rPr b="1" dirty="0" err="1" lang="uk-UA" smtClean="0" sz="2000">
                <a:latin charset="0" pitchFamily="18" typeface="Bookman Old Style"/>
              </a:rPr>
              <a:t>Рибаковська</a:t>
            </a:r>
            <a:r>
              <a:rPr b="1" dirty="0" lang="uk-UA" smtClean="0" sz="2000">
                <a:latin charset="0" pitchFamily="18" typeface="Bookman Old Style"/>
              </a:rPr>
              <a:t> Наталія Василівна </a:t>
            </a:r>
            <a:endParaRPr b="1" dirty="0" lang="uk-UA" sz="2000">
              <a:latin charset="0" pitchFamily="18" typeface="Bookman Old Style"/>
            </a:endParaRPr>
          </a:p>
        </p:txBody>
      </p:sp>
      <p:pic>
        <p:nvPicPr>
          <p:cNvPr descr="D:\2014-2015\дети и учителя\DSC05191.JPG" id="8195" name="Picture 3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" r="3"/>
          <a:stretch/>
        </p:blipFill>
        <p:spPr bwMode="auto">
          <a:xfrm>
            <a:off x="4067944" y="4141730"/>
            <a:ext cx="3168352" cy="219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84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flythrough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Таня\Desktop\Новая папка\20141119_1025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93" y="764550"/>
            <a:ext cx="3537307" cy="517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7030A0"/>
                </a:solidFill>
                <a:latin typeface="Bookman Old Style" pitchFamily="18" charset="0"/>
              </a:rPr>
              <a:t>Лист до першої вчительки</a:t>
            </a:r>
            <a:endParaRPr lang="uk-UA" sz="40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5" name="Picture 5" descr="D:\сайт\КАРТИНКИ\1356199794_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82" y="4181874"/>
            <a:ext cx="3488432" cy="2676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Таня\Desktop\Новая папка\20141119_1028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254" y="764550"/>
            <a:ext cx="367240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3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94102" y="-27384"/>
            <a:ext cx="87557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Порівняльна таблиця навчальних досягнень учнів 4-5 класів</a:t>
            </a:r>
            <a:endParaRPr lang="ru-RU" sz="2400" b="1" dirty="0" smtClean="0">
              <a:solidFill>
                <a:srgbClr val="FFFF00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175494910"/>
              </p:ext>
            </p:extLst>
          </p:nvPr>
        </p:nvGraphicFramePr>
        <p:xfrm>
          <a:off x="619760" y="880744"/>
          <a:ext cx="7480632" cy="5068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08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Спільна праця з психологом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  <p:pic>
        <p:nvPicPr>
          <p:cNvPr descr="D:\школа 2013-2014\ФОТО\семінар психолог\DSC08699.JPG" id="4" name="Picture 4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68233"/>
            <a:ext cx="2880320" cy="191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школа 2013-2014\ФОТО\семінар психолог\DSC08725.JPG" id="10" name="Picture 7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52581"/>
            <a:ext cx="2876242" cy="191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Таня\Desktop\педрада\SAM_1631.JPG" id="12" name="Рисунок 11"/>
          <p:cNvPicPr/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"/>
          <a:stretch/>
        </p:blipFill>
        <p:spPr bwMode="auto">
          <a:xfrm>
            <a:off x="1932062" y="643940"/>
            <a:ext cx="5160218" cy="34331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6304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0" spd="slow">
        <p14:vortex dir="r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школа 2013-2014\ФОТО\педрада\DSC09075.JPG" id="2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338715" y="3645024"/>
            <a:ext cx="5093663" cy="2514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школа 2013-2014\ФОТО\педрада\DSC08969.JPG" id="3" name="Picture 3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27584" y="764704"/>
            <a:ext cx="540721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Для досягнення спільної мети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223361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250" spd="slow">
        <p14:window dir="vert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школа 2013-2014\ФОТО\педрада\DSC09073.JPG" id="5" name="Picture 3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99592" y="791580"/>
            <a:ext cx="7646582" cy="508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-99392"/>
            <a:ext cx="91440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7030A0"/>
                </a:solidFill>
                <a:latin charset="0" pitchFamily="18" typeface="Bookman Old Style"/>
              </a:rPr>
              <a:t>Для досягнення спільної мети</a:t>
            </a:r>
            <a:endParaRPr b="1" dirty="0" lang="uk-UA" sz="4000">
              <a:solidFill>
                <a:srgbClr val="7030A0"/>
              </a:solidFill>
              <a:latin charset="0" pitchFamily="18"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349577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0" spd="slow">
        <p14:window dir="vert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дмин\2014-2015\семінар наступність\silnyj-slabyj_chelovek.jpg"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"/>
          <a:stretch/>
        </p:blipFill>
        <p:spPr bwMode="auto">
          <a:xfrm>
            <a:off x="2036354" y="3726565"/>
            <a:ext cx="2778201" cy="3100378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906" y="46530"/>
            <a:ext cx="88785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uk-UA" smtClean="0" sz="3200">
                <a:solidFill>
                  <a:prstClr val="black"/>
                </a:solidFill>
                <a:latin typeface="Times New Roman"/>
                <a:ea typeface="Times New Roman"/>
              </a:rPr>
              <a:t>« </a:t>
            </a:r>
            <a:r>
              <a:rPr dirty="0" lang="uk-UA" sz="3200">
                <a:solidFill>
                  <a:prstClr val="black"/>
                </a:solidFill>
                <a:latin typeface="Times New Roman"/>
                <a:ea typeface="Times New Roman"/>
              </a:rPr>
              <a:t>наступність» і «перспективність» розглядаються як дві сторони одного й того </a:t>
            </a:r>
            <a:r>
              <a:rPr dirty="0" lang="uk-UA" smtClean="0" sz="3200">
                <a:solidFill>
                  <a:prstClr val="black"/>
                </a:solidFill>
                <a:latin typeface="Times New Roman"/>
                <a:ea typeface="Times New Roman"/>
              </a:rPr>
              <a:t>ж</a:t>
            </a:r>
            <a:endParaRPr dirty="0" lang="uk-UA" sz="320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80582" y="3061103"/>
            <a:ext cx="36724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b="1" dirty="0" lang="uk-UA" sz="3200">
                <a:solidFill>
                  <a:prstClr val="black"/>
                </a:solidFill>
                <a:latin typeface="Times New Roman"/>
                <a:ea typeface="Times New Roman"/>
              </a:rPr>
              <a:t>Перспективність</a:t>
            </a:r>
            <a:r>
              <a:rPr dirty="0" lang="uk-UA" sz="3200">
                <a:solidFill>
                  <a:prstClr val="black"/>
                </a:solidFill>
                <a:latin typeface="Times New Roman"/>
                <a:ea typeface="Times New Roman"/>
              </a:rPr>
              <a:t> – це погляд </a:t>
            </a:r>
            <a:endParaRPr dirty="0" lang="uk-UA" smtClean="0" sz="320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r"/>
            <a:r>
              <a:rPr dirty="0" lang="uk-UA" smtClean="0" sz="3200">
                <a:solidFill>
                  <a:prstClr val="black"/>
                </a:solidFill>
                <a:latin typeface="Times New Roman"/>
                <a:ea typeface="Times New Roman"/>
              </a:rPr>
              <a:t>знизу </a:t>
            </a:r>
          </a:p>
          <a:p>
            <a:pPr algn="r"/>
            <a:r>
              <a:rPr dirty="0" lang="uk-UA" smtClean="0" sz="3200">
                <a:solidFill>
                  <a:prstClr val="black"/>
                </a:solidFill>
                <a:latin typeface="Times New Roman"/>
                <a:ea typeface="Times New Roman"/>
              </a:rPr>
              <a:t>вгору</a:t>
            </a:r>
          </a:p>
        </p:txBody>
      </p:sp>
      <p:pic>
        <p:nvPicPr>
          <p:cNvPr descr="D:\картинки\стрелки человечки\4247788.gif" id="5" name="Picture 2"/>
          <p:cNvPicPr>
            <a:picLocks noChangeArrowheads="1" noChangeAspect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359734" y="3726565"/>
            <a:ext cx="1266825" cy="310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картинки\стрелки человечки\4247788.gif" id="9" name="Picture 2"/>
          <p:cNvPicPr>
            <a:picLocks noChangeArrowheads="1" noChangeAspect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18240"/>
            <a:ext cx="1266825" cy="310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637136" y="1161564"/>
            <a:ext cx="2179232" cy="182571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 rtlCol="0">
            <a:prstTxWarp prst="textArchUp">
              <a:avLst/>
            </a:prstTxWarp>
          </a:bodyPr>
          <a:lstStyle/>
          <a:p>
            <a:pPr algn="ctr"/>
            <a:r>
              <a:rPr b="1" dirty="0" lang="uk-UA" smtClean="0" sz="36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наступність</a:t>
            </a:r>
            <a:endParaRPr b="1" dirty="0" lang="uk-UA" sz="3600">
              <a:solidFill>
                <a:prstClr val="black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510112" y="1136838"/>
            <a:ext cx="2179232" cy="182571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<a:prstTxWarp prst="textArchUp">
              <a:avLst>
                <a:gd fmla="val 8980451" name="adj"/>
              </a:avLst>
            </a:prstTxWarp>
            <a:noAutofit/>
          </a:bodyPr>
          <a:lstStyle/>
          <a:p>
            <a:pPr algn="ctr"/>
            <a:r>
              <a:rPr b="1" dirty="0" lang="uk-UA" smtClean="0" sz="36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перспективність</a:t>
            </a:r>
            <a:endParaRPr b="1" dirty="0" lang="uk-UA" sz="3600">
              <a:solidFill>
                <a:prstClr val="black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363" y="3021558"/>
            <a:ext cx="298646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 sz="3200">
                <a:solidFill>
                  <a:prstClr val="black"/>
                </a:solidFill>
                <a:latin typeface="Times New Roman"/>
                <a:ea typeface="Times New Roman"/>
              </a:rPr>
              <a:t>Наступність</a:t>
            </a:r>
            <a:r>
              <a:rPr dirty="0" lang="uk-UA" smtClean="0" sz="320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dirty="0" lang="uk-UA" sz="3200">
                <a:solidFill>
                  <a:prstClr val="black"/>
                </a:solidFill>
                <a:latin typeface="Times New Roman"/>
                <a:ea typeface="Times New Roman"/>
              </a:rPr>
              <a:t>– погляд </a:t>
            </a:r>
            <a:endParaRPr dirty="0" lang="uk-UA" smtClean="0" sz="3200">
              <a:solidFill>
                <a:prstClr val="black"/>
              </a:solidFill>
              <a:latin typeface="Times New Roman"/>
              <a:ea typeface="Times New Roman"/>
            </a:endParaRPr>
          </a:p>
          <a:p>
            <a:r>
              <a:rPr dirty="0" lang="uk-UA" smtClean="0" sz="3200">
                <a:solidFill>
                  <a:prstClr val="black"/>
                </a:solidFill>
                <a:latin typeface="Times New Roman"/>
                <a:ea typeface="Times New Roman"/>
              </a:rPr>
              <a:t>згори </a:t>
            </a:r>
          </a:p>
          <a:p>
            <a:r>
              <a:rPr dirty="0" lang="uk-UA" smtClean="0" sz="3200">
                <a:solidFill>
                  <a:prstClr val="black"/>
                </a:solidFill>
                <a:latin typeface="Times New Roman"/>
                <a:ea typeface="Times New Roman"/>
              </a:rPr>
              <a:t>вниз</a:t>
            </a:r>
            <a:endParaRPr dirty="0" lang="uk-UA" sz="3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04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301" y="260648"/>
            <a:ext cx="79208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solidFill>
                  <a:srgbClr val="008080"/>
                </a:solidFill>
                <a:latin typeface="Times New Roman"/>
                <a:ea typeface="Times New Roman"/>
              </a:rPr>
              <a:t>Перспективність</a:t>
            </a:r>
            <a:r>
              <a:rPr lang="uk-UA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200" dirty="0">
                <a:solidFill>
                  <a:prstClr val="black"/>
                </a:solidFill>
                <a:latin typeface="Times New Roman"/>
                <a:ea typeface="Times New Roman"/>
              </a:rPr>
              <a:t>- це  визначення пріоритетних ліній підготовки дітей, які б максимально враховували потреби основної ланки освіти в готовності дитини до оволодіння новою навчальною діяльністю, її творчим характером, вільним проявом психічних новоутворень, подальшим соціальним розвитком дітей у нових для них ролях учнів з їх постійними обов`язками опанувати зміст шкільних предметів, способи діяльності тощо</a:t>
            </a:r>
            <a:endParaRPr lang="uk-UA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87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67687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uk-UA" sz="2800" b="1" i="1" dirty="0">
                <a:solidFill>
                  <a:srgbClr val="008080"/>
                </a:solidFill>
                <a:latin typeface="Times New Roman"/>
                <a:ea typeface="Times New Roman"/>
              </a:rPr>
              <a:t>Наступність</a:t>
            </a:r>
            <a:r>
              <a:rPr lang="uk-UA" sz="2800" dirty="0">
                <a:solidFill>
                  <a:srgbClr val="008080"/>
                </a:solidFill>
                <a:latin typeface="Times New Roman"/>
                <a:ea typeface="Times New Roman"/>
              </a:rPr>
              <a:t> </a:t>
            </a:r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– це врахування того рівня розвитку дитини, з яким вона прийшла до основної ланки освіти, опора на нього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  <a:p>
            <a:pPr indent="449580" algn="just"/>
            <a:endParaRPr lang="uk-UA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indent="449580" algn="just"/>
            <a:r>
              <a:rPr lang="uk-UA" sz="28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Наступність забезпечує органічне, природне продовження розвитку, виховання і навчання, створює</a:t>
            </a:r>
            <a:r>
              <a:rPr lang="uk-UA" sz="2800" b="1" dirty="0">
                <a:solidFill>
                  <a:srgbClr val="008080"/>
                </a:solidFill>
                <a:latin typeface="Times New Roman"/>
                <a:ea typeface="Times New Roman"/>
              </a:rPr>
              <a:t> </a:t>
            </a:r>
            <a:r>
              <a:rPr lang="uk-UA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умови для успішного переходу молодшого школяра в основну школу</a:t>
            </a:r>
            <a:r>
              <a:rPr lang="uk-UA" sz="28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424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777" y="5229200"/>
            <a:ext cx="8506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638175" algn="l"/>
              </a:tabLst>
            </a:pPr>
            <a:endParaRPr lang="uk-UA" sz="28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387" y="5187696"/>
            <a:ext cx="3384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638175" algn="l"/>
              </a:tabLst>
            </a:pPr>
            <a:endParaRPr lang="uk-UA" sz="28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30110" y="2181360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638175" algn="l"/>
              </a:tabLst>
            </a:pPr>
            <a:endParaRPr lang="uk-UA" sz="28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99622" y="652675"/>
            <a:ext cx="4824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8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007286479"/>
              </p:ext>
            </p:extLst>
          </p:nvPr>
        </p:nvGraphicFramePr>
        <p:xfrm>
          <a:off x="-1404664" y="0"/>
          <a:ext cx="10945216" cy="6834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-121144" y="2967335"/>
            <a:ext cx="33489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400" b="1" kern="0" dirty="0">
                <a:solidFill>
                  <a:srgbClr val="0033CC"/>
                </a:solidFill>
                <a:latin typeface="Times New Roman"/>
                <a:ea typeface="Times New Roman"/>
              </a:rPr>
              <a:t>Наступність</a:t>
            </a:r>
            <a:endParaRPr lang="uk-UA" sz="44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22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21763403"/>
              </p:ext>
            </p:extLst>
          </p:nvPr>
        </p:nvGraphicFramePr>
        <p:xfrm>
          <a:off x="0" y="539835"/>
          <a:ext cx="8964488" cy="62830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45338" y="17804"/>
            <a:ext cx="4745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0033CC"/>
                </a:solidFill>
                <a:latin typeface="Times New Roman"/>
                <a:ea typeface="Times New Roman"/>
              </a:rPr>
              <a:t>Негативні наслідки</a:t>
            </a:r>
            <a:endParaRPr lang="uk-UA" sz="32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87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4716718"/>
              </p:ext>
            </p:extLst>
          </p:nvPr>
        </p:nvGraphicFramePr>
        <p:xfrm>
          <a:off x="-252536" y="271122"/>
          <a:ext cx="8856984" cy="6719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5" r:dm="rId2" r:lo="rId3" r:qs="rId4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98501" y="-27384"/>
            <a:ext cx="2462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 sz="3200">
                <a:solidFill>
                  <a:srgbClr val="0033CC"/>
                </a:solidFill>
                <a:latin typeface="Times New Roman"/>
                <a:ea typeface="Times New Roman"/>
              </a:rPr>
              <a:t>Проблеми</a:t>
            </a:r>
            <a:endParaRPr b="1" dirty="0" lang="uk-UA" sz="3200">
              <a:solidFill>
                <a:srgbClr val="0033CC"/>
              </a:solidFill>
              <a:latin typeface="Times New Roman"/>
              <a:ea typeface="Times New Roman"/>
            </a:endParaRPr>
          </a:p>
        </p:txBody>
      </p:sp>
      <p:pic>
        <p:nvPicPr>
          <p:cNvPr descr="DSC08595" id="5" name="Picture 4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0789" y="265003"/>
            <a:ext cx="2880320" cy="2138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школа 2013-2014\ФОТО\ІНКЛЮЗИВНА ОСВІТА\DSCF3878.JPG" id="6" name="Picture 3"/>
          <p:cNvPicPr>
            <a:picLocks noChangeArrowheads="1" noChangeAspect="1"/>
          </p:cNvPicPr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"/>
          <a:stretch>
            <a:fillRect/>
          </a:stretch>
        </p:blipFill>
        <p:spPr bwMode="auto">
          <a:xfrm>
            <a:off x="251520" y="1085486"/>
            <a:ext cx="2476199" cy="2773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860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400" spd="slow">
        <p14:ripple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1417</Words>
  <Application>Microsoft Office PowerPoint</Application>
  <PresentationFormat>Экран (4:3)</PresentationFormat>
  <Paragraphs>283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Кнопка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XXX</cp:lastModifiedBy>
  <cp:revision>39</cp:revision>
  <dcterms:created xsi:type="dcterms:W3CDTF">2014-11-20T06:54:52Z</dcterms:created>
  <dcterms:modified xsi:type="dcterms:W3CDTF">2015-01-21T09:54:43Z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3112247</vt:lpwstr>
  </property>
  <property fmtid="{D5CDD505-2E9C-101B-9397-08002B2CF9AE}" name="NXPowerLiteVersion" pid="3">
    <vt:lpwstr>D4.1.4</vt:lpwstr>
  </property>
</Properties>
</file>