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0" r:id="rId3"/>
    <p:sldId id="261" r:id="rId4"/>
    <p:sldId id="257" r:id="rId5"/>
    <p:sldId id="262" r:id="rId6"/>
    <p:sldId id="258" r:id="rId7"/>
    <p:sldId id="264" r:id="rId8"/>
    <p:sldId id="265" r:id="rId9"/>
    <p:sldId id="266" r:id="rId10"/>
    <p:sldId id="281" r:id="rId11"/>
    <p:sldId id="267" r:id="rId12"/>
    <p:sldId id="268" r:id="rId13"/>
    <p:sldId id="269" r:id="rId14"/>
    <p:sldId id="270" r:id="rId15"/>
    <p:sldId id="283" r:id="rId16"/>
    <p:sldId id="284" r:id="rId17"/>
    <p:sldId id="285" r:id="rId18"/>
    <p:sldId id="282" r:id="rId19"/>
    <p:sldId id="271" r:id="rId20"/>
    <p:sldId id="272" r:id="rId21"/>
    <p:sldId id="273" r:id="rId22"/>
    <p:sldId id="274" r:id="rId23"/>
    <p:sldId id="275" r:id="rId24"/>
    <p:sldId id="286" r:id="rId25"/>
    <p:sldId id="287" r:id="rId26"/>
    <p:sldId id="288" r:id="rId27"/>
    <p:sldId id="276" r:id="rId28"/>
    <p:sldId id="277" r:id="rId29"/>
    <p:sldId id="280" r:id="rId30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20" autoAdjust="0"/>
    <p:restoredTop sz="94660"/>
  </p:normalViewPr>
  <p:slideViewPr>
    <p:cSldViewPr snapToGrid="0">
      <p:cViewPr varScale="1">
        <p:scale>
          <a:sx n="74" d="100"/>
          <a:sy n="74" d="100"/>
        </p:scale>
        <p:origin x="60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/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/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D06FE-8FD0-4940-823A-42EFFE422541}" type="datetimeFigureOut">
              <a:rPr lang="en-US"/>
              <a:pPr>
                <a:defRPr/>
              </a:pPr>
              <a:t>11/22/2022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277177-1056-4C7F-BEB4-DE6B26CEFA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241DD-5007-4081-B327-CF9CFA673E01}" type="datetimeFigureOut">
              <a:rPr lang="en-US"/>
              <a:pPr>
                <a:defRPr/>
              </a:pPr>
              <a:t>11/22/2022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5AC0F6-6324-4AFF-A92E-81608AEED5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/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/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52730-B0AF-4D74-A8B2-5A4C3931EFF6}" type="datetimeFigureOut">
              <a:rPr lang="en-US"/>
              <a:pPr>
                <a:defRPr/>
              </a:pPr>
              <a:t>11/22/2022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58552-111F-47D9-B517-86BC27A1DE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94678-6F0B-4E88-87D1-796182DE4E5A}" type="datetimeFigureOut">
              <a:rPr lang="en-US"/>
              <a:pPr>
                <a:defRPr/>
              </a:pPr>
              <a:t>11/22/2022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67B55-B1DF-4471-B75C-09FD1F4576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anchor="b"/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E83773-524E-4574-A32F-8255F14212F3}" type="datetimeFigureOut">
              <a:rPr lang="en-US"/>
              <a:pPr>
                <a:defRPr/>
              </a:pPr>
              <a:t>11/22/2022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C2E2AD-F1FF-4602-9E78-F3834E6B3B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21A24-6F64-4A10-BDB7-0A35E7A01B8D}" type="datetimeFigureOut">
              <a:rPr lang="en-US"/>
              <a:pPr>
                <a:defRPr/>
              </a:pPr>
              <a:t>11/22/2022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FBBC85-09F8-49ED-B024-EDD52725B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0686AD-FF03-42D7-B5F6-7EC66BB9050C}" type="datetimeFigureOut">
              <a:rPr lang="en-US"/>
              <a:pPr>
                <a:defRPr/>
              </a:pPr>
              <a:t>11/22/2022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83405-AEC8-4B36-947B-AB3A77CC1E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72D155-9ACC-4048-869F-549E2A322460}" type="datetimeFigureOut">
              <a:rPr lang="en-US"/>
              <a:pPr>
                <a:defRPr/>
              </a:pPr>
              <a:t>11/22/2022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3B294C-DF60-4123-BC03-47AA425140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5D2448-69AD-4FAF-AFF2-60B91A24AEE7}" type="datetimeFigureOut">
              <a:rPr lang="en-US"/>
              <a:pPr>
                <a:defRPr/>
              </a:pPr>
              <a:t>11/22/2022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F739DD-3626-4DB9-8FB3-8A45FE808B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7059F-A796-45E9-9991-69D8D84E69C9}" type="datetimeFigureOut">
              <a:rPr lang="en-US"/>
              <a:pPr>
                <a:defRPr/>
              </a:pPr>
              <a:t>11/22/2022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9123B0-B27A-4B0A-932D-81398E265A1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A4629-F3E7-4613-8884-841889F994CC}" type="datetimeFigureOut">
              <a:rPr lang="en-US"/>
              <a:pPr>
                <a:defRPr/>
              </a:pPr>
              <a:t>11/22/2022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147E70-3769-449B-9809-AE55569B50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8"/>
          <p:cNvSpPr txBox="1"/>
          <p:nvPr/>
        </p:nvSpPr>
        <p:spPr>
          <a:xfrm>
            <a:off x="1111250" y="787400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“</a:t>
            </a:r>
          </a:p>
        </p:txBody>
      </p:sp>
      <p:sp>
        <p:nvSpPr>
          <p:cNvPr id="6" name="TextBox 9"/>
          <p:cNvSpPr txBox="1"/>
          <p:nvPr/>
        </p:nvSpPr>
        <p:spPr>
          <a:xfrm>
            <a:off x="10437813" y="2743200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/>
          <a:lstStyle>
            <a:lvl1pPr>
              <a:defRPr sz="4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B6472-29BF-4388-A44A-DA2B2A331A7F}" type="datetimeFigureOut">
              <a:rPr lang="en-US"/>
              <a:pPr>
                <a:defRPr/>
              </a:pPr>
              <a:t>11/22/2022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B75F9-9577-4943-9CB8-67D8DA1A55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16288-319F-45E7-9DBB-EA29EF7F815B}" type="datetimeFigureOut">
              <a:rPr lang="en-US"/>
              <a:pPr>
                <a:defRPr/>
              </a:pPr>
              <a:t>11/22/2022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E89032-709F-4139-9AA0-18DB9CC6E9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8C98A9-3DC9-4CB5-A9A3-F0E388A1629E}" type="datetimeFigureOut">
              <a:rPr lang="en-US"/>
              <a:pPr>
                <a:defRPr/>
              </a:pPr>
              <a:t>11/22/2022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97646-6DCE-4DC3-AE14-5A54FC24A5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E23C4-227D-4373-B47D-184F5AE0A810}" type="datetimeFigureOut">
              <a:rPr lang="en-US"/>
              <a:pPr>
                <a:defRPr/>
              </a:pPr>
              <a:t>11/22/2022</a:t>
            </a:fld>
            <a:endParaRPr lang="en-US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253D01-F82E-42EC-B697-2D0FF276B6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AD8819-92AD-41E8-9BE1-44944E9AA921}" type="datetimeFigureOut">
              <a:rPr lang="en-US"/>
              <a:pPr>
                <a:defRPr/>
              </a:pPr>
              <a:t>11/22/2022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4D3E3-CDB4-443C-83F6-5735EF1272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2BEAB-684A-4238-BCE8-0E23DBE28721}" type="datetimeFigureOut">
              <a:rPr lang="en-US"/>
              <a:pPr>
                <a:defRPr/>
              </a:pPr>
              <a:t>11/22/2022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99AF5-002C-4107-B2DD-6582CC2A1C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775" y="1825625"/>
            <a:ext cx="102330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  <a:latin typeface="+mn-lt"/>
                <a:cs typeface="+mn-cs"/>
              </a:defRPr>
            </a:lvl1pPr>
          </a:lstStyle>
          <a:p>
            <a:pPr>
              <a:defRPr/>
            </a:pPr>
            <a:fld id="{C866BA0B-D434-4681-A66C-A6E6A15230C8}" type="datetimeFigureOut">
              <a:rPr lang="en-US"/>
              <a:pPr>
                <a:defRPr/>
              </a:pPr>
              <a:t>11/22/2022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dirty="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  <a:latin typeface="+mn-lt"/>
                <a:cs typeface="+mn-cs"/>
              </a:defRPr>
            </a:lvl1pPr>
          </a:lstStyle>
          <a:p>
            <a:pPr>
              <a:defRPr/>
            </a:pPr>
            <a:fld id="{4800AD34-172E-413F-BEA9-3474E11559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6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540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Corbel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Corbel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Corbel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Corbel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Corbel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Corbel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Corbel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Corbel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mon.gov.ua/ua/osvita/zagalna-serednya-osvita/nova-ukrayinska-shkola/derzhavnij-standart-bazovoyi-serednoyi-osviti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drive.google.com/file/d/1b9Xkh0UQHaX52oxTz6ZzMgm9WUurHadb/view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mon.gov.ua/ua/news/metodichni-rekomendaciyi-shodo-organizaciyi-osvitnogo-procesu-v-shkolah-u-20222023-navchalnomu-roci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imzo.gov.ua/model-ni-navchal-ni-prohramy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s://docs.google.com/spreadsheets/d/1mC99CMln4MEbhW_G4v62ptgK8i0MpJAv/edi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hyperlink" Target="https://www.youtube.com/watch?v=U5xNMy81Vm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hyperlink" Target="https://www.youtube.com/watch?v=j1eAp1c68W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hyperlink" Target="https://www.youtube.com/watch?v=QYdpCRp_lNk&amp;t=2629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1002" y="2108006"/>
            <a:ext cx="11887199" cy="2531105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клас НУШ: </a:t>
            </a:r>
            <a:br>
              <a:rPr lang="uk-UA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складаємо навчальну програму</a:t>
            </a:r>
            <a:endParaRPr lang="ru-RU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8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2605088" y="4486275"/>
            <a:ext cx="9144000" cy="19240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uk-UA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Консультант </a:t>
            </a:r>
            <a:r>
              <a:rPr lang="uk-UA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Наталія </a:t>
            </a:r>
            <a:r>
              <a:rPr lang="uk-UA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Шубіна</a:t>
            </a:r>
            <a:endParaRPr lang="uk-UA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9" name="Рисунок 3"/>
          <p:cNvPicPr>
            <a:picLocks noChangeAspect="1"/>
          </p:cNvPicPr>
          <p:nvPr/>
        </p:nvPicPr>
        <p:blipFill>
          <a:blip r:embed="rId2"/>
          <a:srcRect t="36623" b="30827"/>
          <a:stretch>
            <a:fillRect/>
          </a:stretch>
        </p:blipFill>
        <p:spPr bwMode="auto">
          <a:xfrm>
            <a:off x="3348038" y="115888"/>
            <a:ext cx="503555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09232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Державний стандарт базової середньої освіти (Постанова Кабінету Міністрів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вересня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2020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року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898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238749"/>
            <a:ext cx="10917625" cy="1414463"/>
          </a:xfrm>
        </p:spPr>
        <p:txBody>
          <a:bodyPr/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uk-UA" dirty="0" smtClean="0"/>
              <a:t>Про Державний стандарт докладніше </a:t>
            </a: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mon.gov.ua/ua/osvita/zagalna-serednya-osvita/nova-ukrayinska-shkola/derzhavnij-standart-bazovoyi-serednoyi-osviti</a:t>
            </a:r>
            <a:endParaRPr lang="uk-UA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/>
          </a:p>
        </p:txBody>
      </p:sp>
      <p:pic>
        <p:nvPicPr>
          <p:cNvPr id="21507" name="Рисунок 3"/>
          <p:cNvPicPr>
            <a:picLocks noChangeAspect="1"/>
          </p:cNvPicPr>
          <p:nvPr/>
        </p:nvPicPr>
        <p:blipFill>
          <a:blip r:embed="rId3"/>
          <a:srcRect l="19296" t="10001" r="14845" b="8472"/>
          <a:stretch>
            <a:fillRect/>
          </a:stretch>
        </p:blipFill>
        <p:spPr bwMode="auto">
          <a:xfrm>
            <a:off x="7077075" y="2552700"/>
            <a:ext cx="4213225" cy="293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Типова освітня програма (наказ МОН України від 19.02.2021 № 235)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7075" y="5607561"/>
            <a:ext cx="11395850" cy="1062038"/>
          </a:xfrm>
        </p:spPr>
        <p:txBody>
          <a:bodyPr>
            <a:normAutofit fontScale="92500"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uk-UA" dirty="0" smtClean="0"/>
              <a:t>Переглянути та завантажити типову освітню програму </a:t>
            </a: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drive.google.com/file/d/1b9Xkh0UQHaX52oxTz6ZzMgm9WUurHadb/view</a:t>
            </a:r>
            <a:endParaRPr lang="uk-UA" dirty="0" smtClean="0"/>
          </a:p>
        </p:txBody>
      </p:sp>
      <p:pic>
        <p:nvPicPr>
          <p:cNvPr id="22531" name="Рисунок 3"/>
          <p:cNvPicPr>
            <a:picLocks noChangeAspect="1"/>
          </p:cNvPicPr>
          <p:nvPr/>
        </p:nvPicPr>
        <p:blipFill>
          <a:blip r:embed="rId3"/>
          <a:srcRect l="23515" t="20694" r="23906" b="12222"/>
          <a:stretch>
            <a:fillRect/>
          </a:stretch>
        </p:blipFill>
        <p:spPr bwMode="auto">
          <a:xfrm>
            <a:off x="3386138" y="1870075"/>
            <a:ext cx="4957762" cy="355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Лист МОН 19.08.2022 № 1/9530-22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8025" y="5610225"/>
            <a:ext cx="11281550" cy="919163"/>
          </a:xfrm>
        </p:spPr>
        <p:txBody>
          <a:bodyPr>
            <a:normAutofit fontScale="92500"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uk-UA" dirty="0" smtClean="0"/>
              <a:t>Завантажити лист </a:t>
            </a: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mon.gov.ua/ua/news/metodichni-rekomendaciyi-shodo-organizaciyi-osvitnogo-procesu-v-shkolah-u-20222023-navchalnomu-roci</a:t>
            </a:r>
            <a:r>
              <a:rPr lang="uk-UA" dirty="0" smtClean="0"/>
              <a:t> </a:t>
            </a:r>
            <a:endParaRPr lang="ru-RU" dirty="0"/>
          </a:p>
        </p:txBody>
      </p:sp>
      <p:pic>
        <p:nvPicPr>
          <p:cNvPr id="20483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19500" y="1498600"/>
            <a:ext cx="3992563" cy="399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1597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uk-UA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Модельні навчальні програми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0400" y="5657850"/>
            <a:ext cx="11300600" cy="871538"/>
          </a:xfrm>
        </p:spPr>
        <p:txBody>
          <a:bodyPr/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uk-UA" dirty="0" smtClean="0"/>
              <a:t>Модельні навчальні програми </a:t>
            </a:r>
            <a:r>
              <a:rPr lang="en-US" dirty="0">
                <a:hlinkClick r:id="rId2"/>
              </a:rPr>
              <a:t>https://imzo.gov.ua/model-ni-navchal-ni-prohramy</a:t>
            </a:r>
            <a:r>
              <a:rPr lang="en-US" dirty="0" smtClean="0">
                <a:hlinkClick r:id="rId2"/>
              </a:rPr>
              <a:t>/</a:t>
            </a:r>
            <a:r>
              <a:rPr lang="uk-UA" dirty="0" smtClean="0"/>
              <a:t>  </a:t>
            </a:r>
            <a:endParaRPr lang="ru-RU" dirty="0"/>
          </a:p>
        </p:txBody>
      </p:sp>
      <p:pic>
        <p:nvPicPr>
          <p:cNvPr id="23555" name="Рисунок 3"/>
          <p:cNvPicPr>
            <a:picLocks noChangeAspect="1"/>
          </p:cNvPicPr>
          <p:nvPr/>
        </p:nvPicPr>
        <p:blipFill>
          <a:blip r:embed="rId3"/>
          <a:srcRect l="10391" t="12222" r="11406" b="5278"/>
          <a:stretch>
            <a:fillRect/>
          </a:stretch>
        </p:blipFill>
        <p:spPr bwMode="auto">
          <a:xfrm>
            <a:off x="2333625" y="1350963"/>
            <a:ext cx="6972300" cy="413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49325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Навчальна програма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20775" y="5829300"/>
            <a:ext cx="10233025" cy="661988"/>
          </a:xfrm>
        </p:spPr>
        <p:txBody>
          <a:bodyPr/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</p:txBody>
      </p:sp>
      <p:pic>
        <p:nvPicPr>
          <p:cNvPr id="25603" name="Рисунок 4"/>
          <p:cNvPicPr>
            <a:picLocks noChangeAspect="1"/>
          </p:cNvPicPr>
          <p:nvPr/>
        </p:nvPicPr>
        <p:blipFill>
          <a:blip r:embed="rId2"/>
          <a:srcRect l="21094" t="28751" r="16328" b="11111"/>
          <a:stretch>
            <a:fillRect/>
          </a:stretch>
        </p:blipFill>
        <p:spPr bwMode="auto">
          <a:xfrm>
            <a:off x="1400175" y="1414463"/>
            <a:ext cx="9391650" cy="50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Навчальна програма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/>
          </a:p>
        </p:txBody>
      </p:sp>
      <p:pic>
        <p:nvPicPr>
          <p:cNvPr id="26627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1975" y="1597025"/>
            <a:ext cx="10687050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Рисунок 4"/>
          <p:cNvPicPr>
            <a:picLocks noChangeAspect="1"/>
          </p:cNvPicPr>
          <p:nvPr/>
        </p:nvPicPr>
        <p:blipFill>
          <a:blip r:embed="rId3"/>
          <a:srcRect l="21564" t="37917" r="16328" b="30972"/>
          <a:stretch>
            <a:fillRect/>
          </a:stretch>
        </p:blipFill>
        <p:spPr bwMode="auto">
          <a:xfrm>
            <a:off x="838200" y="3681413"/>
            <a:ext cx="10261600" cy="289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684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Навчальна програма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/>
          </a:p>
        </p:txBody>
      </p:sp>
      <p:pic>
        <p:nvPicPr>
          <p:cNvPr id="27651" name="Рисунок 3"/>
          <p:cNvPicPr>
            <a:picLocks noChangeAspect="1"/>
          </p:cNvPicPr>
          <p:nvPr/>
        </p:nvPicPr>
        <p:blipFill>
          <a:blip r:embed="rId2"/>
          <a:srcRect l="21016" t="28889" r="16484" b="51666"/>
          <a:stretch>
            <a:fillRect/>
          </a:stretch>
        </p:blipFill>
        <p:spPr bwMode="auto">
          <a:xfrm>
            <a:off x="758825" y="2197100"/>
            <a:ext cx="10795000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750" y="422275"/>
            <a:ext cx="3638550" cy="446405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Зразок титульної сторінки 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 програми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674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32313" y="222250"/>
            <a:ext cx="5145087" cy="641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63538" y="255588"/>
            <a:ext cx="11555412" cy="957262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uk-UA" sz="4400" dirty="0" smtClean="0">
                <a:solidFill>
                  <a:schemeClr val="tx1"/>
                </a:solidFill>
                <a:latin typeface="Times New Roman" pitchFamily="18" charset="0"/>
              </a:rPr>
              <a:t>Орієнтовна структура Навчальної програми</a:t>
            </a:r>
            <a:endParaRPr lang="ru-RU" sz="4400" dirty="0" smtClean="0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44038" name="Picture 6" descr="Screenshot_2022-08-15-18-16-25-416_com"/>
          <p:cNvPicPr>
            <a:picLocks noChangeAspect="1" noChangeArrowheads="1"/>
          </p:cNvPicPr>
          <p:nvPr/>
        </p:nvPicPr>
        <p:blipFill>
          <a:blip r:embed="rId2"/>
          <a:srcRect l="10001" t="3055" r="8846" b="5556"/>
          <a:stretch>
            <a:fillRect/>
          </a:stretch>
        </p:blipFill>
        <p:spPr bwMode="auto">
          <a:xfrm>
            <a:off x="1093788" y="1250950"/>
            <a:ext cx="10061575" cy="52276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95825" y="260350"/>
            <a:ext cx="5611813" cy="638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62750" y="422275"/>
            <a:ext cx="3638550" cy="446405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b="0" kern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Зразок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 програми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72050" y="277813"/>
            <a:ext cx="5518150" cy="643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62750" y="422275"/>
            <a:ext cx="3638550" cy="446405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b="0" kern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Зразок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 програми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</p:txBody>
      </p:sp>
      <p:pic>
        <p:nvPicPr>
          <p:cNvPr id="31747" name="Рисунок 3"/>
          <p:cNvPicPr>
            <a:picLocks noChangeAspect="1"/>
          </p:cNvPicPr>
          <p:nvPr/>
        </p:nvPicPr>
        <p:blipFill>
          <a:blip r:embed="rId2"/>
          <a:srcRect l="12424" r="1884"/>
          <a:stretch>
            <a:fillRect/>
          </a:stretch>
        </p:blipFill>
        <p:spPr bwMode="auto">
          <a:xfrm>
            <a:off x="5172075" y="260350"/>
            <a:ext cx="5781675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62750" y="422275"/>
            <a:ext cx="3638550" cy="446405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b="0" kern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Зразок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 програми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62750" y="422275"/>
            <a:ext cx="3638550" cy="446405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b="0" kern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Зразок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 програми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1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2772" name="Рисунок 4"/>
          <p:cNvPicPr>
            <a:picLocks noChangeAspect="1"/>
          </p:cNvPicPr>
          <p:nvPr/>
        </p:nvPicPr>
        <p:blipFill>
          <a:blip r:embed="rId2"/>
          <a:srcRect l="3194" t="4173" r="3508"/>
          <a:stretch>
            <a:fillRect/>
          </a:stretch>
        </p:blipFill>
        <p:spPr bwMode="auto">
          <a:xfrm>
            <a:off x="4081463" y="990600"/>
            <a:ext cx="7415212" cy="481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5045" t="5507" r="5484" b="9251"/>
          <a:stretch/>
        </p:blipFill>
        <p:spPr>
          <a:xfrm>
            <a:off x="4286250" y="276224"/>
            <a:ext cx="7639456" cy="2733675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62750" y="422275"/>
            <a:ext cx="3638550" cy="446405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b="0" kern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Зразок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 програми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2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3818" t="5040"/>
          <a:stretch/>
        </p:blipFill>
        <p:spPr>
          <a:xfrm>
            <a:off x="4629150" y="3135919"/>
            <a:ext cx="7134225" cy="350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0365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 l="17958" t="21658" r="17905" b="2139"/>
          <a:stretch>
            <a:fillRect/>
          </a:stretch>
        </p:blipFill>
        <p:spPr bwMode="auto">
          <a:xfrm>
            <a:off x="423082" y="161925"/>
            <a:ext cx="4768043" cy="405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 cstate="print"/>
          <a:srcRect l="18279" t="14438" r="17584" b="12834"/>
          <a:stretch>
            <a:fillRect/>
          </a:stretch>
        </p:blipFill>
        <p:spPr bwMode="auto">
          <a:xfrm>
            <a:off x="5372101" y="2195512"/>
            <a:ext cx="6230750" cy="412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 l="18279" t="14438" r="17584" b="12834"/>
          <a:stretch>
            <a:fillRect/>
          </a:stretch>
        </p:blipFill>
        <p:spPr bwMode="auto">
          <a:xfrm>
            <a:off x="514350" y="425450"/>
            <a:ext cx="5748892" cy="387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3818" t="5040"/>
          <a:stretch/>
        </p:blipFill>
        <p:spPr>
          <a:xfrm>
            <a:off x="5276850" y="3261407"/>
            <a:ext cx="6800850" cy="3337223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/>
          <a:srcRect l="42448" t="14722" r="25937" b="40431"/>
          <a:stretch>
            <a:fillRect/>
          </a:stretch>
        </p:blipFill>
        <p:spPr bwMode="auto">
          <a:xfrm>
            <a:off x="6619875" y="285750"/>
            <a:ext cx="3676650" cy="293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Конструктор навчальних програм</a:t>
            </a:r>
            <a:b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</a:t>
            </a:r>
            <a:r>
              <a:rPr lang="en-US" sz="31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://constructor.nus.org.ua</a:t>
            </a:r>
            <a:r>
              <a:rPr lang="en-US" sz="31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endParaRPr lang="ru-RU" sz="31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9489" r="2771" b="4264"/>
          <a:stretch/>
        </p:blipFill>
        <p:spPr>
          <a:xfrm>
            <a:off x="1375719" y="1896305"/>
            <a:ext cx="9440562" cy="4710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0499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Календарно-тематичне планування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794" name="Рисунок 3"/>
          <p:cNvPicPr>
            <a:picLocks noChangeAspect="1"/>
          </p:cNvPicPr>
          <p:nvPr/>
        </p:nvPicPr>
        <p:blipFill>
          <a:blip r:embed="rId2"/>
          <a:srcRect l="21329" t="21667" r="16953" b="49583"/>
          <a:stretch>
            <a:fillRect/>
          </a:stretch>
        </p:blipFill>
        <p:spPr bwMode="auto">
          <a:xfrm>
            <a:off x="1276350" y="1590675"/>
            <a:ext cx="9144000" cy="239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Рисунок 4"/>
          <p:cNvPicPr>
            <a:picLocks noChangeAspect="1"/>
          </p:cNvPicPr>
          <p:nvPr/>
        </p:nvPicPr>
        <p:blipFill>
          <a:blip r:embed="rId3"/>
          <a:srcRect l="20859" t="36806" r="16251" b="38889"/>
          <a:stretch>
            <a:fillRect/>
          </a:stretch>
        </p:blipFill>
        <p:spPr bwMode="auto">
          <a:xfrm>
            <a:off x="952500" y="4454525"/>
            <a:ext cx="9958388" cy="216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Календарно-тематичне планування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818" name="Рисунок 4"/>
          <p:cNvPicPr>
            <a:picLocks noChangeAspect="1"/>
          </p:cNvPicPr>
          <p:nvPr/>
        </p:nvPicPr>
        <p:blipFill>
          <a:blip r:embed="rId2"/>
          <a:srcRect t="10614" r="2147"/>
          <a:stretch>
            <a:fillRect/>
          </a:stretch>
        </p:blipFill>
        <p:spPr bwMode="auto">
          <a:xfrm>
            <a:off x="2357438" y="1690688"/>
            <a:ext cx="7129462" cy="474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Календарно-тематичне планування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5843" name="Рисунок 4"/>
          <p:cNvPicPr>
            <a:picLocks noChangeAspect="1"/>
          </p:cNvPicPr>
          <p:nvPr/>
        </p:nvPicPr>
        <p:blipFill>
          <a:blip r:embed="rId2"/>
          <a:srcRect l="2405" t="9871" r="2744" b="12675"/>
          <a:stretch>
            <a:fillRect/>
          </a:stretch>
        </p:blipFill>
        <p:spPr bwMode="auto">
          <a:xfrm>
            <a:off x="3409950" y="1500188"/>
            <a:ext cx="5372100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/>
          </a:p>
        </p:txBody>
      </p:sp>
      <p:pic>
        <p:nvPicPr>
          <p:cNvPr id="36866" name="Рисунок 3"/>
          <p:cNvPicPr>
            <a:picLocks noChangeAspect="1"/>
          </p:cNvPicPr>
          <p:nvPr/>
        </p:nvPicPr>
        <p:blipFill>
          <a:blip r:embed="rId2"/>
          <a:srcRect l="-162" t="3600" r="2888" b="9038"/>
          <a:stretch>
            <a:fillRect/>
          </a:stretch>
        </p:blipFill>
        <p:spPr bwMode="auto">
          <a:xfrm>
            <a:off x="2628900" y="1585913"/>
            <a:ext cx="6257925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Календарно-тематичне планування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5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sz="2700" dirty="0" smtClean="0">
                <a:hlinkClick r:id="rId2"/>
              </a:rPr>
              <a:t>https</a:t>
            </a:r>
            <a:r>
              <a:rPr lang="en-US" sz="2700" dirty="0">
                <a:hlinkClick r:id="rId2"/>
              </a:rPr>
              <a:t>://</a:t>
            </a:r>
            <a:r>
              <a:rPr lang="en-US" sz="2700" dirty="0" smtClean="0">
                <a:hlinkClick r:id="rId2"/>
              </a:rPr>
              <a:t>docs.google.com/spreadsheets/d/1mC99CMln4MEbhW_G4v62ptgK8i0MpJAv/edit#gid=1559956736</a:t>
            </a:r>
            <a:r>
              <a:rPr lang="uk-UA" sz="2700" dirty="0" smtClean="0"/>
              <a:t> </a:t>
            </a:r>
            <a:endParaRPr lang="ru-RU" dirty="0"/>
          </a:p>
        </p:txBody>
      </p:sp>
      <p:pic>
        <p:nvPicPr>
          <p:cNvPr id="37890" name="Рисунок 5"/>
          <p:cNvPicPr>
            <a:picLocks noChangeAspect="1"/>
          </p:cNvPicPr>
          <p:nvPr/>
        </p:nvPicPr>
        <p:blipFill>
          <a:blip r:embed="rId3"/>
          <a:srcRect l="2734" t="9862" r="6718" b="8055"/>
          <a:stretch>
            <a:fillRect/>
          </a:stretch>
        </p:blipFill>
        <p:spPr bwMode="auto">
          <a:xfrm>
            <a:off x="838200" y="1495425"/>
            <a:ext cx="9677400" cy="493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Рисунок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72375" y="4210050"/>
            <a:ext cx="4267200" cy="239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Rectangle 5"/>
          <p:cNvSpPr>
            <a:spLocks/>
          </p:cNvSpPr>
          <p:nvPr/>
        </p:nvSpPr>
        <p:spPr bwMode="auto">
          <a:xfrm>
            <a:off x="201613" y="2097088"/>
            <a:ext cx="2482850" cy="927100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defTabSz="914400">
              <a:lnSpc>
                <a:spcPct val="90000"/>
              </a:lnSpc>
            </a:pPr>
            <a:r>
              <a:rPr lang="uk-UA" sz="2800" dirty="0">
                <a:latin typeface="Times New Roman" pitchFamily="18" charset="0"/>
              </a:rPr>
              <a:t>Розміщені </a:t>
            </a:r>
            <a:br>
              <a:rPr lang="uk-UA" sz="2800" dirty="0">
                <a:latin typeface="Times New Roman" pitchFamily="18" charset="0"/>
              </a:rPr>
            </a:br>
            <a:r>
              <a:rPr lang="uk-UA" sz="2800" dirty="0">
                <a:latin typeface="Times New Roman" pitchFamily="18" charset="0"/>
              </a:rPr>
              <a:t>підручники</a:t>
            </a:r>
            <a:endParaRPr lang="ru-RU" sz="2800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3100" t="16284" r="2719" b="6043"/>
          <a:stretch>
            <a:fillRect/>
          </a:stretch>
        </p:blipFill>
        <p:spPr bwMode="auto">
          <a:xfrm>
            <a:off x="392838" y="973805"/>
            <a:ext cx="11465788" cy="5319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4313" t="35972" r="14887" b="19810"/>
          <a:stretch>
            <a:fillRect/>
          </a:stretch>
        </p:blipFill>
        <p:spPr bwMode="auto">
          <a:xfrm>
            <a:off x="359592" y="1076325"/>
            <a:ext cx="11651433" cy="4093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12466" t="19774" r="11563" b="18059"/>
          <a:stretch>
            <a:fillRect/>
          </a:stretch>
        </p:blipFill>
        <p:spPr bwMode="auto">
          <a:xfrm>
            <a:off x="161925" y="247649"/>
            <a:ext cx="9001628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/>
          <a:srcRect l="16388" t="15463" r="50313" b="44542"/>
          <a:stretch>
            <a:fillRect/>
          </a:stretch>
        </p:blipFill>
        <p:spPr bwMode="auto">
          <a:xfrm>
            <a:off x="7581900" y="3743325"/>
            <a:ext cx="4610100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en-US" sz="2800" dirty="0">
                <a:hlinkClick r:id="rId2"/>
              </a:rPr>
              <a:t>https://</a:t>
            </a:r>
            <a:r>
              <a:rPr lang="en-US" sz="2800" dirty="0" smtClean="0">
                <a:hlinkClick r:id="rId2"/>
              </a:rPr>
              <a:t>www.youtube.com/watch?v=U5xNMy81Vms</a:t>
            </a:r>
            <a:r>
              <a:rPr lang="uk-UA" sz="2800" dirty="0" smtClean="0"/>
              <a:t> 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/>
          </a:p>
        </p:txBody>
      </p:sp>
      <p:pic>
        <p:nvPicPr>
          <p:cNvPr id="38915" name="Рисунок 3"/>
          <p:cNvPicPr>
            <a:picLocks noChangeAspect="1"/>
          </p:cNvPicPr>
          <p:nvPr/>
        </p:nvPicPr>
        <p:blipFill>
          <a:blip r:embed="rId3"/>
          <a:srcRect l="10860" t="29167" r="37968" b="23888"/>
          <a:stretch>
            <a:fillRect/>
          </a:stretch>
        </p:blipFill>
        <p:spPr bwMode="auto">
          <a:xfrm>
            <a:off x="1238250" y="1604963"/>
            <a:ext cx="9420225" cy="486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Рисунок 4"/>
          <p:cNvPicPr>
            <a:picLocks noChangeAspect="1"/>
          </p:cNvPicPr>
          <p:nvPr/>
        </p:nvPicPr>
        <p:blipFill>
          <a:blip r:embed="rId4"/>
          <a:srcRect l="7777" t="36806" r="6528" b="39307"/>
          <a:stretch>
            <a:fillRect/>
          </a:stretch>
        </p:blipFill>
        <p:spPr bwMode="auto">
          <a:xfrm>
            <a:off x="957263" y="712788"/>
            <a:ext cx="2263775" cy="63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en-US" sz="2800" dirty="0">
                <a:hlinkClick r:id="rId2"/>
              </a:rPr>
              <a:t>https://</a:t>
            </a:r>
            <a:r>
              <a:rPr lang="en-US" sz="2800" dirty="0" smtClean="0">
                <a:hlinkClick r:id="rId2"/>
              </a:rPr>
              <a:t>www.youtube.com/watch?v=j1eAp1c68W0</a:t>
            </a:r>
            <a:r>
              <a:rPr lang="uk-UA" sz="2800" dirty="0" smtClean="0"/>
              <a:t> 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/>
          </a:p>
        </p:txBody>
      </p:sp>
      <p:pic>
        <p:nvPicPr>
          <p:cNvPr id="39939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41450" y="714375"/>
            <a:ext cx="2260600" cy="62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Рисунок 4"/>
          <p:cNvPicPr>
            <a:picLocks noChangeAspect="1"/>
          </p:cNvPicPr>
          <p:nvPr/>
        </p:nvPicPr>
        <p:blipFill>
          <a:blip r:embed="rId4"/>
          <a:srcRect l="9610" t="15833" r="30156" b="36436"/>
          <a:stretch>
            <a:fillRect/>
          </a:stretch>
        </p:blipFill>
        <p:spPr bwMode="auto">
          <a:xfrm>
            <a:off x="1204913" y="1825625"/>
            <a:ext cx="10064750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944225" cy="1325563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en-US" sz="2800" dirty="0">
                <a:hlinkClick r:id="rId2"/>
              </a:rPr>
              <a:t>https://</a:t>
            </a:r>
            <a:r>
              <a:rPr lang="en-US" sz="2800" dirty="0" smtClean="0">
                <a:hlinkClick r:id="rId2"/>
              </a:rPr>
              <a:t>www.youtube.com/watch?v=QYdpCRp_lNk&amp;t=2629s</a:t>
            </a:r>
            <a:r>
              <a:rPr lang="uk-UA" sz="2800" dirty="0" smtClean="0"/>
              <a:t> 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/>
          </a:p>
        </p:txBody>
      </p:sp>
      <p:pic>
        <p:nvPicPr>
          <p:cNvPr id="40963" name="Рисунок 3"/>
          <p:cNvPicPr>
            <a:picLocks noChangeAspect="1"/>
          </p:cNvPicPr>
          <p:nvPr/>
        </p:nvPicPr>
        <p:blipFill>
          <a:blip r:embed="rId3"/>
          <a:srcRect l="9532" t="15279" r="30078" b="25278"/>
          <a:stretch>
            <a:fillRect/>
          </a:stretch>
        </p:blipFill>
        <p:spPr bwMode="auto">
          <a:xfrm>
            <a:off x="1390650" y="1447800"/>
            <a:ext cx="8943975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Рисунок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8950" y="714375"/>
            <a:ext cx="2260600" cy="62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Глубина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Глубина</Template>
  <TotalTime>131</TotalTime>
  <Words>114</Words>
  <Application>Microsoft Office PowerPoint</Application>
  <PresentationFormat>Широкоэкранный</PresentationFormat>
  <Paragraphs>33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3" baseType="lpstr">
      <vt:lpstr>Arial</vt:lpstr>
      <vt:lpstr>Corbel</vt:lpstr>
      <vt:lpstr>Times New Roman</vt:lpstr>
      <vt:lpstr>Глубина</vt:lpstr>
      <vt:lpstr>5 клас НУШ:  складаємо навчальну програму</vt:lpstr>
      <vt:lpstr>Державний стандарт базової середньої освіти (Постанова Кабінету Міністрів від 30 вересня 2020 року № 898) </vt:lpstr>
      <vt:lpstr>Типова освітня програма (наказ МОН України від 19.02.2021 № 235)</vt:lpstr>
      <vt:lpstr>Лист МОН 19.08.2022 № 1/9530-22</vt:lpstr>
      <vt:lpstr>Модельні навчальні програми</vt:lpstr>
      <vt:lpstr>Навчальна програма</vt:lpstr>
      <vt:lpstr>Навчальна програма</vt:lpstr>
      <vt:lpstr>Навчальна програма</vt:lpstr>
      <vt:lpstr>Зразок титульної сторінки  Навчальної програми</vt:lpstr>
      <vt:lpstr>Орієнтовна структура Навчальної програми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Конструктор навчальних програм http://constructor.nus.org.ua/</vt:lpstr>
      <vt:lpstr>Календарно-тематичне планування</vt:lpstr>
      <vt:lpstr>Календарно-тематичне планування</vt:lpstr>
      <vt:lpstr>Календарно-тематичне планування</vt:lpstr>
      <vt:lpstr>Календарно-тематичне планування</vt:lpstr>
      <vt:lpstr>https://docs.google.com/spreadsheets/d/1mC99CMln4MEbhW_G4v62ptgK8i0MpJAv/edit#gid=1559956736 </vt:lpstr>
      <vt:lpstr>Презентация PowerPoint</vt:lpstr>
      <vt:lpstr>Презентация PowerPoint</vt:lpstr>
      <vt:lpstr>Презентация PowerPoint</vt:lpstr>
      <vt:lpstr>https://www.youtube.com/watch?v=U5xNMy81Vms </vt:lpstr>
      <vt:lpstr>https://www.youtube.com/watch?v=j1eAp1c68W0 </vt:lpstr>
      <vt:lpstr>https://www.youtube.com/watch?v=QYdpCRp_lNk&amp;t=2629s 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 клас НУШ:  складаємо навчальну програму</dc:title>
  <dc:creator>User</dc:creator>
  <cp:lastModifiedBy>Natalia Shubina</cp:lastModifiedBy>
  <cp:revision>24</cp:revision>
  <dcterms:created xsi:type="dcterms:W3CDTF">2022-08-22T15:53:03Z</dcterms:created>
  <dcterms:modified xsi:type="dcterms:W3CDTF">2022-11-22T06:27:10Z</dcterms:modified>
</cp:coreProperties>
</file>