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7" r:id="rId3"/>
    <p:sldId id="273" r:id="rId4"/>
    <p:sldId id="278" r:id="rId5"/>
    <p:sldId id="279" r:id="rId6"/>
    <p:sldId id="280" r:id="rId7"/>
    <p:sldId id="281" r:id="rId8"/>
    <p:sldId id="282" r:id="rId9"/>
    <p:sldId id="283" r:id="rId10"/>
    <p:sldId id="285" r:id="rId11"/>
    <p:sldId id="292" r:id="rId12"/>
    <p:sldId id="293" r:id="rId13"/>
    <p:sldId id="295" r:id="rId14"/>
    <p:sldId id="294" r:id="rId15"/>
    <p:sldId id="296" r:id="rId16"/>
    <p:sldId id="297" r:id="rId17"/>
    <p:sldId id="259" r:id="rId18"/>
    <p:sldId id="314" r:id="rId19"/>
    <p:sldId id="304" r:id="rId20"/>
    <p:sldId id="268" r:id="rId21"/>
    <p:sldId id="266" r:id="rId22"/>
    <p:sldId id="267" r:id="rId23"/>
    <p:sldId id="313" r:id="rId24"/>
    <p:sldId id="276" r:id="rId25"/>
    <p:sldId id="260" r:id="rId26"/>
    <p:sldId id="311" r:id="rId27"/>
    <p:sldId id="310" r:id="rId28"/>
    <p:sldId id="287" r:id="rId29"/>
    <p:sldId id="288" r:id="rId30"/>
    <p:sldId id="289" r:id="rId31"/>
    <p:sldId id="269" r:id="rId32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790" autoAdjust="0"/>
    <p:restoredTop sz="94660"/>
  </p:normalViewPr>
  <p:slideViewPr>
    <p:cSldViewPr>
      <p:cViewPr>
        <p:scale>
          <a:sx n="50" d="100"/>
          <a:sy n="50" d="100"/>
        </p:scale>
        <p:origin x="-87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відсоток від контингенту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2015 рік      41%</c:v>
                </c:pt>
                <c:pt idx="1">
                  <c:v>2014 рік      43%</c:v>
                </c:pt>
                <c:pt idx="2">
                  <c:v>2013 рік      32%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</c:v>
                </c:pt>
                <c:pt idx="1">
                  <c:v>43</c:v>
                </c:pt>
                <c:pt idx="2">
                  <c:v>32</c:v>
                </c:pt>
              </c:numCache>
            </c:numRef>
          </c:val>
        </c:ser>
        <c:overlap val="100"/>
        <c:axId val="96254592"/>
        <c:axId val="96268672"/>
      </c:barChart>
      <c:catAx>
        <c:axId val="96254592"/>
        <c:scaling>
          <c:orientation val="minMax"/>
        </c:scaling>
        <c:axPos val="b"/>
        <c:tickLblPos val="nextTo"/>
        <c:crossAx val="96268672"/>
        <c:crosses val="autoZero"/>
        <c:auto val="1"/>
        <c:lblAlgn val="ctr"/>
        <c:lblOffset val="100"/>
      </c:catAx>
      <c:valAx>
        <c:axId val="96268672"/>
        <c:scaling>
          <c:orientation val="minMax"/>
        </c:scaling>
        <c:axPos val="l"/>
        <c:majorGridlines/>
        <c:numFmt formatCode="General" sourceLinked="1"/>
        <c:tickLblPos val="nextTo"/>
        <c:crossAx val="962545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EC0E9-625E-455F-B7D1-D1E76ACC71C1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9E965-5349-44B0-97EF-8AAE452D0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B8E20-F8E8-4A3B-97B0-27B4D220D162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F6905-9F9A-4948-85C6-755B820D62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3121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10 </a:t>
            </a:r>
            <a:r>
              <a:rPr lang="uk-UA" sz="1200" b="1" dirty="0" smtClean="0">
                <a:solidFill>
                  <a:srgbClr val="0000FF"/>
                </a:solidFill>
              </a:rPr>
              <a:t>Створення  іміджу  є  однією  із  функцій </a:t>
            </a:r>
            <a:r>
              <a:rPr lang="uk-UA" sz="1200" b="1" dirty="0" err="1" smtClean="0">
                <a:solidFill>
                  <a:srgbClr val="0000FF"/>
                </a:solidFill>
              </a:rPr>
              <a:t>“паблік</a:t>
            </a:r>
            <a:r>
              <a:rPr lang="uk-UA" sz="1200" b="1" dirty="0" smtClean="0">
                <a:solidFill>
                  <a:srgbClr val="0000FF"/>
                </a:solidFill>
              </a:rPr>
              <a:t>  </a:t>
            </a:r>
            <a:r>
              <a:rPr lang="uk-UA" sz="1200" b="1" dirty="0" err="1" smtClean="0">
                <a:solidFill>
                  <a:srgbClr val="0000FF"/>
                </a:solidFill>
              </a:rPr>
              <a:t>рилейшнз”</a:t>
            </a:r>
            <a:r>
              <a:rPr lang="uk-UA" sz="1200" b="1" dirty="0" smtClean="0">
                <a:solidFill>
                  <a:srgbClr val="0000FF"/>
                </a:solidFill>
              </a:rPr>
              <a:t> –  науки  і </a:t>
            </a:r>
          </a:p>
          <a:p>
            <a:r>
              <a:rPr lang="uk-UA" sz="1200" b="1" dirty="0" smtClean="0">
                <a:solidFill>
                  <a:srgbClr val="0000FF"/>
                </a:solidFill>
              </a:rPr>
              <a:t>мистецтва,  функції  управління,  яка  сприяє  встановленню  і  підтриманню  спілкування,  взаєморозуміння,  співробітництва  між  організацією  і громадськістю. </a:t>
            </a:r>
            <a:endParaRPr lang="ru-RU" sz="1200" b="1" dirty="0" smtClean="0">
              <a:solidFill>
                <a:srgbClr val="0000FF"/>
              </a:solidFill>
            </a:endParaRPr>
          </a:p>
          <a:p>
            <a:pPr algn="l" eaLnBrk="1" hangingPunct="1"/>
            <a:r>
              <a:rPr lang="uk-UA" dirty="0" smtClean="0"/>
              <a:t>Важливою складовою зовнішнього іміджу школи</a:t>
            </a:r>
            <a:r>
              <a:rPr lang="uk-UA" baseline="0" dirty="0" smtClean="0"/>
              <a:t> є </a:t>
            </a:r>
            <a:r>
              <a:rPr lang="en-US" b="1" dirty="0" smtClean="0"/>
              <a:t> </a:t>
            </a:r>
            <a:r>
              <a:rPr lang="uk-UA" sz="1200" dirty="0" smtClean="0"/>
              <a:t>наявність  візитки , зв’язки  з  громадськістю, дитячим</a:t>
            </a:r>
            <a:r>
              <a:rPr lang="uk-UA" sz="1200" baseline="0" dirty="0" smtClean="0"/>
              <a:t> садком</a:t>
            </a:r>
            <a:r>
              <a:rPr lang="uk-UA" sz="1200" dirty="0" smtClean="0"/>
              <a:t>, сучасний  естетичний  вигляд;</a:t>
            </a:r>
            <a:r>
              <a:rPr lang="uk-UA" sz="1200" b="1" dirty="0" smtClean="0"/>
              <a:t> забезпечення  якісного  рівня  знань , висока   результативність   участі   в     заходах різного рівня , результативність  вступу  випускників  до ВНЗ. Не менш важливий внутрішній імідж школи. Його складовими є </a:t>
            </a:r>
            <a:r>
              <a:rPr lang="uk-UA" sz="1200" dirty="0" smtClean="0"/>
              <a:t>- позитивний  мікроклімат  у  колективі; спільна ідея;</a:t>
            </a:r>
          </a:p>
          <a:p>
            <a:pPr algn="l" eaLnBrk="1" hangingPunct="1"/>
            <a:r>
              <a:rPr lang="uk-UA" sz="1200" dirty="0" smtClean="0"/>
              <a:t>-  прогресивна  команда  адміністрації;   високий  рівень професіоналізму  вчителів; забезпечення   єдності   освітнього  процесу: навчання,   виховання,  </a:t>
            </a:r>
          </a:p>
          <a:p>
            <a:pPr algn="l" eaLnBrk="1" hangingPunct="1"/>
            <a:r>
              <a:rPr lang="uk-UA" sz="1200" dirty="0" smtClean="0"/>
              <a:t>фізичного розвитку; сучасна  матеріально-технічна  база, шкільні  традиції; постійний  пошук  нового,  прогресивного.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12 На створення позитивного іміджу впливає інноваційна діяльність школи, яка передбачає впровадження новітніх технологій навчання.</a:t>
            </a:r>
            <a:r>
              <a:rPr lang="uk-UA" baseline="0" dirty="0" smtClean="0"/>
              <a:t> А саме: використання </a:t>
            </a:r>
            <a:r>
              <a:rPr lang="uk-UA" baseline="0" dirty="0" err="1" smtClean="0"/>
              <a:t>мультімедійних</a:t>
            </a:r>
            <a:r>
              <a:rPr lang="uk-UA" baseline="0" dirty="0" smtClean="0"/>
              <a:t> систем навчання, методичних розробок на електронних носіях; дистанційна форма навчання; використання активних форм навчання, таких як тести, ділові ігри, відеофільми та інші; використання </a:t>
            </a:r>
            <a:r>
              <a:rPr lang="uk-UA" baseline="0" dirty="0" err="1" smtClean="0"/>
              <a:t>відеосюжетів</a:t>
            </a:r>
            <a:r>
              <a:rPr lang="uk-UA" baseline="0" dirty="0" smtClean="0"/>
              <a:t> на уроках.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13 Для реалізації</a:t>
            </a:r>
            <a:r>
              <a:rPr lang="uk-UA" baseline="0" dirty="0" smtClean="0"/>
              <a:t> </a:t>
            </a:r>
            <a:r>
              <a:rPr lang="uk-UA" baseline="0" dirty="0" err="1" smtClean="0"/>
              <a:t>інформаційно-</a:t>
            </a:r>
            <a:r>
              <a:rPr lang="uk-UA" baseline="0" dirty="0" smtClean="0"/>
              <a:t> технологічної ідеї необхідно пройти три етапи.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14 Перший етап: Створення відповідної нормативної бази школи та підготовка необхідного кадрового потенціалу.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15 Другий етап: Зміцнення матеріально </a:t>
            </a:r>
            <a:r>
              <a:rPr lang="uk-UA" dirty="0" err="1" smtClean="0"/>
              <a:t>–технічної</a:t>
            </a:r>
            <a:r>
              <a:rPr lang="uk-UA" dirty="0" smtClean="0"/>
              <a:t> бази школи:</a:t>
            </a:r>
            <a:r>
              <a:rPr lang="uk-UA" baseline="0" dirty="0" smtClean="0"/>
              <a:t> забезпечення сучасним обладнанням, спеціально обладнані кабінети, доступ до </a:t>
            </a:r>
            <a:r>
              <a:rPr lang="uk-UA" baseline="0" dirty="0" err="1" smtClean="0"/>
              <a:t>інтернету</a:t>
            </a:r>
            <a:r>
              <a:rPr lang="uk-UA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16 Третій етап: це співпраця з громадськими партнерами, які б допомогли у становленні та розвитку інновацій. Мета </a:t>
            </a:r>
            <a:r>
              <a:rPr lang="uk-UA" dirty="0" err="1" smtClean="0"/>
              <a:t>співпраці-</a:t>
            </a:r>
            <a:r>
              <a:rPr lang="uk-UA" dirty="0" smtClean="0"/>
              <a:t> прагнення зробити потенційний внесок у справу освіти.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17 Основними сферами співпраці є:</a:t>
            </a:r>
            <a:r>
              <a:rPr lang="uk-UA" baseline="0" dirty="0" smtClean="0"/>
              <a:t> розвиток інформаційних технологій; використання мережі </a:t>
            </a:r>
            <a:r>
              <a:rPr lang="uk-UA" baseline="0" dirty="0" err="1" smtClean="0"/>
              <a:t>інтернет</a:t>
            </a:r>
            <a:r>
              <a:rPr lang="uk-UA" baseline="0" dirty="0" smtClean="0"/>
              <a:t>; управління освітою; запровадження проектів та програм по розвитку освіти учнів.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Наші вихованці беруть активну участь у всеукраїнських та міжнародних інтерактивних конкурсах. І з кожним роком кількість бажаючих  зростає. Наприклад в порівнянні з 2013-2014 навчальним</a:t>
            </a:r>
            <a:r>
              <a:rPr lang="uk-UA" baseline="0" dirty="0" smtClean="0"/>
              <a:t> роком у 2014-2015 навчальному році більше учнів було залучено до участі у таких конкурсах як Кенгуру, </a:t>
            </a:r>
            <a:r>
              <a:rPr lang="uk-UA" baseline="0" dirty="0" err="1" smtClean="0"/>
              <a:t>Олімпус</a:t>
            </a:r>
            <a:r>
              <a:rPr lang="uk-UA" baseline="0" dirty="0" smtClean="0"/>
              <a:t>( англійська та українська мови),</a:t>
            </a:r>
            <a:r>
              <a:rPr lang="uk-UA" baseline="0" dirty="0" err="1" smtClean="0"/>
              <a:t>Пазли</a:t>
            </a:r>
            <a:r>
              <a:rPr lang="uk-UA" baseline="0" dirty="0" smtClean="0"/>
              <a:t>,Колосок,Бобер, Соняшник.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Народна мудрість говорить:</a:t>
            </a:r>
            <a:r>
              <a:rPr lang="uk-UA" baseline="0" dirty="0" smtClean="0"/>
              <a:t> Здоров</a:t>
            </a:r>
            <a:r>
              <a:rPr lang="en-US" baseline="0" dirty="0" smtClean="0"/>
              <a:t>’</a:t>
            </a:r>
            <a:r>
              <a:rPr lang="uk-UA" baseline="0" dirty="0" smtClean="0"/>
              <a:t>я- це все, а все без здоров</a:t>
            </a:r>
            <a:r>
              <a:rPr lang="en-US" baseline="0" dirty="0" smtClean="0"/>
              <a:t>’</a:t>
            </a:r>
            <a:r>
              <a:rPr lang="uk-UA" baseline="0" dirty="0" smtClean="0"/>
              <a:t>я- це </a:t>
            </a:r>
            <a:r>
              <a:rPr lang="uk-UA" baseline="0" dirty="0" err="1" smtClean="0"/>
              <a:t>нічого”</a:t>
            </a:r>
            <a:r>
              <a:rPr lang="uk-UA" baseline="0" dirty="0" smtClean="0"/>
              <a:t>. Щорічно більше 40% учнів нашої школи оздоровлюються в  пришкільному, морських та лісних таборах. Влітку 2015 року на базі нашої школи працював єдиний в районі пришкільний мовний табір </a:t>
            </a:r>
            <a:r>
              <a:rPr lang="uk-UA" baseline="0" dirty="0" err="1" smtClean="0"/>
              <a:t>“Зайчик”</a:t>
            </a:r>
            <a:r>
              <a:rPr lang="uk-UA" baseline="0" dirty="0" smtClean="0"/>
              <a:t>. В якому три загони відпочиваючи вдосконалювали свої знання з англійської мови і один з них паралельно вивчав ази німецької мови.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smtClean="0"/>
              <a:t>СЛАЙД 2 Що  таке імідж?</a:t>
            </a:r>
            <a:r>
              <a:rPr lang="uk-UA" sz="1200" dirty="0" smtClean="0">
                <a:solidFill>
                  <a:srgbClr val="FF0000"/>
                </a:solidFill>
              </a:rPr>
              <a:t> Імідж</a:t>
            </a:r>
            <a:r>
              <a:rPr lang="uk-UA" sz="1200" dirty="0" smtClean="0"/>
              <a:t> в перекладі з латинської – </a:t>
            </a:r>
            <a:r>
              <a:rPr lang="uk-UA" sz="1200" dirty="0" err="1" smtClean="0"/>
              <a:t>“</a:t>
            </a:r>
            <a:r>
              <a:rPr lang="uk-UA" sz="1200" dirty="0" err="1" smtClean="0">
                <a:solidFill>
                  <a:srgbClr val="990099"/>
                </a:solidFill>
              </a:rPr>
              <a:t>картинка</a:t>
            </a:r>
            <a:r>
              <a:rPr lang="uk-UA" sz="1200" dirty="0" err="1" smtClean="0"/>
              <a:t>”</a:t>
            </a:r>
            <a:r>
              <a:rPr lang="uk-UA" sz="1200" dirty="0" smtClean="0"/>
              <a:t>,     з англійської – </a:t>
            </a:r>
            <a:r>
              <a:rPr lang="uk-UA" sz="1200" dirty="0" err="1" smtClean="0"/>
              <a:t>“</a:t>
            </a:r>
            <a:r>
              <a:rPr lang="uk-UA" sz="1200" dirty="0" err="1" smtClean="0">
                <a:solidFill>
                  <a:srgbClr val="008000"/>
                </a:solidFill>
              </a:rPr>
              <a:t>образ</a:t>
            </a:r>
            <a:r>
              <a:rPr lang="uk-UA" sz="1200" dirty="0" smtClean="0"/>
              <a:t>, </a:t>
            </a:r>
            <a:r>
              <a:rPr lang="uk-UA" sz="1200" dirty="0" smtClean="0">
                <a:solidFill>
                  <a:srgbClr val="008000"/>
                </a:solidFill>
              </a:rPr>
              <a:t>престиж, </a:t>
            </a:r>
            <a:r>
              <a:rPr lang="uk-UA" sz="1200" dirty="0" err="1" smtClean="0">
                <a:solidFill>
                  <a:srgbClr val="008000"/>
                </a:solidFill>
              </a:rPr>
              <a:t>репутація</a:t>
            </a:r>
            <a:r>
              <a:rPr lang="uk-UA" sz="1200" dirty="0" err="1" smtClean="0"/>
              <a:t>”</a:t>
            </a:r>
            <a:r>
              <a:rPr lang="uk-UA" sz="1200" dirty="0" smtClean="0"/>
              <a:t>,                з французької – </a:t>
            </a:r>
            <a:r>
              <a:rPr lang="uk-UA" sz="1200" dirty="0" err="1" smtClean="0"/>
              <a:t>“</a:t>
            </a:r>
            <a:r>
              <a:rPr lang="uk-UA" sz="1200" dirty="0" err="1" smtClean="0">
                <a:solidFill>
                  <a:srgbClr val="0000FF"/>
                </a:solidFill>
              </a:rPr>
              <a:t>неусвідомлений</a:t>
            </a:r>
            <a:r>
              <a:rPr lang="uk-UA" sz="1200" dirty="0" smtClean="0">
                <a:solidFill>
                  <a:srgbClr val="0000FF"/>
                </a:solidFill>
              </a:rPr>
              <a:t>             </a:t>
            </a:r>
            <a:r>
              <a:rPr lang="uk-UA" sz="1200" dirty="0" err="1" smtClean="0">
                <a:solidFill>
                  <a:srgbClr val="0000FF"/>
                </a:solidFill>
              </a:rPr>
              <a:t>ідеал</a:t>
            </a:r>
            <a:r>
              <a:rPr lang="uk-UA" sz="1200" dirty="0" err="1" smtClean="0"/>
              <a:t>”</a:t>
            </a:r>
            <a:r>
              <a:rPr lang="uk-UA" sz="1200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Зараз 2</a:t>
            </a:r>
            <a:r>
              <a:rPr lang="uk-UA" baseline="0" dirty="0" smtClean="0"/>
              <a:t> наших випускників навчається на </a:t>
            </a:r>
            <a:r>
              <a:rPr lang="uk-UA" baseline="0" dirty="0" err="1" smtClean="0"/>
              <a:t>біофаці</a:t>
            </a:r>
            <a:r>
              <a:rPr lang="uk-UA" baseline="0" dirty="0" smtClean="0"/>
              <a:t> Дніпропетровського національного університету, один в медичному інституті, 3 в медичному училищі, 6- в Дніпропетровському аграрному університеті.</a:t>
            </a:r>
          </a:p>
          <a:p>
            <a:r>
              <a:rPr lang="uk-UA" baseline="0" dirty="0" smtClean="0"/>
              <a:t>Наші учні гордо несуть звання </a:t>
            </a:r>
            <a:r>
              <a:rPr lang="uk-UA" baseline="0" dirty="0" err="1" smtClean="0"/>
              <a:t>“Випускника</a:t>
            </a:r>
            <a:r>
              <a:rPr lang="uk-UA" baseline="0" dirty="0" smtClean="0"/>
              <a:t> </a:t>
            </a:r>
            <a:r>
              <a:rPr lang="uk-UA" baseline="0" dirty="0" err="1" smtClean="0"/>
              <a:t>Булахівської</a:t>
            </a:r>
            <a:r>
              <a:rPr lang="uk-UA" baseline="0" dirty="0" smtClean="0"/>
              <a:t> </a:t>
            </a:r>
            <a:r>
              <a:rPr lang="uk-UA" baseline="0" dirty="0" err="1" smtClean="0"/>
              <a:t>школи”</a:t>
            </a:r>
            <a:r>
              <a:rPr lang="uk-UA" baseline="0" dirty="0" smtClean="0"/>
              <a:t> і прославляють рідну </a:t>
            </a:r>
            <a:r>
              <a:rPr lang="uk-UA" baseline="0" dirty="0" err="1" smtClean="0"/>
              <a:t>Булахівку</a:t>
            </a:r>
            <a:r>
              <a:rPr lang="uk-UA" baseline="0" dirty="0" smtClean="0"/>
              <a:t> в різних куточках України і світу. Вони працюють у Великобританії, Києві, Дніпропетровську. Четверо працюють викладачами Дніпропетровського державного аграрного університету.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uk-UA" dirty="0" smtClean="0"/>
              <a:t>Покращити </a:t>
            </a:r>
            <a:r>
              <a:rPr lang="uk-UA" dirty="0" err="1" smtClean="0"/>
              <a:t>матеріально-</a:t>
            </a:r>
            <a:r>
              <a:rPr lang="uk-UA" dirty="0" smtClean="0"/>
              <a:t> технічну базу школи ми змогли завдяки тісній співпраці з нашими меценатами. За 2013-2015 роки</a:t>
            </a:r>
            <a:r>
              <a:rPr lang="uk-UA" baseline="0" dirty="0" smtClean="0"/>
              <a:t>  було зроблено </a:t>
            </a:r>
            <a:r>
              <a:rPr lang="uk-UA" sz="1200" dirty="0" smtClean="0"/>
              <a:t>Капітальний ремонт коридорів школи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Капітальний ремонт кабінетів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Капітальний ремонт їдальні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Часткова заміна системи опалення. Преміювання обдарованих учнів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Допомога дітям - сиротам</a:t>
            </a:r>
            <a:endParaRPr lang="uk-UA" sz="1200" dirty="0" smtClean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uk-UA" sz="1200" dirty="0" smtClean="0"/>
              <a:t>Придбано:Програмне забезпечення </a:t>
            </a:r>
            <a:r>
              <a:rPr lang="uk-UA" sz="1200" dirty="0" err="1" smtClean="0"/>
              <a:t>“Лінгафонний</a:t>
            </a:r>
            <a:r>
              <a:rPr lang="uk-UA" sz="1200" dirty="0" smtClean="0"/>
              <a:t> </a:t>
            </a:r>
            <a:r>
              <a:rPr lang="uk-UA" sz="1200" dirty="0" err="1" smtClean="0"/>
              <a:t>кабінет”</a:t>
            </a:r>
            <a:endParaRPr lang="en-US" sz="1200" dirty="0" smtClean="0"/>
          </a:p>
          <a:p>
            <a:pPr algn="just">
              <a:buFontTx/>
              <a:buChar char="-"/>
            </a:pPr>
            <a:r>
              <a:rPr lang="uk-UA" sz="1200" dirty="0" smtClean="0"/>
              <a:t>Проектори-2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Інтерактивну дошку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Меблі для кабінету інформатики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Музичну апаратуру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Костюми для танцювального та вокального колективів</a:t>
            </a:r>
          </a:p>
          <a:p>
            <a:pPr algn="just">
              <a:buFontTx/>
              <a:buChar char="-"/>
            </a:pPr>
            <a:r>
              <a:rPr lang="uk-UA" sz="1200" dirty="0" smtClean="0"/>
              <a:t>Спортивну форми для баскетбольної команди</a:t>
            </a:r>
          </a:p>
          <a:p>
            <a:pPr algn="just">
              <a:buFontTx/>
              <a:buChar char="-"/>
            </a:pPr>
            <a:endParaRPr lang="uk-UA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uk-UA" dirty="0" smtClean="0"/>
              <a:t>Прослухавши</a:t>
            </a:r>
            <a:r>
              <a:rPr lang="uk-UA" baseline="0" dirty="0" smtClean="0"/>
              <a:t> все вище сказане ми можемо визначити, що </a:t>
            </a:r>
            <a:r>
              <a:rPr lang="uk-UA" sz="1200" b="1" dirty="0" smtClean="0">
                <a:solidFill>
                  <a:srgbClr val="FFFFFF"/>
                </a:solidFill>
              </a:rPr>
              <a:t>Імідж</a:t>
            </a:r>
            <a:r>
              <a:rPr lang="ru-RU" sz="1200" b="1" dirty="0" smtClean="0">
                <a:solidFill>
                  <a:srgbClr val="FFFFFF"/>
                </a:solidFill>
              </a:rPr>
              <a:t>—</a:t>
            </a:r>
            <a:r>
              <a:rPr lang="uk-UA" sz="1200" b="1" dirty="0" smtClean="0">
                <a:solidFill>
                  <a:srgbClr val="FFFFFF"/>
                </a:solidFill>
              </a:rPr>
              <a:t>це:</a:t>
            </a:r>
          </a:p>
          <a:p>
            <a:pPr eaLnBrk="1" hangingPunct="1"/>
            <a:r>
              <a:rPr lang="uk-UA" sz="1200" b="1" dirty="0" smtClean="0">
                <a:solidFill>
                  <a:srgbClr val="FFFFFF"/>
                </a:solidFill>
              </a:rPr>
              <a:t>«обличчя» школи,</a:t>
            </a:r>
          </a:p>
          <a:p>
            <a:pPr eaLnBrk="1" hangingPunct="1"/>
            <a:r>
              <a:rPr lang="uk-UA" sz="1200" b="1" dirty="0" smtClean="0">
                <a:solidFill>
                  <a:srgbClr val="FFFFFF"/>
                </a:solidFill>
              </a:rPr>
              <a:t>її престиж,</a:t>
            </a:r>
          </a:p>
          <a:p>
            <a:pPr eaLnBrk="1" hangingPunct="1"/>
            <a:r>
              <a:rPr lang="uk-UA" sz="1200" b="1" dirty="0" smtClean="0">
                <a:solidFill>
                  <a:srgbClr val="FFFFFF"/>
                </a:solidFill>
              </a:rPr>
              <a:t>популярність,</a:t>
            </a:r>
          </a:p>
          <a:p>
            <a:pPr eaLnBrk="1" hangingPunct="1"/>
            <a:r>
              <a:rPr lang="uk-UA" sz="1200" b="1" dirty="0" smtClean="0">
                <a:solidFill>
                  <a:srgbClr val="FFFFFF"/>
                </a:solidFill>
              </a:rPr>
              <a:t>репутація,</a:t>
            </a:r>
          </a:p>
          <a:p>
            <a:pPr eaLnBrk="1" hangingPunct="1"/>
            <a:r>
              <a:rPr lang="uk-UA" sz="1200" b="1" dirty="0" smtClean="0">
                <a:solidFill>
                  <a:srgbClr val="FFFFFF"/>
                </a:solidFill>
              </a:rPr>
              <a:t>конкурентоспроможність.</a:t>
            </a:r>
            <a:endParaRPr lang="ru-RU" sz="1200" b="1" dirty="0" smtClean="0">
              <a:solidFill>
                <a:srgbClr val="FFFFFF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uk-UA" dirty="0" smtClean="0"/>
              <a:t>До вашої уваги декілька порад для того,</a:t>
            </a:r>
            <a:r>
              <a:rPr lang="uk-UA" sz="1200" dirty="0" smtClean="0"/>
              <a:t> Щоб ваша школа була привабливою, мала свій неповторний сформований образ, перш за все вона повинна мати:</a:t>
            </a:r>
            <a:r>
              <a:rPr lang="uk-UA" sz="1200" dirty="0" smtClean="0">
                <a:solidFill>
                  <a:srgbClr val="0000FF"/>
                </a:solidFill>
              </a:rPr>
              <a:t>чіткі пріоритети, своє бачення майбутнього, сформульоване в місії школи;</a:t>
            </a:r>
            <a:r>
              <a:rPr lang="uk-UA" sz="1200" dirty="0" smtClean="0">
                <a:solidFill>
                  <a:srgbClr val="990099"/>
                </a:solidFill>
              </a:rPr>
              <a:t> різноманітні та якісні послуги;</a:t>
            </a:r>
            <a:r>
              <a:rPr lang="uk-UA" sz="1200" dirty="0" smtClean="0">
                <a:solidFill>
                  <a:schemeClr val="tx2"/>
                </a:solidFill>
              </a:rPr>
              <a:t> унікальну, неповторну, особливу систему цінностей, звичаїв, традицій, </a:t>
            </a:r>
            <a:r>
              <a:rPr lang="uk-UA" sz="1200" dirty="0" smtClean="0">
                <a:solidFill>
                  <a:srgbClr val="990099"/>
                </a:solidFill>
              </a:rPr>
              <a:t>різноманітні та якісні послуги;</a:t>
            </a:r>
          </a:p>
          <a:p>
            <a:pPr marL="0" marR="0" indent="0" algn="ju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dirty="0" smtClean="0">
                <a:solidFill>
                  <a:srgbClr val="008000"/>
                </a:solidFill>
              </a:rPr>
              <a:t>оригінальну систему виховної роботи, включаючи наявність і функціонування дитячих і юнацьких організацій, </a:t>
            </a:r>
            <a:r>
              <a:rPr lang="uk-UA" sz="1200" dirty="0" smtClean="0">
                <a:solidFill>
                  <a:srgbClr val="FF0066"/>
                </a:solidFill>
              </a:rPr>
              <a:t>зв'язок з установами додаткової освіти, </a:t>
            </a:r>
            <a:r>
              <a:rPr lang="uk-UA" sz="1200" dirty="0" smtClean="0">
                <a:solidFill>
                  <a:srgbClr val="0000FF"/>
                </a:solidFill>
              </a:rPr>
              <a:t>яскраві, пізнавальні, вчасно </a:t>
            </a:r>
            <a:r>
              <a:rPr lang="uk-UA" sz="1200" dirty="0" err="1" smtClean="0">
                <a:solidFill>
                  <a:srgbClr val="0000FF"/>
                </a:solidFill>
              </a:rPr>
              <a:t>оновлювані</a:t>
            </a:r>
            <a:r>
              <a:rPr lang="uk-UA" sz="1200" dirty="0" smtClean="0">
                <a:solidFill>
                  <a:srgbClr val="0000FF"/>
                </a:solidFill>
              </a:rPr>
              <a:t> інформаційні матеріали, </a:t>
            </a:r>
            <a:r>
              <a:rPr lang="uk-UA" sz="1200" dirty="0" smtClean="0">
                <a:solidFill>
                  <a:srgbClr val="008000"/>
                </a:solidFill>
              </a:rPr>
              <a:t>систему цільової подачі інформації споживачам про свій потенціал, успіхи й пропоновані освітні послуги.</a:t>
            </a:r>
            <a:endParaRPr lang="ru-RU" sz="1200" dirty="0" smtClean="0">
              <a:solidFill>
                <a:srgbClr val="00800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endParaRPr lang="ru-RU" sz="1200" dirty="0" smtClean="0"/>
          </a:p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smtClean="0"/>
              <a:t>СЛАЙД 3 Існує багато понять слова </a:t>
            </a:r>
            <a:r>
              <a:rPr lang="uk-UA" dirty="0" err="1" smtClean="0"/>
              <a:t>“імідж”</a:t>
            </a:r>
            <a:r>
              <a:rPr lang="uk-UA" dirty="0" smtClean="0"/>
              <a:t>. Е.</a:t>
            </a:r>
            <a:r>
              <a:rPr lang="uk-UA" baseline="0" dirty="0" smtClean="0"/>
              <a:t> Гофман стверджував, що </a:t>
            </a:r>
            <a:r>
              <a:rPr lang="uk-UA" sz="1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Імідж</a:t>
            </a:r>
            <a:r>
              <a:rPr lang="uk-UA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— це мистецтво управляти враженням. Мені більше</a:t>
            </a:r>
            <a:r>
              <a:rPr lang="uk-UA" sz="1200" baseline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подобається твердження </a:t>
            </a:r>
            <a:r>
              <a:rPr lang="uk-UA" sz="12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Імідж</a:t>
            </a:r>
            <a:r>
              <a:rPr lang="ru-RU" sz="12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uk-UA" sz="12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це ваш образ в очах інших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СЛАЙД4 </a:t>
            </a:r>
            <a:r>
              <a:rPr lang="ru-RU" dirty="0" err="1" smtClean="0"/>
              <a:t>Стійкий</a:t>
            </a:r>
            <a:r>
              <a:rPr lang="ru-RU" dirty="0" smtClean="0"/>
              <a:t> </a:t>
            </a:r>
            <a:r>
              <a:rPr lang="ru-RU" dirty="0" err="1" smtClean="0"/>
              <a:t>позитивний</a:t>
            </a:r>
            <a:r>
              <a:rPr lang="ru-RU" dirty="0" smtClean="0"/>
              <a:t> </a:t>
            </a:r>
            <a:r>
              <a:rPr lang="ru-RU" dirty="0" err="1" smtClean="0"/>
              <a:t>імідж</a:t>
            </a:r>
            <a:r>
              <a:rPr lang="ru-RU" dirty="0" smtClean="0"/>
              <a:t> </a:t>
            </a:r>
            <a:r>
              <a:rPr lang="ru-RU" dirty="0" err="1" smtClean="0"/>
              <a:t>створює</a:t>
            </a:r>
            <a:r>
              <a:rPr lang="ru-RU" dirty="0" smtClean="0"/>
              <a:t> запас </a:t>
            </a:r>
            <a:r>
              <a:rPr lang="ru-RU" dirty="0" err="1" smtClean="0"/>
              <a:t>довіри</a:t>
            </a:r>
            <a:r>
              <a:rPr lang="ru-RU" dirty="0" smtClean="0"/>
              <a:t> до </a:t>
            </a:r>
            <a:r>
              <a:rPr lang="ru-RU" dirty="0" err="1" smtClean="0"/>
              <a:t>всього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 в </a:t>
            </a:r>
            <a:r>
              <a:rPr lang="ru-RU" dirty="0" err="1" smtClean="0"/>
              <a:t>стінах</a:t>
            </a:r>
            <a:r>
              <a:rPr lang="ru-RU" dirty="0" smtClean="0"/>
              <a:t> установи, у тому </a:t>
            </a:r>
            <a:r>
              <a:rPr lang="ru-RU" dirty="0" err="1" smtClean="0"/>
              <a:t>числі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до </a:t>
            </a:r>
            <a:r>
              <a:rPr lang="ru-RU" dirty="0" err="1" smtClean="0"/>
              <a:t>інноваційних</a:t>
            </a:r>
            <a:r>
              <a:rPr lang="ru-RU" dirty="0" smtClean="0"/>
              <a:t> </a:t>
            </a:r>
            <a:r>
              <a:rPr lang="ru-RU" dirty="0" err="1" smtClean="0"/>
              <a:t>процесів</a:t>
            </a:r>
            <a:r>
              <a:rPr lang="ru-RU" dirty="0" smtClean="0"/>
              <a:t>. </a:t>
            </a:r>
            <a:r>
              <a:rPr lang="ru-RU" dirty="0" err="1" smtClean="0"/>
              <a:t>Існує</a:t>
            </a:r>
            <a:r>
              <a:rPr lang="ru-RU" dirty="0" smtClean="0"/>
              <a:t> три причини </a:t>
            </a:r>
            <a:r>
              <a:rPr lang="ru-RU" dirty="0" err="1" smtClean="0"/>
              <a:t>необхідності</a:t>
            </a:r>
            <a:r>
              <a:rPr lang="ru-RU" dirty="0" smtClean="0"/>
              <a:t> </a:t>
            </a:r>
            <a:r>
              <a:rPr lang="ru-RU" dirty="0" err="1" smtClean="0"/>
              <a:t>формування</a:t>
            </a:r>
            <a:r>
              <a:rPr lang="ru-RU" dirty="0" smtClean="0"/>
              <a:t> </a:t>
            </a:r>
            <a:r>
              <a:rPr lang="ru-RU" dirty="0" err="1" smtClean="0"/>
              <a:t>іміджу</a:t>
            </a:r>
            <a:r>
              <a:rPr lang="ru-RU" dirty="0" smtClean="0"/>
              <a:t> </a:t>
            </a:r>
            <a:r>
              <a:rPr lang="ru-RU" dirty="0" err="1" smtClean="0"/>
              <a:t>школи</a:t>
            </a:r>
            <a:r>
              <a:rPr lang="ru-RU" dirty="0" smtClean="0"/>
              <a:t>. Перша: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це</a:t>
            </a:r>
            <a:r>
              <a:rPr lang="ru-RU" baseline="0" dirty="0" smtClean="0"/>
              <a:t> </a:t>
            </a:r>
            <a:r>
              <a:rPr lang="ru-RU" sz="1200" dirty="0" smtClean="0">
                <a:solidFill>
                  <a:srgbClr val="660066"/>
                </a:solidFill>
              </a:rPr>
              <a:t>складна </a:t>
            </a:r>
            <a:r>
              <a:rPr lang="ru-RU" sz="1200" dirty="0" err="1" smtClean="0">
                <a:solidFill>
                  <a:srgbClr val="660066"/>
                </a:solidFill>
              </a:rPr>
              <a:t>демографічна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ситуація</a:t>
            </a:r>
            <a:r>
              <a:rPr lang="ru-RU" sz="1200" dirty="0" smtClean="0">
                <a:solidFill>
                  <a:srgbClr val="660066"/>
                </a:solidFill>
              </a:rPr>
              <a:t>, яка </a:t>
            </a:r>
            <a:r>
              <a:rPr lang="ru-RU" sz="1200" dirty="0" err="1" smtClean="0">
                <a:solidFill>
                  <a:srgbClr val="660066"/>
                </a:solidFill>
              </a:rPr>
              <a:t>посил</a:t>
            </a:r>
            <a:r>
              <a:rPr lang="uk-UA" sz="1200" dirty="0" smtClean="0">
                <a:solidFill>
                  <a:srgbClr val="660066"/>
                </a:solidFill>
              </a:rPr>
              <a:t>ю</a:t>
            </a:r>
            <a:r>
              <a:rPr lang="ru-RU" sz="1200" dirty="0" err="1" smtClean="0">
                <a:solidFill>
                  <a:srgbClr val="660066"/>
                </a:solidFill>
              </a:rPr>
              <a:t>є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конкуренцію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серед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освітніх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установ</a:t>
            </a:r>
            <a:r>
              <a:rPr lang="ru-RU" sz="1200" dirty="0" smtClean="0">
                <a:solidFill>
                  <a:srgbClr val="660066"/>
                </a:solidFill>
              </a:rPr>
              <a:t> у </a:t>
            </a:r>
            <a:r>
              <a:rPr lang="ru-RU" sz="1200" dirty="0" err="1" smtClean="0">
                <a:solidFill>
                  <a:srgbClr val="660066"/>
                </a:solidFill>
              </a:rPr>
              <a:t>прагненні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отримати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учнів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і</a:t>
            </a:r>
            <a:r>
              <a:rPr lang="ru-RU" sz="1200" dirty="0" smtClean="0">
                <a:solidFill>
                  <a:srgbClr val="660066"/>
                </a:solidFill>
              </a:rPr>
              <a:t> </a:t>
            </a:r>
            <a:r>
              <a:rPr lang="ru-RU" sz="1200" dirty="0" err="1" smtClean="0">
                <a:solidFill>
                  <a:srgbClr val="660066"/>
                </a:solidFill>
              </a:rPr>
              <a:t>зберегти</a:t>
            </a:r>
            <a:r>
              <a:rPr lang="ru-RU" sz="1200" dirty="0" smtClean="0">
                <a:solidFill>
                  <a:srgbClr val="660066"/>
                </a:solidFill>
              </a:rPr>
              <a:t> контингент. </a:t>
            </a:r>
            <a:r>
              <a:rPr lang="ru-RU" sz="1200" dirty="0" err="1" smtClean="0">
                <a:solidFill>
                  <a:srgbClr val="660066"/>
                </a:solidFill>
              </a:rPr>
              <a:t>Друга:</a:t>
            </a:r>
            <a:r>
              <a:rPr lang="ru-RU" sz="1200" dirty="0" err="1" smtClean="0">
                <a:solidFill>
                  <a:srgbClr val="800000"/>
                </a:solidFill>
              </a:rPr>
              <a:t>позитивний</a:t>
            </a:r>
            <a:r>
              <a:rPr lang="ru-RU" sz="1200" dirty="0" smtClean="0">
                <a:solidFill>
                  <a:srgbClr val="800000"/>
                </a:solidFill>
              </a:rPr>
              <a:t> </a:t>
            </a:r>
            <a:r>
              <a:rPr lang="ru-RU" sz="1200" dirty="0" err="1" smtClean="0">
                <a:solidFill>
                  <a:srgbClr val="800000"/>
                </a:solidFill>
              </a:rPr>
              <a:t>імідж</a:t>
            </a:r>
            <a:r>
              <a:rPr lang="ru-RU" sz="1200" dirty="0" smtClean="0">
                <a:solidFill>
                  <a:srgbClr val="800000"/>
                </a:solidFill>
              </a:rPr>
              <a:t> </a:t>
            </a:r>
            <a:r>
              <a:rPr lang="ru-RU" sz="1200" dirty="0" err="1" smtClean="0">
                <a:solidFill>
                  <a:srgbClr val="800000"/>
                </a:solidFill>
              </a:rPr>
              <a:t>полегшує</a:t>
            </a:r>
            <a:r>
              <a:rPr lang="ru-RU" sz="1200" dirty="0" smtClean="0">
                <a:solidFill>
                  <a:srgbClr val="800000"/>
                </a:solidFill>
              </a:rPr>
              <a:t> доступ </a:t>
            </a:r>
            <a:r>
              <a:rPr lang="ru-RU" sz="1200" dirty="0" err="1" smtClean="0">
                <a:solidFill>
                  <a:srgbClr val="800000"/>
                </a:solidFill>
              </a:rPr>
              <a:t>школи</a:t>
            </a:r>
            <a:r>
              <a:rPr lang="ru-RU" sz="1200" dirty="0" smtClean="0">
                <a:solidFill>
                  <a:srgbClr val="800000"/>
                </a:solidFill>
              </a:rPr>
              <a:t> до </a:t>
            </a:r>
            <a:r>
              <a:rPr lang="ru-RU" sz="1200" dirty="0" err="1" smtClean="0">
                <a:solidFill>
                  <a:srgbClr val="800000"/>
                </a:solidFill>
              </a:rPr>
              <a:t>кращих</a:t>
            </a:r>
            <a:r>
              <a:rPr lang="ru-RU" sz="1200" dirty="0" smtClean="0">
                <a:solidFill>
                  <a:srgbClr val="800000"/>
                </a:solidFill>
              </a:rPr>
              <a:t> </a:t>
            </a:r>
            <a:r>
              <a:rPr lang="ru-RU" sz="1200" dirty="0" err="1" smtClean="0">
                <a:solidFill>
                  <a:srgbClr val="800000"/>
                </a:solidFill>
              </a:rPr>
              <a:t>ресурсів</a:t>
            </a:r>
            <a:r>
              <a:rPr lang="ru-RU" sz="1200" dirty="0" smtClean="0">
                <a:solidFill>
                  <a:srgbClr val="800000"/>
                </a:solidFill>
              </a:rPr>
              <a:t> </a:t>
            </a:r>
            <a:r>
              <a:rPr lang="ru-RU" sz="1200" dirty="0" err="1" smtClean="0">
                <a:solidFill>
                  <a:srgbClr val="800000"/>
                </a:solidFill>
              </a:rPr>
              <a:t>фінансових</a:t>
            </a:r>
            <a:r>
              <a:rPr lang="ru-RU" sz="1200" dirty="0" smtClean="0">
                <a:solidFill>
                  <a:srgbClr val="800000"/>
                </a:solidFill>
              </a:rPr>
              <a:t>, </a:t>
            </a:r>
            <a:r>
              <a:rPr lang="ru-RU" sz="1200" dirty="0" err="1" smtClean="0">
                <a:solidFill>
                  <a:srgbClr val="800000"/>
                </a:solidFill>
              </a:rPr>
              <a:t>інформаційних</a:t>
            </a:r>
            <a:r>
              <a:rPr lang="ru-RU" sz="1200" dirty="0" smtClean="0">
                <a:solidFill>
                  <a:srgbClr val="800000"/>
                </a:solidFill>
              </a:rPr>
              <a:t>, </a:t>
            </a:r>
            <a:r>
              <a:rPr lang="ru-RU" sz="1200" dirty="0" err="1" smtClean="0">
                <a:solidFill>
                  <a:srgbClr val="800000"/>
                </a:solidFill>
              </a:rPr>
              <a:t>людських</a:t>
            </a:r>
            <a:r>
              <a:rPr lang="ru-RU" sz="1200" dirty="0" smtClean="0">
                <a:solidFill>
                  <a:srgbClr val="800000"/>
                </a:solidFill>
              </a:rPr>
              <a:t> </a:t>
            </a:r>
            <a:r>
              <a:rPr lang="ru-RU" sz="1200" dirty="0" err="1" smtClean="0">
                <a:solidFill>
                  <a:srgbClr val="800000"/>
                </a:solidFill>
              </a:rPr>
              <a:t>тощо</a:t>
            </a:r>
            <a:r>
              <a:rPr lang="ru-RU" sz="1200" dirty="0" smtClean="0">
                <a:solidFill>
                  <a:srgbClr val="800000"/>
                </a:solidFill>
              </a:rPr>
              <a:t>. </a:t>
            </a:r>
            <a:r>
              <a:rPr lang="ru-RU" sz="1200" dirty="0" err="1" smtClean="0">
                <a:solidFill>
                  <a:srgbClr val="800000"/>
                </a:solidFill>
              </a:rPr>
              <a:t>Третя:</a:t>
            </a:r>
            <a:r>
              <a:rPr lang="ru-RU" sz="1200" dirty="0" err="1" smtClean="0">
                <a:solidFill>
                  <a:srgbClr val="336600"/>
                </a:solidFill>
              </a:rPr>
              <a:t>освітня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установа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з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позитивним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іміджем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привабливіша</a:t>
            </a:r>
            <a:r>
              <a:rPr lang="ru-RU" sz="1200" dirty="0" smtClean="0">
                <a:solidFill>
                  <a:srgbClr val="336600"/>
                </a:solidFill>
              </a:rPr>
              <a:t> для </a:t>
            </a:r>
            <a:r>
              <a:rPr lang="ru-RU" sz="1200" dirty="0" err="1" smtClean="0">
                <a:solidFill>
                  <a:srgbClr val="336600"/>
                </a:solidFill>
              </a:rPr>
              <a:t>педагогів</a:t>
            </a:r>
            <a:r>
              <a:rPr lang="ru-RU" sz="1200" dirty="0" smtClean="0">
                <a:solidFill>
                  <a:srgbClr val="336600"/>
                </a:solidFill>
              </a:rPr>
              <a:t>, </a:t>
            </a:r>
            <a:r>
              <a:rPr lang="ru-RU" sz="1200" dirty="0" err="1" smtClean="0">
                <a:solidFill>
                  <a:srgbClr val="336600"/>
                </a:solidFill>
              </a:rPr>
              <a:t>оскільки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здатна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забезпечити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стабільність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і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соціальний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захист</a:t>
            </a:r>
            <a:r>
              <a:rPr lang="ru-RU" sz="1200" dirty="0" smtClean="0">
                <a:solidFill>
                  <a:srgbClr val="336600"/>
                </a:solidFill>
              </a:rPr>
              <a:t>, </a:t>
            </a:r>
            <a:r>
              <a:rPr lang="ru-RU" sz="1200" dirty="0" err="1" smtClean="0">
                <a:solidFill>
                  <a:srgbClr val="336600"/>
                </a:solidFill>
              </a:rPr>
              <a:t>задоволеність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працею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і</a:t>
            </a:r>
            <a:r>
              <a:rPr lang="ru-RU" sz="1200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професійний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sz="1200" dirty="0" err="1" smtClean="0">
                <a:solidFill>
                  <a:srgbClr val="336600"/>
                </a:solidFill>
              </a:rPr>
              <a:t>розвиток</a:t>
            </a:r>
            <a:endParaRPr lang="en-US" sz="1200" dirty="0" smtClean="0">
              <a:solidFill>
                <a:srgbClr val="3366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80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660066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0" hangingPunct="0"/>
            <a:r>
              <a:rPr lang="uk-UA" dirty="0" smtClean="0"/>
              <a:t>СЛАЙД 5 Для створення позитивного іміджу школи в управлінській діяльності потрібно керуватися системою таких принципів:співробітництва, колегіальності, оновлення й збагачення творчих пошуків, поваги й довіри до людини, мотивування й стимулювання</a:t>
            </a:r>
          </a:p>
          <a:p>
            <a:pPr eaLnBrk="0" hangingPunct="0"/>
            <a:r>
              <a:rPr lang="uk-UA" dirty="0" smtClean="0"/>
              <a:t> діяльності всіх працівників та</a:t>
            </a:r>
            <a:r>
              <a:rPr lang="uk-UA" baseline="0" dirty="0" smtClean="0"/>
              <a:t> інших.</a:t>
            </a:r>
            <a:endParaRPr lang="en-US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6442" indent="-2870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8372" indent="-2296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7721" indent="-2296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67070" indent="-2296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26419" indent="-229674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85767" indent="-229674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45116" indent="-229674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04465" indent="-229674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CD64E98-D06D-4E29-AE85-F66DE8F3224E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</a:t>
            </a:r>
            <a:r>
              <a:rPr lang="uk-UA" baseline="0" dirty="0" smtClean="0"/>
              <a:t> 6 Складовими позитивного іміджу навчального закладу є імідж керівника, імідж його заступників та імідж педагогів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hangingPunct="0">
              <a:defRPr/>
            </a:pPr>
            <a:r>
              <a:rPr lang="uk-UA" dirty="0" smtClean="0"/>
              <a:t>СЛАЙД 7 При формуванні</a:t>
            </a:r>
            <a:r>
              <a:rPr lang="uk-UA" baseline="0" dirty="0" smtClean="0"/>
              <a:t> іміджу школи основними вимогами до членів управлінської команди являється: </a:t>
            </a: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Високий рівень 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професійної компетентності; Володіння сучасними 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інформаційними технологіями; </a:t>
            </a:r>
            <a:r>
              <a:rPr lang="uk-UA" sz="1200" dirty="0" smtClean="0">
                <a:solidFill>
                  <a:srgbClr val="FFFDE8"/>
                </a:solidFill>
              </a:rPr>
              <a:t>Обізнаність в інноваційній </a:t>
            </a:r>
          </a:p>
          <a:p>
            <a:pPr eaLnBrk="0" hangingPunct="0">
              <a:defRPr/>
            </a:pPr>
            <a:r>
              <a:rPr lang="uk-UA" sz="1200" dirty="0" smtClean="0">
                <a:solidFill>
                  <a:srgbClr val="FFFDE8"/>
                </a:solidFill>
              </a:rPr>
              <a:t>педагогіці й педагогічному </a:t>
            </a:r>
          </a:p>
          <a:p>
            <a:pPr eaLnBrk="0" hangingPunct="0">
              <a:defRPr/>
            </a:pPr>
            <a:r>
              <a:rPr lang="uk-UA" sz="1200" dirty="0" smtClean="0">
                <a:solidFill>
                  <a:srgbClr val="FFFDE8"/>
                </a:solidFill>
              </a:rPr>
              <a:t>Менеджменті;</a:t>
            </a:r>
            <a:r>
              <a:rPr lang="uk-UA" dirty="0" smtClean="0">
                <a:solidFill>
                  <a:srgbClr val="FEFEFE"/>
                </a:solidFill>
              </a:rPr>
              <a:t> Чітке визначення 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rgbClr val="FEFEFE"/>
                </a:solidFill>
              </a:rPr>
              <a:t>Пріоритетів; </a:t>
            </a:r>
            <a:r>
              <a:rPr lang="uk-UA" dirty="0" smtClean="0">
                <a:solidFill>
                  <a:srgbClr val="FFFDE8"/>
                </a:solidFill>
              </a:rPr>
              <a:t>Знання психологічних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rgbClr val="FFFDE8"/>
                </a:solidFill>
              </a:rPr>
              <a:t> особливостей колективу, 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rgbClr val="FFFDE8"/>
                </a:solidFill>
              </a:rPr>
              <a:t>технологій впливу; </a:t>
            </a: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Уміння й бажання </a:t>
            </a:r>
          </a:p>
          <a:p>
            <a:pPr eaLnBrk="0" hangingPunct="0">
              <a:defRPr/>
            </a:pP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працювати в команді,</a:t>
            </a:r>
          </a:p>
          <a:p>
            <a:pPr eaLnBrk="0" hangingPunct="0">
              <a:buClr>
                <a:srgbClr val="D7181F"/>
              </a:buClr>
              <a:defRPr/>
            </a:pPr>
            <a:r>
              <a:rPr lang="uk-UA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бути «командним» гравцем;</a:t>
            </a:r>
            <a:r>
              <a:rPr lang="uk-UA" sz="1200" b="1" dirty="0" smtClean="0">
                <a:solidFill>
                  <a:srgbClr val="FFFDE8"/>
                </a:solidFill>
              </a:rPr>
              <a:t> П</a:t>
            </a:r>
            <a:r>
              <a:rPr lang="uk-UA" sz="1200" dirty="0" smtClean="0">
                <a:solidFill>
                  <a:srgbClr val="FFFDE8"/>
                </a:solidFill>
              </a:rPr>
              <a:t>рагнення підвищувати свій </a:t>
            </a:r>
          </a:p>
          <a:p>
            <a:pPr eaLnBrk="0" hangingPunct="0">
              <a:buClr>
                <a:srgbClr val="D7181F"/>
              </a:buClr>
              <a:defRPr/>
            </a:pPr>
            <a:r>
              <a:rPr lang="uk-UA" sz="1200" dirty="0" smtClean="0">
                <a:solidFill>
                  <a:srgbClr val="FFFDE8"/>
                </a:solidFill>
              </a:rPr>
              <a:t>професійний рівень, оволодівати новими методиками, технологіями.</a:t>
            </a:r>
            <a:endParaRPr lang="en-US" sz="1200" b="1" dirty="0" smtClean="0">
              <a:solidFill>
                <a:srgbClr val="FFFDE8"/>
              </a:solidFill>
            </a:endParaRPr>
          </a:p>
          <a:p>
            <a:pPr eaLnBrk="0" hangingPunct="0">
              <a:defRPr/>
            </a:pPr>
            <a:endParaRPr lang="en-US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eaLnBrk="0" hangingPunct="0">
              <a:defRPr/>
            </a:pPr>
            <a:endParaRPr lang="en-US" dirty="0" smtClean="0">
              <a:solidFill>
                <a:srgbClr val="FFFDE8"/>
              </a:solidFill>
            </a:endParaRPr>
          </a:p>
          <a:p>
            <a:pPr eaLnBrk="0" hangingPunct="0">
              <a:defRPr/>
            </a:pPr>
            <a:endParaRPr lang="en-US" dirty="0" smtClean="0">
              <a:solidFill>
                <a:srgbClr val="FEFEFE"/>
              </a:solidFill>
            </a:endParaRPr>
          </a:p>
          <a:p>
            <a:pPr eaLnBrk="0" hangingPunct="0">
              <a:defRPr/>
            </a:pPr>
            <a:endParaRPr lang="en-US" sz="1200" dirty="0" smtClean="0">
              <a:solidFill>
                <a:srgbClr val="FFFDE8"/>
              </a:solidFill>
            </a:endParaRPr>
          </a:p>
          <a:p>
            <a:pPr eaLnBrk="0" hangingPunct="0">
              <a:defRPr/>
            </a:pPr>
            <a:endParaRPr lang="en-US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eaLnBrk="0" hangingPunct="0">
              <a:defRPr/>
            </a:pPr>
            <a:endParaRPr lang="en-US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uk-UA" dirty="0" smtClean="0"/>
              <a:t>СЛАЙД 8 Існує алгоритм створення позитивного іміджу школи. Його складовими</a:t>
            </a:r>
            <a:r>
              <a:rPr lang="uk-UA" baseline="0" dirty="0" smtClean="0"/>
              <a:t> є </a:t>
            </a:r>
            <a:r>
              <a:rPr lang="uk-UA" dirty="0" smtClean="0">
                <a:solidFill>
                  <a:srgbClr val="000000"/>
                </a:solidFill>
              </a:rPr>
              <a:t>Виявлення соціальних груп, зацікавлених в наданні освітніх послуг; Вивчення актуальних переваг і очікувань аудиторії;</a:t>
            </a:r>
            <a:r>
              <a:rPr lang="uk-UA" dirty="0" smtClean="0"/>
              <a:t> розробка стратегії формування ІШ;</a:t>
            </a:r>
            <a:r>
              <a:rPr lang="uk-UA" dirty="0" smtClean="0">
                <a:solidFill>
                  <a:srgbClr val="000000"/>
                </a:solidFill>
              </a:rPr>
              <a:t> Контроль проміжних результатів,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smtClean="0">
                <a:solidFill>
                  <a:srgbClr val="000000"/>
                </a:solidFill>
              </a:rPr>
              <a:t>Коригування;</a:t>
            </a:r>
            <a:r>
              <a:rPr lang="uk-UA" dirty="0" smtClean="0"/>
              <a:t> Моніторинг сформованого іміджу навчального закладу.</a:t>
            </a:r>
            <a:endParaRPr lang="ru-RU" dirty="0" smtClean="0">
              <a:latin typeface="Georgia" pitchFamily="18" charset="0"/>
            </a:endParaRPr>
          </a:p>
          <a:p>
            <a:pPr>
              <a:defRPr/>
            </a:pPr>
            <a:endParaRPr lang="ru-RU" dirty="0" smtClean="0">
              <a:solidFill>
                <a:srgbClr val="000000"/>
              </a:solidFill>
              <a:latin typeface="Georgia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solidFill>
                <a:srgbClr val="000000"/>
              </a:solidFill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СЛАЙД 9 До вашої уваги складові позитивного іміджу школи запропоновані І. </a:t>
            </a:r>
            <a:r>
              <a:rPr lang="uk-UA" dirty="0" err="1" smtClean="0"/>
              <a:t>Зуєвською</a:t>
            </a:r>
            <a:r>
              <a:rPr lang="uk-UA" dirty="0" smtClean="0"/>
              <a:t>. Кожен навчальний заклад має постійні складові іміджу такі як: місія, концепція школи, якість освіти, професіоналізм, доброзичливий мікроклімат, організаційна культура та змінні складові: </a:t>
            </a:r>
            <a:r>
              <a:rPr lang="uk-UA" dirty="0" err="1" smtClean="0"/>
              <a:t>пріорітети</a:t>
            </a:r>
            <a:r>
              <a:rPr lang="uk-UA" dirty="0" smtClean="0"/>
              <a:t> школи, види освітніх послуг, матеріальна база, співпраця, елементи реклами.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F6905-9F9A-4948-85C6-755B820D629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70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49081-941C-48AF-8406-4015AB65FC37}" type="datetimeFigureOut">
              <a:rPr lang="uk-UA" smtClean="0"/>
              <a:pPr/>
              <a:t>06.06.2016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2F5B3-5EBD-43E5-AD13-4077CCBE72F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56928791"/>
      </p:ext>
    </p:extLst>
  </p:cSld>
  <p:clrMapOvr>
    <a:masterClrMapping/>
  </p:clrMapOvr>
  <p:transition spd="med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wheel spokes="2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wmf"/><Relationship Id="rId1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3" name="Picture 15" descr="IMG_00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612"/>
            <a:ext cx="91440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4" name="WordArt 16"/>
          <p:cNvSpPr>
            <a:spLocks noChangeArrowheads="1" noChangeShapeType="1" noTextEdit="1"/>
          </p:cNvSpPr>
          <p:nvPr/>
        </p:nvSpPr>
        <p:spPr bwMode="auto">
          <a:xfrm>
            <a:off x="179388" y="1484313"/>
            <a:ext cx="8713787" cy="12246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68"/>
              </a:avLst>
            </a:prstTxWarp>
          </a:bodyPr>
          <a:lstStyle/>
          <a:p>
            <a:pPr algn="ctr"/>
            <a:endParaRPr lang="uk-UA" sz="4400" b="1" kern="10" spc="-440" dirty="0" smtClean="0">
              <a:ln w="12700">
                <a:solidFill>
                  <a:srgbClr val="3366FF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58214" y="4911724"/>
            <a:ext cx="184731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uk-UA" sz="3200" dirty="0"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3786190"/>
            <a:ext cx="868699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Створення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позитивного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</a:t>
            </a:r>
            <a:r>
              <a:rPr lang="ru-RU" sz="4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міджу</a:t>
            </a:r>
            <a:endParaRPr lang="ru-RU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</a:t>
            </a:r>
            <a:r>
              <a:rPr lang="ru-RU" sz="4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навчального</a:t>
            </a:r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закладу, 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як фактор </a:t>
            </a:r>
            <a:r>
              <a:rPr lang="ru-RU" sz="4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розвитку</a:t>
            </a:r>
            <a:endParaRPr lang="ru-RU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сучасної школи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285728"/>
            <a:ext cx="84353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КЗ“Булахівська</a:t>
            </a:r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загальноосвітня</a:t>
            </a:r>
          </a:p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школа І – ІІІ </a:t>
            </a:r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ступенів”</a:t>
            </a:r>
            <a:endParaRPr lang="uk-UA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60633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gray">
          <a:xfrm>
            <a:off x="1970088" y="2276475"/>
            <a:ext cx="5556250" cy="20161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black">
          <a:xfrm>
            <a:off x="3316288" y="2422525"/>
            <a:ext cx="5494337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b="1" dirty="0"/>
              <a:t> </a:t>
            </a:r>
            <a:r>
              <a:rPr lang="uk-UA" sz="1600" dirty="0"/>
              <a:t>наявність  візитки  школи, зв’язки  з  громадськістю, ВНЗ, ДНЗ, сучасний  естетичний  вигляд</a:t>
            </a:r>
            <a:endParaRPr lang="en-US" sz="1600" b="1" dirty="0"/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uk-UA" sz="1600" b="1" dirty="0"/>
              <a:t>забезпечення  якісного  рівня  знань , висока   результативність   участі   в  </a:t>
            </a:r>
            <a:r>
              <a:rPr lang="uk-UA" sz="1600" b="1" dirty="0" smtClean="0"/>
              <a:t>   заходах різного рівня </a:t>
            </a:r>
            <a:r>
              <a:rPr lang="uk-UA" sz="1600" b="1" dirty="0"/>
              <a:t>, результативність  вступу  випускників  до ВНЗ</a:t>
            </a:r>
            <a:endParaRPr lang="en-US" sz="1600" b="1" dirty="0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gray">
          <a:xfrm>
            <a:off x="2782888" y="310515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1509" name="Picture 5" descr="DO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850" y="2454275"/>
            <a:ext cx="17145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6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91512" cy="942975"/>
          </a:xfrm>
        </p:spPr>
        <p:txBody>
          <a:bodyPr/>
          <a:lstStyle/>
          <a:p>
            <a:pPr algn="ctr" eaLnBrk="1" hangingPunct="1"/>
            <a:r>
              <a:rPr lang="uk-UA" sz="3200" dirty="0" smtClean="0"/>
              <a:t>Структура</a:t>
            </a:r>
            <a:br>
              <a:rPr lang="uk-UA" sz="3200" dirty="0" smtClean="0"/>
            </a:br>
            <a:r>
              <a:rPr lang="uk-UA" sz="3200" dirty="0" smtClean="0"/>
              <a:t> іміджу закладу освіти</a:t>
            </a:r>
            <a:endParaRPr lang="en-US" sz="3200" dirty="0" smtClean="0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black">
          <a:xfrm>
            <a:off x="1357290" y="3143248"/>
            <a:ext cx="16700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b="1" dirty="0">
                <a:solidFill>
                  <a:srgbClr val="FF0000"/>
                </a:solidFill>
              </a:rPr>
              <a:t>Зовнішній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8616" name="AutoShape 8"/>
          <p:cNvSpPr>
            <a:spLocks noChangeArrowheads="1"/>
          </p:cNvSpPr>
          <p:nvPr/>
        </p:nvSpPr>
        <p:spPr bwMode="gray">
          <a:xfrm>
            <a:off x="1970088" y="4562475"/>
            <a:ext cx="6923087" cy="19621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black">
          <a:xfrm>
            <a:off x="3460750" y="4667250"/>
            <a:ext cx="54324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uk-UA" sz="1600" dirty="0"/>
              <a:t>- позитивний  мікроклімат  у  колективі; спільна ідея;</a:t>
            </a:r>
          </a:p>
          <a:p>
            <a:pPr algn="l" eaLnBrk="1" hangingPunct="1"/>
            <a:r>
              <a:rPr lang="uk-UA" sz="1600" dirty="0"/>
              <a:t>-  прогресивна  команда  адміністрації;   високий  рівень професіоналізму  вчителів; забезпечення   єдності   освітнього  процесу: навчання,   виховання,  </a:t>
            </a:r>
          </a:p>
          <a:p>
            <a:pPr algn="l" eaLnBrk="1" hangingPunct="1"/>
            <a:r>
              <a:rPr lang="uk-UA" sz="1600" dirty="0"/>
              <a:t>фізичного розвитку; сучасна  матеріально-технічна  база, шкільні  традиції; постійний  пошук  нового,  прогресивного </a:t>
            </a:r>
          </a:p>
          <a:p>
            <a:pPr algn="l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n-US" sz="1600" dirty="0"/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gray">
          <a:xfrm>
            <a:off x="2811463" y="5057775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1515" name="Picture 11" descr="DP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365625"/>
            <a:ext cx="17272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Text Box 12"/>
          <p:cNvSpPr txBox="1">
            <a:spLocks noChangeArrowheads="1"/>
          </p:cNvSpPr>
          <p:nvPr/>
        </p:nvSpPr>
        <p:spPr bwMode="black">
          <a:xfrm>
            <a:off x="1285852" y="5072074"/>
            <a:ext cx="16700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b="1" dirty="0">
                <a:solidFill>
                  <a:srgbClr val="0000FF"/>
                </a:solidFill>
              </a:rPr>
              <a:t>Внутрішній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1517" name="Rectangle 14"/>
          <p:cNvSpPr>
            <a:spLocks noChangeArrowheads="1"/>
          </p:cNvSpPr>
          <p:nvPr/>
        </p:nvSpPr>
        <p:spPr bwMode="black">
          <a:xfrm>
            <a:off x="323850" y="1268413"/>
            <a:ext cx="8639175" cy="1069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1600" b="1" dirty="0">
                <a:solidFill>
                  <a:srgbClr val="0000FF"/>
                </a:solidFill>
              </a:rPr>
              <a:t>Створення  іміджу  є  однією  із  функцій </a:t>
            </a:r>
            <a:r>
              <a:rPr lang="uk-UA" sz="1600" b="1" dirty="0" err="1">
                <a:solidFill>
                  <a:srgbClr val="0000FF"/>
                </a:solidFill>
              </a:rPr>
              <a:t>“паблік</a:t>
            </a:r>
            <a:r>
              <a:rPr lang="uk-UA" sz="1600" b="1" dirty="0">
                <a:solidFill>
                  <a:srgbClr val="0000FF"/>
                </a:solidFill>
              </a:rPr>
              <a:t>  </a:t>
            </a:r>
            <a:r>
              <a:rPr lang="uk-UA" sz="1600" b="1" dirty="0" err="1">
                <a:solidFill>
                  <a:srgbClr val="0000FF"/>
                </a:solidFill>
              </a:rPr>
              <a:t>рилейшнз”</a:t>
            </a:r>
            <a:r>
              <a:rPr lang="uk-UA" sz="1600" b="1" dirty="0">
                <a:solidFill>
                  <a:srgbClr val="0000FF"/>
                </a:solidFill>
              </a:rPr>
              <a:t> –  науки  і </a:t>
            </a:r>
          </a:p>
          <a:p>
            <a:r>
              <a:rPr lang="uk-UA" sz="1600" b="1" dirty="0">
                <a:solidFill>
                  <a:srgbClr val="0000FF"/>
                </a:solidFill>
              </a:rPr>
              <a:t>мистецтва,  функції  управління,  яка  сприяє  встановленню  і  підтриманню  спілкування,  взаєморозуміння,  співробітництва  між  організацією  і громадськістю. </a:t>
            </a:r>
            <a:endParaRPr lang="ru-RU" sz="1600" b="1" dirty="0">
              <a:solidFill>
                <a:srgbClr val="0000FF"/>
              </a:solidFill>
            </a:endParaRPr>
          </a:p>
        </p:txBody>
      </p:sp>
      <p:pic>
        <p:nvPicPr>
          <p:cNvPr id="14" name="Рисунок 13" descr="D:\Документы\Emblem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 використання мультимедійних систем навчання з наявним&#10;&#10;бібліотечним&#10;фондом,&#10;методичних&#10;розробок&#10;на&#10;електронних носіях;&#10;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97224"/>
            <a:ext cx="8205791" cy="61607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0"/>
            <a:ext cx="7229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</a:rPr>
              <a:t>Інноваційна діяльність школи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7&#10;&#10;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168"/>
            <a:ext cx="9144000" cy="6865168"/>
          </a:xfrm>
          <a:prstGeom prst="rect">
            <a:avLst/>
          </a:prstGeom>
          <a:noFill/>
        </p:spPr>
      </p:pic>
      <p:pic>
        <p:nvPicPr>
          <p:cNvPr id="3" name="Рисунок 2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Створення відповідної нормативної бази школи (робочого&#10;навчального плану, програм до профільного та профільного&#10;технологіч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506"/>
            <a:ext cx="9358346" cy="7026095"/>
          </a:xfrm>
          <a:prstGeom prst="rect">
            <a:avLst/>
          </a:prstGeom>
          <a:noFill/>
        </p:spPr>
      </p:pic>
      <p:pic>
        <p:nvPicPr>
          <p:cNvPr id="3" name="Рисунок 2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Зміцнення матеріально-технічної бази школи для&#10;забезпечення відповідної ідеї. Організація&#10;мультимедійних уроків-лекцій, як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455" y="-7416"/>
            <a:ext cx="9144330" cy="6865415"/>
          </a:xfrm>
          <a:prstGeom prst="rect">
            <a:avLst/>
          </a:prstGeom>
          <a:noFill/>
        </p:spPr>
      </p:pic>
      <p:pic>
        <p:nvPicPr>
          <p:cNvPr id="3" name="Рисунок 2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Розвиток громадських партнерів, які б&#10;допомогли у становленні та розвитку&#10;інновацій&#10;Співпраця розвиватиметься зважаючи на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  <p:pic>
        <p:nvPicPr>
          <p:cNvPr id="3" name="Рисунок 2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впровадження високих технологій у систему освіти;&#10; розвиток інформаційних технологій;&#10; використання мережі Інтернет в ос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4453" cy="6858000"/>
          </a:xfrm>
          <a:prstGeom prst="rect">
            <a:avLst/>
          </a:prstGeom>
          <a:noFill/>
        </p:spPr>
      </p:pic>
      <p:pic>
        <p:nvPicPr>
          <p:cNvPr id="3" name="Рисунок 2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6227763" y="1268413"/>
            <a:ext cx="2305050" cy="576262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>
                <a:latin typeface="Arial Black" pitchFamily="34" charset="0"/>
              </a:rPr>
              <a:t>Шкільна</a:t>
            </a:r>
          </a:p>
          <a:p>
            <a:pPr algn="ctr"/>
            <a:r>
              <a:rPr lang="uk-UA" dirty="0">
                <a:latin typeface="Arial Black" pitchFamily="34" charset="0"/>
              </a:rPr>
              <a:t>бібліотека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1658620" y="1520825"/>
            <a:ext cx="2159000" cy="647700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 err="1" smtClean="0">
                <a:latin typeface="Arial Black" pitchFamily="34" charset="0"/>
              </a:rPr>
              <a:t>Булахівська</a:t>
            </a:r>
            <a:endParaRPr lang="uk-UA" dirty="0" smtClean="0">
              <a:latin typeface="Arial Black" pitchFamily="34" charset="0"/>
            </a:endParaRPr>
          </a:p>
          <a:p>
            <a:pPr algn="ctr"/>
            <a:r>
              <a:rPr lang="uk-UA" dirty="0" smtClean="0">
                <a:latin typeface="Arial Black" pitchFamily="34" charset="0"/>
              </a:rPr>
              <a:t> </a:t>
            </a:r>
            <a:r>
              <a:rPr lang="uk-UA" dirty="0">
                <a:latin typeface="Arial Black" pitchFamily="34" charset="0"/>
              </a:rPr>
              <a:t>школа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179388" y="4221163"/>
            <a:ext cx="2411412" cy="720725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>
                <a:latin typeface="Arial Black" pitchFamily="34" charset="0"/>
              </a:rPr>
              <a:t>Філія районної </a:t>
            </a:r>
          </a:p>
          <a:p>
            <a:pPr algn="ctr"/>
            <a:r>
              <a:rPr lang="uk-UA" dirty="0">
                <a:latin typeface="Arial Black" pitchFamily="34" charset="0"/>
              </a:rPr>
              <a:t>художньої школи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7380288" y="2852738"/>
            <a:ext cx="1368425" cy="649287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>
                <a:latin typeface="Arial Black" pitchFamily="34" charset="0"/>
              </a:rPr>
              <a:t>Дитячий </a:t>
            </a:r>
          </a:p>
          <a:p>
            <a:pPr algn="ctr"/>
            <a:r>
              <a:rPr lang="uk-UA" dirty="0">
                <a:latin typeface="Arial Black" pitchFamily="34" charset="0"/>
              </a:rPr>
              <a:t>садок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7164388" y="4149725"/>
            <a:ext cx="1512887" cy="649288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>
                <a:latin typeface="Arial Black" pitchFamily="34" charset="0"/>
              </a:rPr>
              <a:t>Сільська</a:t>
            </a:r>
          </a:p>
          <a:p>
            <a:pPr algn="ctr"/>
            <a:r>
              <a:rPr lang="uk-UA" dirty="0">
                <a:latin typeface="Arial Black" pitchFamily="34" charset="0"/>
              </a:rPr>
              <a:t> бібліотека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468313" y="2852738"/>
            <a:ext cx="1871662" cy="863600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 err="1">
                <a:latin typeface="Arial Black" pitchFamily="34" charset="0"/>
              </a:rPr>
              <a:t>Історико-</a:t>
            </a:r>
            <a:endParaRPr lang="uk-UA" dirty="0">
              <a:latin typeface="Arial Black" pitchFamily="34" charset="0"/>
            </a:endParaRPr>
          </a:p>
          <a:p>
            <a:pPr algn="ctr"/>
            <a:r>
              <a:rPr lang="uk-UA" dirty="0" err="1">
                <a:latin typeface="Arial Black" pitchFamily="34" charset="0"/>
              </a:rPr>
              <a:t>креєзнавчий</a:t>
            </a:r>
            <a:r>
              <a:rPr lang="uk-UA" dirty="0">
                <a:latin typeface="Arial Black" pitchFamily="34" charset="0"/>
              </a:rPr>
              <a:t> </a:t>
            </a:r>
          </a:p>
          <a:p>
            <a:pPr algn="ctr"/>
            <a:r>
              <a:rPr lang="uk-UA" dirty="0">
                <a:latin typeface="Arial Black" pitchFamily="34" charset="0"/>
              </a:rPr>
              <a:t>музей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1571604" y="5286388"/>
            <a:ext cx="1776434" cy="1341437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uk-UA" dirty="0">
              <a:latin typeface="Arial Black" pitchFamily="34" charset="0"/>
            </a:endParaRPr>
          </a:p>
          <a:p>
            <a:pPr algn="ctr"/>
            <a:r>
              <a:rPr lang="uk-UA" dirty="0" smtClean="0">
                <a:latin typeface="Arial Black" pitchFamily="34" charset="0"/>
              </a:rPr>
              <a:t>Амбулаторія </a:t>
            </a:r>
          </a:p>
          <a:p>
            <a:pPr algn="ctr"/>
            <a:r>
              <a:rPr lang="uk-UA" dirty="0" smtClean="0">
                <a:latin typeface="Arial Black" pitchFamily="34" charset="0"/>
              </a:rPr>
              <a:t>практики та</a:t>
            </a:r>
          </a:p>
          <a:p>
            <a:pPr algn="ctr"/>
            <a:r>
              <a:rPr lang="uk-UA" dirty="0" smtClean="0">
                <a:latin typeface="Arial Black" pitchFamily="34" charset="0"/>
              </a:rPr>
              <a:t>сімейної</a:t>
            </a:r>
          </a:p>
          <a:p>
            <a:pPr algn="ctr"/>
            <a:r>
              <a:rPr lang="uk-UA" dirty="0" smtClean="0">
                <a:latin typeface="Arial Black" pitchFamily="34" charset="0"/>
              </a:rPr>
              <a:t> медицини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4067175" y="6208713"/>
            <a:ext cx="1368425" cy="649287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 smtClean="0">
                <a:latin typeface="Arial Black" pitchFamily="34" charset="0"/>
              </a:rPr>
              <a:t> </a:t>
            </a:r>
            <a:endParaRPr lang="uk-UA" dirty="0">
              <a:latin typeface="Arial Black" pitchFamily="34" charset="0"/>
            </a:endParaRPr>
          </a:p>
          <a:p>
            <a:pPr algn="ctr"/>
            <a:r>
              <a:rPr lang="uk-UA" dirty="0">
                <a:latin typeface="Arial Black" pitchFamily="34" charset="0"/>
              </a:rPr>
              <a:t>РДЮСШ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4140200" y="1268413"/>
            <a:ext cx="1657350" cy="647700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>
                <a:latin typeface="Arial Black" pitchFamily="34" charset="0"/>
              </a:rPr>
              <a:t>А/ф“Ісіда”</a:t>
            </a:r>
            <a:endParaRPr lang="ru-RU">
              <a:latin typeface="Arial Black" pitchFamily="34" charset="0"/>
            </a:endParaRP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6372225" y="5516563"/>
            <a:ext cx="1368425" cy="649287"/>
          </a:xfrm>
          <a:prstGeom prst="flowChartAlternateProcess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uk-UA" dirty="0">
                <a:latin typeface="Arial Black" pitchFamily="34" charset="0"/>
              </a:rPr>
              <a:t>Будинок </a:t>
            </a:r>
          </a:p>
          <a:p>
            <a:pPr algn="ctr"/>
            <a:r>
              <a:rPr lang="uk-UA" dirty="0">
                <a:latin typeface="Arial Black" pitchFamily="34" charset="0"/>
              </a:rPr>
              <a:t>культури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8698" name="AutoShape 26"/>
          <p:cNvSpPr>
            <a:spLocks noChangeArrowheads="1"/>
          </p:cNvSpPr>
          <p:nvPr/>
        </p:nvSpPr>
        <p:spPr bwMode="auto">
          <a:xfrm rot="-2156483">
            <a:off x="2339975" y="1725613"/>
            <a:ext cx="4897438" cy="3887787"/>
          </a:xfrm>
          <a:prstGeom prst="star5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99" name="AutoShape 27"/>
          <p:cNvSpPr>
            <a:spLocks noChangeArrowheads="1"/>
          </p:cNvSpPr>
          <p:nvPr/>
        </p:nvSpPr>
        <p:spPr bwMode="auto">
          <a:xfrm>
            <a:off x="2339975" y="1916113"/>
            <a:ext cx="5040313" cy="3673475"/>
          </a:xfrm>
          <a:prstGeom prst="star5">
            <a:avLst/>
          </a:prstGeom>
          <a:ln>
            <a:headEnd/>
            <a:tailEnd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uk-UA" sz="2400" b="1"/>
              <a:t>Сільська рада</a:t>
            </a:r>
            <a:endParaRPr lang="ru-RU" sz="2400" b="1"/>
          </a:p>
        </p:txBody>
      </p:sp>
      <p:sp>
        <p:nvSpPr>
          <p:cNvPr id="2" name="Прямоугольник 1"/>
          <p:cNvSpPr/>
          <p:nvPr/>
        </p:nvSpPr>
        <p:spPr>
          <a:xfrm>
            <a:off x="1258978" y="8255"/>
            <a:ext cx="66816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Соціально – педагогічний </a:t>
            </a:r>
          </a:p>
          <a:p>
            <a:pPr algn="ctr"/>
            <a:r>
              <a:rPr lang="uk-UA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</a:t>
            </a:r>
            <a:r>
              <a:rPr lang="uk-UA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омплекс села </a:t>
            </a:r>
            <a:r>
              <a:rPr lang="uk-UA" sz="4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Булахівка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5" name="Рисунок 14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088838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2"/>
            <a:ext cx="8093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УЧАСТЬ УЧНІВ У МІЖНАРОДНИХ ТА ВСЕУКРАЇНСЬКИХ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ІНТЕРАКТИВНИХ КОНКУРСАХ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1571612"/>
          <a:ext cx="7453321" cy="4857786"/>
        </p:xfrm>
        <a:graphic>
          <a:graphicData uri="http://schemas.openxmlformats.org/drawingml/2006/table">
            <a:tbl>
              <a:tblPr/>
              <a:tblGrid>
                <a:gridCol w="1107801"/>
                <a:gridCol w="3022117"/>
                <a:gridCol w="1107801"/>
                <a:gridCol w="1107801"/>
                <a:gridCol w="1107801"/>
              </a:tblGrid>
              <a:tr h="26987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latin typeface="Times New Roman"/>
                          <a:ea typeface="Calibri"/>
                          <a:cs typeface="Times New Roman"/>
                        </a:rPr>
                        <a:t>№ з/п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Назва конкурсу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Кількість учасників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8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2012-2013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2013-2014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2014-2015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усский медвежонок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Кенгуру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лімпус ( фізика)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Олімпус ( англійська мова)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Олімпус ( історія 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Олімпус ( математика 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Олімпус ( біологія 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Грінвіч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Пазли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Патріот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Левеня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Колосок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Бобер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Альбус  ( біологія)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Олімпус ( українська мова 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uk-UA" sz="13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Соняшник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7" marR="62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643966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Моніторинг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оздоровлення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</p:nvPr>
        </p:nvGraphicFramePr>
        <p:xfrm>
          <a:off x="357158" y="1428736"/>
          <a:ext cx="6643734" cy="4168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4275" y="4143380"/>
            <a:ext cx="2989725" cy="22422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Документы\Emblem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Света_2\Рабочий стол\картинки\1242585-business-present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215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43213" y="836613"/>
            <a:ext cx="3857625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uk-UA" sz="2400" dirty="0">
                <a:solidFill>
                  <a:srgbClr val="FF0000"/>
                </a:solidFill>
              </a:rPr>
              <a:t>Імідж</a:t>
            </a:r>
            <a:r>
              <a:rPr lang="uk-UA" sz="2400" dirty="0"/>
              <a:t> в перекладі з латинської – </a:t>
            </a:r>
            <a:r>
              <a:rPr lang="uk-UA" sz="2400" dirty="0" err="1"/>
              <a:t>“</a:t>
            </a:r>
            <a:r>
              <a:rPr lang="uk-UA" sz="2400" dirty="0" err="1">
                <a:solidFill>
                  <a:srgbClr val="990099"/>
                </a:solidFill>
              </a:rPr>
              <a:t>картинка</a:t>
            </a:r>
            <a:r>
              <a:rPr lang="uk-UA" sz="2400" dirty="0" err="1"/>
              <a:t>”</a:t>
            </a:r>
            <a:r>
              <a:rPr lang="uk-UA" sz="2400" dirty="0"/>
              <a:t>,     з англійської – </a:t>
            </a:r>
            <a:r>
              <a:rPr lang="uk-UA" sz="2400" dirty="0" err="1"/>
              <a:t>“</a:t>
            </a:r>
            <a:r>
              <a:rPr lang="uk-UA" sz="2400" dirty="0" err="1">
                <a:solidFill>
                  <a:srgbClr val="008000"/>
                </a:solidFill>
              </a:rPr>
              <a:t>образ</a:t>
            </a:r>
            <a:r>
              <a:rPr lang="uk-UA" sz="2400" dirty="0"/>
              <a:t>, </a:t>
            </a:r>
            <a:r>
              <a:rPr lang="uk-UA" sz="2400" dirty="0">
                <a:solidFill>
                  <a:srgbClr val="008000"/>
                </a:solidFill>
              </a:rPr>
              <a:t>престиж, </a:t>
            </a:r>
            <a:r>
              <a:rPr lang="uk-UA" sz="2400" dirty="0" err="1">
                <a:solidFill>
                  <a:srgbClr val="008000"/>
                </a:solidFill>
              </a:rPr>
              <a:t>репутація</a:t>
            </a:r>
            <a:r>
              <a:rPr lang="uk-UA" sz="2400" dirty="0" err="1"/>
              <a:t>”</a:t>
            </a:r>
            <a:r>
              <a:rPr lang="uk-UA" sz="2400" dirty="0"/>
              <a:t>,                з французької – </a:t>
            </a:r>
            <a:r>
              <a:rPr lang="uk-UA" sz="2400" dirty="0" err="1"/>
              <a:t>“</a:t>
            </a:r>
            <a:r>
              <a:rPr lang="uk-UA" sz="2400" dirty="0" err="1">
                <a:solidFill>
                  <a:srgbClr val="0000FF"/>
                </a:solidFill>
              </a:rPr>
              <a:t>неусвідомлений</a:t>
            </a:r>
            <a:r>
              <a:rPr lang="uk-UA" sz="2400" dirty="0">
                <a:solidFill>
                  <a:srgbClr val="0000FF"/>
                </a:solidFill>
              </a:rPr>
              <a:t>             </a:t>
            </a:r>
            <a:r>
              <a:rPr lang="uk-UA" sz="2400" dirty="0" err="1">
                <a:solidFill>
                  <a:srgbClr val="0000FF"/>
                </a:solidFill>
              </a:rPr>
              <a:t>ідеал</a:t>
            </a:r>
            <a:r>
              <a:rPr lang="uk-UA" sz="2400" dirty="0" err="1"/>
              <a:t>”</a:t>
            </a:r>
            <a:r>
              <a:rPr lang="uk-UA" sz="2400" dirty="0"/>
              <a:t>.</a:t>
            </a:r>
          </a:p>
        </p:txBody>
      </p:sp>
      <p:pic>
        <p:nvPicPr>
          <p:cNvPr id="4" name="Рисунок 3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785926"/>
            <a:ext cx="6084887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3286124"/>
            <a:ext cx="6084887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" y="1062955"/>
            <a:ext cx="1487487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96" y="3906202"/>
            <a:ext cx="1554163" cy="51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155" y="1089423"/>
            <a:ext cx="151765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4000504"/>
            <a:ext cx="1474787" cy="486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474098" y="2433491"/>
            <a:ext cx="6103999" cy="6329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Лауреати  Міжнародної виставки« Сучасна освіта 2012,2013,2014рр.» в м. Київ </a:t>
            </a:r>
            <a:endParaRPr lang="ru-RU" sz="1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500166" y="4143380"/>
            <a:ext cx="6103999" cy="6329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Лауреати  Всеукраїнської </a:t>
            </a:r>
            <a:r>
              <a:rPr lang="uk-UA" sz="1400" dirty="0" err="1" smtClean="0"/>
              <a:t>виставки«Інноватика</a:t>
            </a:r>
            <a:r>
              <a:rPr lang="uk-UA" sz="1400" dirty="0" smtClean="0"/>
              <a:t> в сучасній освіті» в м. Київ (2013р.,2014р.2015р.)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4929198"/>
            <a:ext cx="222849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Реалізація проектів: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4667" y="0"/>
            <a:ext cx="71807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Участь у Всеукраїнських, Міжнародних заходах: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1571604" y="6000768"/>
            <a:ext cx="6143668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Проект </a:t>
            </a:r>
            <a:r>
              <a:rPr lang="uk-UA" dirty="0" err="1" smtClean="0"/>
              <a:t>“Енергоефективні</a:t>
            </a:r>
            <a:r>
              <a:rPr lang="uk-UA" dirty="0" smtClean="0"/>
              <a:t> </a:t>
            </a:r>
            <a:r>
              <a:rPr lang="uk-UA" dirty="0" err="1" smtClean="0"/>
              <a:t>школи”</a:t>
            </a:r>
            <a:r>
              <a:rPr lang="uk-UA" dirty="0" smtClean="0"/>
              <a:t> в рамках Програми соціального партнерства ДТЕК</a:t>
            </a:r>
            <a:endParaRPr lang="ru-RU" dirty="0"/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1571604" y="5214950"/>
            <a:ext cx="6072230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“Еколого-</a:t>
            </a:r>
            <a:r>
              <a:rPr lang="uk-UA" dirty="0" smtClean="0"/>
              <a:t> </a:t>
            </a:r>
            <a:r>
              <a:rPr lang="uk-UA" dirty="0" err="1" smtClean="0"/>
              <a:t>валеолгічний</a:t>
            </a:r>
            <a:r>
              <a:rPr lang="uk-UA" dirty="0" smtClean="0"/>
              <a:t> центр креативного розвитку підростаючого покоління та здорового способу </a:t>
            </a:r>
            <a:r>
              <a:rPr lang="uk-UA" dirty="0" err="1" smtClean="0"/>
              <a:t>життя”</a:t>
            </a:r>
            <a:endParaRPr lang="ru-RU" dirty="0"/>
          </a:p>
        </p:txBody>
      </p:sp>
      <p:pic>
        <p:nvPicPr>
          <p:cNvPr id="14" name="Рисунок 13" descr="D:\Документы\Emblema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47917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4" name="Picture 24" descr="Прир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000108"/>
            <a:ext cx="7938999" cy="477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5" name="WordArt 25"/>
          <p:cNvSpPr>
            <a:spLocks noChangeArrowheads="1" noChangeShapeType="1" noTextEdit="1"/>
          </p:cNvSpPr>
          <p:nvPr/>
        </p:nvSpPr>
        <p:spPr bwMode="auto">
          <a:xfrm rot="-2893094">
            <a:off x="2126174" y="2081040"/>
            <a:ext cx="3144919" cy="178533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81737"/>
              </a:avLst>
            </a:prstTxWarp>
          </a:bodyPr>
          <a:lstStyle/>
          <a:p>
            <a:pPr algn="ctr"/>
            <a:r>
              <a:rPr lang="ru-RU" sz="1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Працюємо</a:t>
            </a:r>
            <a:endParaRPr lang="ru-RU" sz="1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в </a:t>
            </a:r>
            <a:r>
              <a:rPr lang="ru-RU" sz="1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міжнародних</a:t>
            </a:r>
            <a:r>
              <a:rPr lang="ru-RU" sz="1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1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освітніх</a:t>
            </a:r>
            <a:r>
              <a:rPr lang="ru-RU" sz="1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проектах</a:t>
            </a:r>
          </a:p>
        </p:txBody>
      </p:sp>
      <p:sp>
        <p:nvSpPr>
          <p:cNvPr id="15387" name="Oval 27"/>
          <p:cNvSpPr>
            <a:spLocks noChangeArrowheads="1"/>
          </p:cNvSpPr>
          <p:nvPr/>
        </p:nvSpPr>
        <p:spPr bwMode="auto">
          <a:xfrm>
            <a:off x="5857884" y="3429000"/>
            <a:ext cx="2056284" cy="1426987"/>
          </a:xfrm>
          <a:prstGeom prst="ellipse">
            <a:avLst/>
          </a:prstGeom>
          <a:gradFill rotWithShape="1">
            <a:gsLst>
              <a:gs pos="0">
                <a:srgbClr val="FFEBFA"/>
              </a:gs>
              <a:gs pos="14999">
                <a:srgbClr val="C4D6EB"/>
              </a:gs>
              <a:gs pos="30000">
                <a:srgbClr val="85C2FF"/>
              </a:gs>
              <a:gs pos="50000">
                <a:srgbClr val="5E9EFF"/>
              </a:gs>
              <a:gs pos="70000">
                <a:srgbClr val="85C2FF"/>
              </a:gs>
              <a:gs pos="85001">
                <a:srgbClr val="C4D6EB"/>
              </a:gs>
              <a:gs pos="100000">
                <a:srgbClr val="FFEBFA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«Рівний</a:t>
            </a:r>
          </a:p>
          <a:p>
            <a:pPr>
              <a:spcAft>
                <a:spcPts val="1000"/>
              </a:spcAft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івному»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88" name="Oval 28"/>
          <p:cNvSpPr>
            <a:spLocks noChangeArrowheads="1"/>
          </p:cNvSpPr>
          <p:nvPr/>
        </p:nvSpPr>
        <p:spPr bwMode="auto">
          <a:xfrm>
            <a:off x="1928794" y="4143380"/>
            <a:ext cx="2571767" cy="1567320"/>
          </a:xfrm>
          <a:prstGeom prst="ellipse">
            <a:avLst/>
          </a:prstGeom>
          <a:gradFill rotWithShape="1">
            <a:gsLst>
              <a:gs pos="0">
                <a:srgbClr val="FFEBFA"/>
              </a:gs>
              <a:gs pos="14999">
                <a:srgbClr val="C4D6EB"/>
              </a:gs>
              <a:gs pos="30000">
                <a:srgbClr val="85C2FF"/>
              </a:gs>
              <a:gs pos="50000">
                <a:srgbClr val="5E9EFF"/>
              </a:gs>
              <a:gs pos="70000">
                <a:srgbClr val="85C2FF"/>
              </a:gs>
              <a:gs pos="85001">
                <a:srgbClr val="C4D6EB"/>
              </a:gs>
              <a:gs pos="100000">
                <a:srgbClr val="FFEBFA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«Навчання з підприємницьким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тлом”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90813"/>
            <a:ext cx="20732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47571" y="1548285"/>
            <a:ext cx="12522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dirty="0" smtClean="0"/>
              <a:t>«Захисти</a:t>
            </a:r>
          </a:p>
          <a:p>
            <a:pPr algn="ctr"/>
            <a:r>
              <a:rPr lang="uk-UA" sz="2000" dirty="0"/>
              <a:t>с</a:t>
            </a:r>
            <a:r>
              <a:rPr lang="uk-UA" sz="2000" dirty="0" smtClean="0"/>
              <a:t>ебе</a:t>
            </a:r>
          </a:p>
          <a:p>
            <a:pPr algn="ctr"/>
            <a:r>
              <a:rPr lang="uk-UA" sz="2000" dirty="0"/>
              <a:t>в</a:t>
            </a:r>
            <a:r>
              <a:rPr lang="uk-UA" sz="2000" dirty="0" smtClean="0"/>
              <a:t>ід ВІЛ»</a:t>
            </a:r>
            <a:endParaRPr lang="ru-RU" sz="2000" dirty="0"/>
          </a:p>
        </p:txBody>
      </p:sp>
      <p:sp>
        <p:nvSpPr>
          <p:cNvPr id="8" name="Oval 28"/>
          <p:cNvSpPr>
            <a:spLocks noChangeArrowheads="1"/>
          </p:cNvSpPr>
          <p:nvPr/>
        </p:nvSpPr>
        <p:spPr bwMode="auto">
          <a:xfrm>
            <a:off x="3357554" y="2214554"/>
            <a:ext cx="2571767" cy="1567320"/>
          </a:xfrm>
          <a:prstGeom prst="ellipse">
            <a:avLst/>
          </a:prstGeom>
          <a:gradFill rotWithShape="1">
            <a:gsLst>
              <a:gs pos="0">
                <a:srgbClr val="FFEBFA"/>
              </a:gs>
              <a:gs pos="14999">
                <a:srgbClr val="C4D6EB"/>
              </a:gs>
              <a:gs pos="30000">
                <a:srgbClr val="85C2FF"/>
              </a:gs>
              <a:gs pos="50000">
                <a:srgbClr val="5E9EFF"/>
              </a:gs>
              <a:gs pos="70000">
                <a:srgbClr val="85C2FF"/>
              </a:gs>
              <a:gs pos="85001">
                <a:srgbClr val="C4D6EB"/>
              </a:gs>
              <a:gs pos="100000">
                <a:srgbClr val="FFEBFA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“Я- моє здоров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я, моє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життя”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:\Документы\Emblem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781126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911543" y="3528636"/>
            <a:ext cx="3153735" cy="2204988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ШКОЛА</a:t>
            </a:r>
          </a:p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ЛІДЕРІВ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5183396" y="3606956"/>
            <a:ext cx="3319463" cy="2088232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БАРВІНКОВА</a:t>
            </a:r>
          </a:p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КРАЇНА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394736" y="1185914"/>
            <a:ext cx="3024336" cy="2083287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ВЕСЕЛКОВА</a:t>
            </a:r>
          </a:p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КРАЇНА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5940152" y="1163776"/>
            <a:ext cx="3161149" cy="2364860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РАДА</a:t>
            </a:r>
            <a:br>
              <a:rPr lang="uk-UA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СТАРШОКЛАСНИКІВ</a:t>
            </a:r>
          </a:p>
          <a:p>
            <a:pPr algn="ctr">
              <a:spcAft>
                <a:spcPts val="1000"/>
              </a:spcAft>
            </a:pP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“ДИВОСВІТ”</a:t>
            </a:r>
            <a:endParaRPr lang="uk-UA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2699792" y="1429122"/>
            <a:ext cx="3864277" cy="3007990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uk-UA" sz="1200" dirty="0">
                <a:latin typeface="Calibri" pitchFamily="34" charset="0"/>
              </a:rPr>
              <a:t>     </a:t>
            </a:r>
            <a:r>
              <a:rPr lang="uk-UA" sz="1200" dirty="0" smtClean="0">
                <a:latin typeface="Calibri" pitchFamily="34" charset="0"/>
              </a:rPr>
              <a:t>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Учнівське </a:t>
            </a:r>
          </a:p>
          <a:p>
            <a:pPr algn="ctr">
              <a:spcAft>
                <a:spcPts val="1000"/>
              </a:spcAft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самоврядування</a:t>
            </a:r>
          </a:p>
          <a:p>
            <a:pPr algn="ctr">
              <a:spcAft>
                <a:spcPts val="1000"/>
              </a:spcAft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Екологічна спілка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“Зелена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планета”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85" name="WordArt 25"/>
          <p:cNvSpPr>
            <a:spLocks noChangeArrowheads="1" noChangeShapeType="1" noTextEdit="1"/>
          </p:cNvSpPr>
          <p:nvPr/>
        </p:nvSpPr>
        <p:spPr bwMode="auto">
          <a:xfrm rot="-2893094">
            <a:off x="2783373" y="3287020"/>
            <a:ext cx="2563813" cy="74453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81737"/>
              </a:avLst>
            </a:prstTxWarp>
          </a:bodyPr>
          <a:lstStyle/>
          <a:p>
            <a:pPr algn="ctr"/>
            <a:endParaRPr lang="ru-RU" sz="1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643174" y="4786322"/>
            <a:ext cx="2653669" cy="1571636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Шкільне наукове товариство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“Green Planet”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586926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85728"/>
            <a:ext cx="4344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НАШІ ТРАДИЦІЇ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D:\Документы\Булахівська ЗШ зустріч\IMG_27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071546"/>
            <a:ext cx="33575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Документы\Булаховка, прапор\IMG_42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369009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окументы\день апк\PICT03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786190"/>
            <a:ext cx="3500430" cy="27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окументы\довкілля2015\IMG_894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1142984"/>
            <a:ext cx="196627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Документы\фото календар\IMG_063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00504"/>
            <a:ext cx="3033989" cy="25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1472" y="3571876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День прапора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40504" y="3143248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Вечір зустрічі з випускниками</a:t>
            </a:r>
          </a:p>
          <a:p>
            <a:pPr algn="ctr"/>
            <a:r>
              <a:rPr lang="uk-UA" dirty="0" smtClean="0"/>
              <a:t>минулих років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6488668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Сільські вечорниці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75770" y="6488668"/>
            <a:ext cx="3368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Екскурсії до шкільного музею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14612" y="3571876"/>
            <a:ext cx="17988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Впорядкування</a:t>
            </a:r>
          </a:p>
          <a:p>
            <a:r>
              <a:rPr lang="uk-UA" dirty="0" smtClean="0"/>
              <a:t> </a:t>
            </a:r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err="1" smtClean="0"/>
              <a:t>ятників</a:t>
            </a:r>
            <a:endParaRPr lang="ru-RU" dirty="0"/>
          </a:p>
        </p:txBody>
      </p:sp>
      <p:pic>
        <p:nvPicPr>
          <p:cNvPr id="14" name="Рисунок 13" descr="D:\Документы\премия\IMG_212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4214818"/>
            <a:ext cx="186338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214678" y="6488668"/>
            <a:ext cx="221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Преміювання учнів</a:t>
            </a:r>
            <a:endParaRPr lang="ru-RU" dirty="0"/>
          </a:p>
        </p:txBody>
      </p:sp>
      <p:pic>
        <p:nvPicPr>
          <p:cNvPr id="15" name="Рисунок 14" descr="D:\Документы\Emblema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64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ВСТУП ДО ВНЗ ЗА ПРОФІЛЕМ 2013-2015рр.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1071546"/>
            <a:ext cx="63177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solidFill>
                  <a:srgbClr val="FF0000"/>
                </a:solidFill>
              </a:rPr>
              <a:t>ДНУ, </a:t>
            </a:r>
            <a:r>
              <a:rPr lang="uk-UA" sz="2000" dirty="0" err="1" smtClean="0">
                <a:solidFill>
                  <a:srgbClr val="FF0000"/>
                </a:solidFill>
              </a:rPr>
              <a:t>біофак-</a:t>
            </a:r>
            <a:r>
              <a:rPr lang="uk-UA" sz="2000" dirty="0" smtClean="0">
                <a:solidFill>
                  <a:srgbClr val="FF0000"/>
                </a:solidFill>
              </a:rPr>
              <a:t> 2 випускників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Медичне </a:t>
            </a:r>
            <a:r>
              <a:rPr lang="uk-UA" sz="2000" dirty="0" err="1" smtClean="0">
                <a:solidFill>
                  <a:srgbClr val="FF0000"/>
                </a:solidFill>
              </a:rPr>
              <a:t>училище-</a:t>
            </a:r>
            <a:r>
              <a:rPr lang="uk-UA" sz="2000" dirty="0" smtClean="0">
                <a:solidFill>
                  <a:srgbClr val="FF0000"/>
                </a:solidFill>
              </a:rPr>
              <a:t> 3 випускників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Медичний </a:t>
            </a:r>
            <a:r>
              <a:rPr lang="uk-UA" sz="2000" dirty="0" err="1" smtClean="0">
                <a:solidFill>
                  <a:srgbClr val="FF0000"/>
                </a:solidFill>
              </a:rPr>
              <a:t>інститут-</a:t>
            </a:r>
            <a:r>
              <a:rPr lang="uk-UA" sz="2000" dirty="0" smtClean="0">
                <a:solidFill>
                  <a:srgbClr val="FF0000"/>
                </a:solidFill>
              </a:rPr>
              <a:t> 1 випускник</a:t>
            </a:r>
          </a:p>
          <a:p>
            <a:r>
              <a:rPr lang="uk-UA" sz="2000" dirty="0" smtClean="0">
                <a:solidFill>
                  <a:srgbClr val="FF0000"/>
                </a:solidFill>
              </a:rPr>
              <a:t>Дніпропетровський </a:t>
            </a:r>
            <a:r>
              <a:rPr lang="uk-UA" sz="2000" dirty="0" err="1" smtClean="0">
                <a:solidFill>
                  <a:srgbClr val="FF0000"/>
                </a:solidFill>
              </a:rPr>
              <a:t>агроуніверситет-</a:t>
            </a:r>
            <a:r>
              <a:rPr lang="uk-UA" sz="2000" dirty="0" smtClean="0">
                <a:solidFill>
                  <a:srgbClr val="FF0000"/>
                </a:solidFill>
              </a:rPr>
              <a:t> 6 випускників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2500306"/>
            <a:ext cx="4759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ВИДАТНІ ВИПУСКНИКИ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927" y="3143248"/>
            <a:ext cx="883607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Литвин Ю. О.-депутат Верховної Ради України 6 скликання, професор</a:t>
            </a:r>
          </a:p>
          <a:p>
            <a:r>
              <a:rPr lang="uk-UA" dirty="0" smtClean="0"/>
              <a:t> економічних наук</a:t>
            </a:r>
          </a:p>
          <a:p>
            <a:r>
              <a:rPr lang="uk-UA" dirty="0" smtClean="0"/>
              <a:t>Іваненко В. В.-проректор ДНУ, доктор історичних наук</a:t>
            </a:r>
          </a:p>
          <a:p>
            <a:r>
              <a:rPr lang="uk-UA" dirty="0" err="1" smtClean="0"/>
              <a:t>Гайнулін</a:t>
            </a:r>
            <a:r>
              <a:rPr lang="uk-UA" dirty="0" smtClean="0"/>
              <a:t> О. Г.- головний спеціаліст в компанії </a:t>
            </a:r>
            <a:r>
              <a:rPr lang="uk-UA" dirty="0" err="1" smtClean="0"/>
              <a:t>“Майкрософт”</a:t>
            </a:r>
            <a:r>
              <a:rPr lang="uk-UA" dirty="0" smtClean="0"/>
              <a:t> у Великій Британії</a:t>
            </a:r>
          </a:p>
          <a:p>
            <a:r>
              <a:rPr lang="uk-UA" dirty="0" err="1" smtClean="0"/>
              <a:t>Бондарь</a:t>
            </a:r>
            <a:r>
              <a:rPr lang="uk-UA" dirty="0" smtClean="0"/>
              <a:t> М. І.- юрист міжнародного класу, голова дисциплінарної палати</a:t>
            </a:r>
          </a:p>
          <a:p>
            <a:r>
              <a:rPr lang="uk-UA" dirty="0" smtClean="0"/>
              <a:t> Дніпропетровська</a:t>
            </a:r>
          </a:p>
          <a:p>
            <a:r>
              <a:rPr lang="uk-UA" dirty="0" err="1" smtClean="0"/>
              <a:t>Біла-</a:t>
            </a:r>
            <a:r>
              <a:rPr lang="uk-UA" dirty="0" smtClean="0"/>
              <a:t> Попович А. С.- кандидат медичних наук, лікар клініки </a:t>
            </a:r>
            <a:r>
              <a:rPr lang="uk-UA" dirty="0" err="1" smtClean="0"/>
              <a:t>“Феофанія”</a:t>
            </a:r>
            <a:endParaRPr lang="uk-UA" dirty="0" smtClean="0"/>
          </a:p>
          <a:p>
            <a:r>
              <a:rPr lang="uk-UA" dirty="0" err="1" smtClean="0"/>
              <a:t>Казновська</a:t>
            </a:r>
            <a:r>
              <a:rPr lang="uk-UA" dirty="0" smtClean="0"/>
              <a:t> Т. Ю.- головний лікар дитячої лікарні №1 Дніпропетровська</a:t>
            </a:r>
          </a:p>
          <a:p>
            <a:r>
              <a:rPr lang="uk-UA" dirty="0" smtClean="0"/>
              <a:t>Викладачі Дніпропетровського державного аграрного університету:</a:t>
            </a:r>
          </a:p>
          <a:p>
            <a:r>
              <a:rPr lang="uk-UA" dirty="0" err="1" smtClean="0"/>
              <a:t>Окселенко</a:t>
            </a:r>
            <a:r>
              <a:rPr lang="uk-UA" dirty="0" smtClean="0"/>
              <a:t> О. М.-кафедра генетики та селекції</a:t>
            </a:r>
          </a:p>
          <a:p>
            <a:r>
              <a:rPr lang="uk-UA" dirty="0" err="1" smtClean="0"/>
              <a:t>Бущук</a:t>
            </a:r>
            <a:r>
              <a:rPr lang="uk-UA" dirty="0" smtClean="0"/>
              <a:t> Ю. І.-кафедра трактори та автомобілі</a:t>
            </a:r>
          </a:p>
          <a:p>
            <a:r>
              <a:rPr lang="uk-UA" dirty="0" err="1" smtClean="0"/>
              <a:t>Зубко</a:t>
            </a:r>
            <a:r>
              <a:rPr lang="uk-UA" dirty="0" smtClean="0"/>
              <a:t> С. С. – кафедра </a:t>
            </a:r>
            <a:r>
              <a:rPr lang="uk-UA" dirty="0" err="1" smtClean="0"/>
              <a:t>грунтознавства</a:t>
            </a:r>
            <a:endParaRPr lang="ru-RU" dirty="0"/>
          </a:p>
        </p:txBody>
      </p:sp>
      <p:pic>
        <p:nvPicPr>
          <p:cNvPr id="7" name="Рисунок 6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5721350" y="-151237"/>
            <a:ext cx="3394075" cy="43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uk-UA" sz="3600" b="1" u="sng" dirty="0">
                <a:solidFill>
                  <a:srgbClr val="0000FF"/>
                </a:solidFill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Школа  має:</a:t>
            </a:r>
          </a:p>
          <a:p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 smtClean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15 </a:t>
            </a: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навчальних кабінетів</a:t>
            </a:r>
          </a:p>
          <a:p>
            <a:pPr eaLnBrk="0" hangingPunct="0">
              <a:buFontTx/>
              <a:buChar char="-"/>
            </a:pPr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 smtClean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2 </a:t>
            </a: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навчальних комп'ютерних</a:t>
            </a:r>
            <a:r>
              <a:rPr lang="ru-RU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комплекси</a:t>
            </a:r>
          </a:p>
          <a:p>
            <a:pPr eaLnBrk="0" hangingPunct="0">
              <a:buFontTx/>
              <a:buChar char="-"/>
            </a:pPr>
            <a:r>
              <a:rPr lang="uk-UA" sz="1400" dirty="0" smtClean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- лінгафонний кабінет</a:t>
            </a:r>
            <a:endParaRPr lang="uk-UA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/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Бібліотеку</a:t>
            </a:r>
          </a:p>
          <a:p>
            <a:pPr eaLnBrk="0" hangingPunct="0">
              <a:buFontTx/>
              <a:buChar char="-"/>
            </a:pPr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спортивний  зал</a:t>
            </a:r>
          </a:p>
          <a:p>
            <a:pPr eaLnBrk="0" hangingPunct="0">
              <a:buFontTx/>
              <a:buChar char="-"/>
            </a:pPr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їдальню  на  120  місць</a:t>
            </a:r>
          </a:p>
          <a:p>
            <a:pPr eaLnBrk="0" hangingPunct="0">
              <a:buFontTx/>
              <a:buChar char="-"/>
            </a:pPr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>
              <a:buFontTx/>
              <a:buChar char="-"/>
            </a:pPr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медичний  кабінет</a:t>
            </a:r>
          </a:p>
          <a:p>
            <a:pPr eaLnBrk="0" hangingPunct="0">
              <a:buFontTx/>
              <a:buChar char="-"/>
            </a:pPr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 - навчальні  майстерні</a:t>
            </a:r>
            <a:r>
              <a:rPr lang="ru-RU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  </a:t>
            </a:r>
          </a:p>
          <a:p>
            <a:pPr eaLnBrk="0" hangingPunct="0"/>
            <a:endParaRPr lang="ru-RU" sz="1400" dirty="0">
              <a:latin typeface="Times New Roman" pitchFamily="18" charset="0"/>
              <a:ea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uk-UA" sz="1400" dirty="0">
                <a:latin typeface="Times New Roman" pitchFamily="18" charset="0"/>
                <a:ea typeface="Constantia" pitchFamily="18" charset="0"/>
                <a:cs typeface="Times New Roman" pitchFamily="18" charset="0"/>
              </a:rPr>
              <a:t>- навчально-дослідну  ділянку</a:t>
            </a:r>
          </a:p>
        </p:txBody>
      </p:sp>
      <p:pic>
        <p:nvPicPr>
          <p:cNvPr id="15375" name="Рисунок 11" descr="сканирование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226"/>
          <a:stretch>
            <a:fillRect/>
          </a:stretch>
        </p:blipFill>
        <p:spPr bwMode="auto">
          <a:xfrm>
            <a:off x="5357818" y="1500174"/>
            <a:ext cx="4635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Рисунок 12" descr="сканирование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2143116"/>
            <a:ext cx="4635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Рисунок 13" descr="сканирование00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61" r="5113"/>
          <a:stretch>
            <a:fillRect/>
          </a:stretch>
        </p:blipFill>
        <p:spPr bwMode="auto">
          <a:xfrm>
            <a:off x="5286380" y="2571744"/>
            <a:ext cx="4635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Рисунок 14" descr="сканирование0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53"/>
          <a:stretch>
            <a:fillRect/>
          </a:stretch>
        </p:blipFill>
        <p:spPr bwMode="auto">
          <a:xfrm>
            <a:off x="5214942" y="2857496"/>
            <a:ext cx="4635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Рисунок 15" descr="сканирование0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014" r="15340"/>
          <a:stretch>
            <a:fillRect/>
          </a:stretch>
        </p:blipFill>
        <p:spPr bwMode="auto">
          <a:xfrm>
            <a:off x="5318125" y="1015368"/>
            <a:ext cx="463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Рисунок 16" descr="j019972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286124"/>
            <a:ext cx="428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Рисунок 17" descr="j03008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786190"/>
            <a:ext cx="5778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Рисунок 20" descr="сканирование00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508" r="10226"/>
          <a:stretch>
            <a:fillRect/>
          </a:stretch>
        </p:blipFill>
        <p:spPr bwMode="auto">
          <a:xfrm>
            <a:off x="5324158" y="647068"/>
            <a:ext cx="463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D:\Документы\замітка спонсори\IMG_4254.JPG"/>
          <p:cNvPicPr/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714752"/>
            <a:ext cx="407196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4304166"/>
            <a:ext cx="3089152" cy="231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 descr="H:\Нова папка (2)\IMG_4245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596" y="285728"/>
            <a:ext cx="397395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Документы\Emblema.pn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704256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85728"/>
            <a:ext cx="64315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</a:rPr>
              <a:t>СПІВПРАЦЯ З МЕЦЕНАТАМИ </a:t>
            </a:r>
          </a:p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2013-2015рр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857364"/>
            <a:ext cx="6801862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buFontTx/>
              <a:buChar char="-"/>
            </a:pPr>
            <a:r>
              <a:rPr lang="uk-UA" sz="2000" dirty="0" smtClean="0"/>
              <a:t>Капітальний ремонт коридорів школи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Капітальний ремонт кабінетів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Капітальний ремонт їдальні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Часткова заміна системи опалення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Преміювання обдарованих учнів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Допомога дітям - сиротам</a:t>
            </a:r>
            <a:endParaRPr lang="uk-UA" sz="2000" dirty="0" smtClean="0">
              <a:solidFill>
                <a:srgbClr val="C00000"/>
              </a:solidFill>
            </a:endParaRPr>
          </a:p>
          <a:p>
            <a:pPr algn="ctr"/>
            <a:r>
              <a:rPr lang="uk-UA" sz="2000" dirty="0" smtClean="0">
                <a:solidFill>
                  <a:srgbClr val="C00000"/>
                </a:solidFill>
              </a:rPr>
              <a:t>Придбано: 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Програмне забезпечення </a:t>
            </a:r>
            <a:r>
              <a:rPr lang="uk-UA" sz="2000" dirty="0" err="1" smtClean="0"/>
              <a:t>“Лінгафонний</a:t>
            </a:r>
            <a:r>
              <a:rPr lang="uk-UA" sz="2000" dirty="0" smtClean="0"/>
              <a:t> </a:t>
            </a:r>
            <a:r>
              <a:rPr lang="uk-UA" sz="2000" dirty="0" err="1" smtClean="0"/>
              <a:t>кабінет”</a:t>
            </a:r>
            <a:endParaRPr lang="en-US" sz="2000" dirty="0" smtClean="0"/>
          </a:p>
          <a:p>
            <a:pPr algn="just">
              <a:buFontTx/>
              <a:buChar char="-"/>
            </a:pPr>
            <a:r>
              <a:rPr lang="uk-UA" sz="2000" dirty="0" smtClean="0"/>
              <a:t>Проектори-2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Інтерактивну дошку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Меблі для кабінету інформатики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Музичну апаратуру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Костюми для танцювального та вокального колективів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Спортивну форму для баскетбольної команди</a:t>
            </a:r>
          </a:p>
          <a:p>
            <a:pPr>
              <a:buFontTx/>
              <a:buChar char="-"/>
            </a:pPr>
            <a:endParaRPr lang="uk-UA" dirty="0" smtClean="0"/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428604"/>
            <a:ext cx="4565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ЗВ</a:t>
            </a:r>
            <a:r>
              <a:rPr lang="en-US" sz="4800" b="1" dirty="0" smtClean="0">
                <a:solidFill>
                  <a:srgbClr val="C00000"/>
                </a:solidFill>
              </a:rPr>
              <a:t>’</a:t>
            </a:r>
            <a:r>
              <a:rPr lang="uk-UA" sz="4800" b="1" dirty="0" err="1" smtClean="0">
                <a:solidFill>
                  <a:srgbClr val="C00000"/>
                </a:solidFill>
              </a:rPr>
              <a:t>ЯЗОК</a:t>
            </a:r>
            <a:r>
              <a:rPr lang="uk-UA" sz="4800" b="1" dirty="0" smtClean="0">
                <a:solidFill>
                  <a:srgbClr val="C00000"/>
                </a:solidFill>
              </a:rPr>
              <a:t> ІЗ ЗМІ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500306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“РІДНИЙ КРАЙ”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857356" y="1357298"/>
            <a:ext cx="121444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71802" y="2143116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“ТН- ЕКСПРЕС”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2428868"/>
            <a:ext cx="176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“ПОПУЛЯРН</a:t>
            </a:r>
            <a:r>
              <a:rPr lang="ru-RU" dirty="0" smtClean="0">
                <a:solidFill>
                  <a:srgbClr val="C00000"/>
                </a:solidFill>
              </a:rPr>
              <a:t>ЫЕ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ВЕДОМОСТИ»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5074" y="1714488"/>
            <a:ext cx="2488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«ВЕСТНИК ШАХТЕРА»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3560851" y="1632033"/>
            <a:ext cx="928694" cy="934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000628" y="1571612"/>
            <a:ext cx="121444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143636" y="121442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C:\Users\1\Desktop\IMG_92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2559" y="3929066"/>
            <a:ext cx="3361441" cy="252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1\Desktop\IMG_92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857496"/>
            <a:ext cx="3005719" cy="225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1\Desktop\IMG_92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0504"/>
            <a:ext cx="321467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571868" y="5143512"/>
            <a:ext cx="1811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Шкільна газета</a:t>
            </a:r>
          </a:p>
          <a:p>
            <a:r>
              <a:rPr lang="uk-UA" dirty="0" err="1" smtClean="0">
                <a:solidFill>
                  <a:srgbClr val="C00000"/>
                </a:solidFill>
              </a:rPr>
              <a:t>“Острів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err="1" smtClean="0">
                <a:solidFill>
                  <a:srgbClr val="C00000"/>
                </a:solidFill>
              </a:rPr>
              <a:t>знань”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472" y="6488668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Bulahovka.ucoz.ru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14114" y="6488668"/>
            <a:ext cx="402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www.facebook.com/bulahovkaschool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7" name="Рисунок 16" descr="D:\Документы\Emblema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Света_2\Рабочий стол\картинки\depositphotos_2259470-Owl-teacher-with-blackbo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7536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620713"/>
            <a:ext cx="5357813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	 </a:t>
            </a:r>
            <a:r>
              <a:rPr lang="ru-RU" sz="3600" b="1" dirty="0">
                <a:solidFill>
                  <a:schemeClr val="bg1"/>
                </a:solidFill>
                <a:latin typeface="Calibri" pitchFamily="34" charset="0"/>
              </a:rPr>
              <a:t>ПІДСУМОК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Імідж</a:t>
            </a:r>
            <a:r>
              <a:rPr lang="ru-RU" sz="2400" b="1" dirty="0">
                <a:solidFill>
                  <a:srgbClr val="FFFFFF"/>
                </a:solidFill>
              </a:rPr>
              <a:t>—</a:t>
            </a:r>
            <a:r>
              <a:rPr lang="uk-UA" sz="2400" b="1" dirty="0">
                <a:solidFill>
                  <a:srgbClr val="FFFFFF"/>
                </a:solidFill>
              </a:rPr>
              <a:t>це: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«обличчя» школи,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її престиж,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популярність,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репутація,</a:t>
            </a:r>
          </a:p>
          <a:p>
            <a:pPr eaLnBrk="1" hangingPunct="1"/>
            <a:r>
              <a:rPr lang="uk-UA" sz="2400" b="1" dirty="0">
                <a:solidFill>
                  <a:srgbClr val="FFFFFF"/>
                </a:solidFill>
              </a:rPr>
              <a:t>конкурентоспроможність.</a:t>
            </a:r>
            <a:endParaRPr lang="ru-RU" sz="2400" b="1" dirty="0">
              <a:solidFill>
                <a:srgbClr val="FFFFFF"/>
              </a:solidFill>
            </a:endParaRPr>
          </a:p>
          <a:p>
            <a:pPr algn="l" eaLnBrk="1" hangingPunct="1"/>
            <a:endParaRPr lang="ru-RU" sz="2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Объект 2"/>
          <p:cNvSpPr>
            <a:spLocks noGrp="1"/>
          </p:cNvSpPr>
          <p:nvPr>
            <p:ph idx="4294967295"/>
          </p:nvPr>
        </p:nvSpPr>
        <p:spPr>
          <a:xfrm>
            <a:off x="285720" y="1600200"/>
            <a:ext cx="8401080" cy="504351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buNone/>
            </a:pPr>
            <a:r>
              <a:rPr lang="uk-UA" sz="2000" dirty="0" smtClean="0"/>
              <a:t>Щоб ваша школа була привабливою, мала свій неповторний сформований образ, перш за все вона повинна мати:</a:t>
            </a:r>
            <a:endParaRPr lang="ru-RU" sz="2000" dirty="0" smtClean="0"/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/>
              <a:t> </a:t>
            </a:r>
            <a:r>
              <a:rPr lang="uk-UA" sz="2000" dirty="0" smtClean="0">
                <a:solidFill>
                  <a:srgbClr val="0000FF"/>
                </a:solidFill>
              </a:rPr>
              <a:t>чіткі пріоритети, власну філософію, своє бачення майбутнього, сформульоване в місії школи;</a:t>
            </a:r>
            <a:endParaRPr lang="ru-RU" sz="2000" dirty="0" smtClean="0">
              <a:solidFill>
                <a:srgbClr val="0000FF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/>
              <a:t> </a:t>
            </a:r>
            <a:r>
              <a:rPr lang="uk-UA" sz="2000" dirty="0" smtClean="0">
                <a:solidFill>
                  <a:schemeClr val="tx2"/>
                </a:solidFill>
              </a:rPr>
              <a:t>унікальну, неповторну, особливу систему цінностей, звичаїв, традицій, стилів по­ведінки, іменовану шкільною культурою;</a:t>
            </a:r>
          </a:p>
          <a:p>
            <a:pPr algn="just" eaLnBrk="1" hangingPunct="1">
              <a:lnSpc>
                <a:spcPct val="80000"/>
              </a:lnSpc>
            </a:pPr>
            <a:r>
              <a:rPr lang="uk-UA" sz="2000" dirty="0" smtClean="0"/>
              <a:t> </a:t>
            </a:r>
            <a:r>
              <a:rPr lang="uk-UA" sz="2000" dirty="0" smtClean="0">
                <a:solidFill>
                  <a:srgbClr val="990099"/>
                </a:solidFill>
              </a:rPr>
              <a:t>різноманітні та якісні послуги;</a:t>
            </a:r>
          </a:p>
          <a:p>
            <a:pPr algn="just" eaLnBrk="1" hangingPunct="1">
              <a:lnSpc>
                <a:spcPct val="80000"/>
              </a:lnSpc>
            </a:pPr>
            <a:r>
              <a:rPr lang="uk-UA" sz="2000" dirty="0" smtClean="0">
                <a:solidFill>
                  <a:srgbClr val="008000"/>
                </a:solidFill>
              </a:rPr>
              <a:t>оригінальну систему виховної роботи, включаючи наявність і функціонування дитячих і юнацьких організацій, розвиток творчих здібностей, удосконалення психічних функцій і рівня вихованості учнів, формування здорового способу життя;</a:t>
            </a:r>
            <a:endParaRPr lang="ru-RU" sz="2000" dirty="0" smtClean="0">
              <a:solidFill>
                <a:srgbClr val="00800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/>
              <a:t> </a:t>
            </a:r>
            <a:r>
              <a:rPr lang="uk-UA" sz="2000" dirty="0" smtClean="0">
                <a:solidFill>
                  <a:srgbClr val="FF0066"/>
                </a:solidFill>
              </a:rPr>
              <a:t>зв'язок з установами додаткової освіти, вищими навчальними закладами, різними соціальними інститутами й т. ін.;</a:t>
            </a:r>
            <a:endParaRPr lang="ru-RU" sz="2000" dirty="0" smtClean="0">
              <a:solidFill>
                <a:srgbClr val="FF0066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/>
              <a:t> </a:t>
            </a:r>
            <a:r>
              <a:rPr lang="uk-UA" sz="2000" dirty="0" smtClean="0">
                <a:solidFill>
                  <a:srgbClr val="0000FF"/>
                </a:solidFill>
              </a:rPr>
              <a:t>яскраві, пізнавальні, вчасно </a:t>
            </a:r>
            <a:r>
              <a:rPr lang="uk-UA" sz="2000" dirty="0" err="1" smtClean="0">
                <a:solidFill>
                  <a:srgbClr val="0000FF"/>
                </a:solidFill>
              </a:rPr>
              <a:t>оновлювані</a:t>
            </a:r>
            <a:r>
              <a:rPr lang="uk-UA" sz="2000" dirty="0" smtClean="0">
                <a:solidFill>
                  <a:srgbClr val="0000FF"/>
                </a:solidFill>
              </a:rPr>
              <a:t> інформаційні матеріали, призначені для зовнішнього подання;</a:t>
            </a:r>
          </a:p>
          <a:p>
            <a:pPr algn="just" eaLnBrk="1" hangingPunct="1">
              <a:lnSpc>
                <a:spcPct val="80000"/>
              </a:lnSpc>
            </a:pPr>
            <a:r>
              <a:rPr lang="uk-UA" sz="2000" dirty="0" smtClean="0">
                <a:solidFill>
                  <a:srgbClr val="008000"/>
                </a:solidFill>
              </a:rPr>
              <a:t>систему цільової подачі інформації споживачам про свій потенціал, успіхи й пропоновані освітні послуги.</a:t>
            </a:r>
            <a:endParaRPr lang="ru-RU" sz="2000" dirty="0" smtClean="0">
              <a:solidFill>
                <a:srgbClr val="008000"/>
              </a:solidFill>
            </a:endParaRPr>
          </a:p>
          <a:p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428604"/>
            <a:ext cx="6512511" cy="1143000"/>
          </a:xfrm>
        </p:spPr>
        <p:txBody>
          <a:bodyPr/>
          <a:lstStyle/>
          <a:p>
            <a:pPr algn="ctr"/>
            <a:r>
              <a:rPr lang="uk-UA" dirty="0" smtClean="0"/>
              <a:t>Висновок</a:t>
            </a:r>
            <a:endParaRPr lang="ru-RU" dirty="0"/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8794" y="19288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00042"/>
            <a:ext cx="6286544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ПОНЯТТЯ ІМІДЖУ</a:t>
            </a:r>
          </a:p>
          <a:p>
            <a:pPr algn="just">
              <a:lnSpc>
                <a:spcPct val="90000"/>
              </a:lnSpc>
            </a:pPr>
            <a:endParaRPr lang="uk-UA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uk-UA" sz="28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Імідж</a:t>
            </a: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— це мистецтво управляти враженням (Е. Гофман)</a:t>
            </a: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</a:pPr>
            <a:r>
              <a:rPr lang="uk-UA" sz="2800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Імідж </a:t>
            </a: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— це те враження, яке справляє особистість (організація, інституція) на іншу людину або суспільну групу</a:t>
            </a:r>
            <a:r>
              <a:rPr lang="ru-RU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</a:pPr>
            <a:r>
              <a:rPr lang="uk-UA" sz="2800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Імідж</a:t>
            </a:r>
            <a:r>
              <a:rPr lang="ru-RU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uk-UA" sz="2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це ваш образ в очах інших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</a:pPr>
            <a:r>
              <a:rPr lang="uk-UA" sz="2800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Імідж </a:t>
            </a:r>
            <a:r>
              <a:rPr lang="ru-RU" sz="2800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2800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набір значень, завдяки якому будь-який об'єкт є відомим і завдяки якому люди певним чином описують його, запам'ятовують і ставляться до нього</a:t>
            </a:r>
            <a:endParaRPr lang="ru-RU" sz="2800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6858000"/>
          </a:xfrm>
        </p:spPr>
        <p:txBody>
          <a:bodyPr>
            <a:normAutofit/>
          </a:bodyPr>
          <a:lstStyle/>
          <a:p>
            <a:pPr algn="ctr"/>
            <a:r>
              <a:rPr lang="uk-UA" sz="4400" i="1" dirty="0" smtClean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  <a:t>БЕРЕЖІТЬ СВОЮ НЕПОВТОРНІСТЬ!</a:t>
            </a:r>
            <a:r>
              <a:rPr lang="en-US" sz="4400" i="1" dirty="0" smtClean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  <a:t/>
            </a:r>
            <a:br>
              <a:rPr lang="en-US" sz="4400" i="1" dirty="0" smtClean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</a:br>
            <a:r>
              <a:rPr lang="en-US" sz="4400" i="1" dirty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  <a:t/>
            </a:r>
            <a:br>
              <a:rPr lang="en-US" sz="4400" i="1" dirty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</a:br>
            <a:r>
              <a:rPr lang="en-US" sz="4400" i="1" dirty="0" smtClean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  <a:t/>
            </a:r>
            <a:br>
              <a:rPr lang="en-US" sz="4400" i="1" dirty="0" smtClean="0">
                <a:solidFill>
                  <a:srgbClr val="EFF420"/>
                </a:solidFill>
                <a:latin typeface="Comic Sans MS" panose="030F0702030302020204" pitchFamily="66" charset="0"/>
                <a:cs typeface="Adobe Arabic" panose="02040503050201020203" pitchFamily="18" charset="-78"/>
              </a:rPr>
            </a:br>
            <a:endParaRPr lang="uk-UA" sz="4400" i="1" dirty="0">
              <a:solidFill>
                <a:srgbClr val="EFF420"/>
              </a:solidFill>
              <a:latin typeface="Comic Sans MS" panose="030F0702030302020204" pitchFamily="66" charset="0"/>
              <a:cs typeface="Adobe Arabic" panose="02040503050201020203" pitchFamily="18" charset="-78"/>
            </a:endParaRPr>
          </a:p>
        </p:txBody>
      </p:sp>
      <p:pic>
        <p:nvPicPr>
          <p:cNvPr id="5" name="Рисунок 4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14889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WordArt 5"/>
          <p:cNvSpPr>
            <a:spLocks noChangeArrowheads="1" noChangeShapeType="1" noTextEdit="1"/>
          </p:cNvSpPr>
          <p:nvPr/>
        </p:nvSpPr>
        <p:spPr bwMode="auto">
          <a:xfrm>
            <a:off x="785786" y="285728"/>
            <a:ext cx="8064500" cy="29337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4400" b="1" kern="10" spc="-44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Запрошуємо</a:t>
            </a:r>
            <a:r>
              <a:rPr lang="ru-RU" sz="4400" b="1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 до </a:t>
            </a:r>
            <a:r>
              <a:rPr lang="ru-RU" sz="4400" b="1" kern="10" spc="-44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співпраці</a:t>
            </a:r>
            <a:r>
              <a:rPr lang="ru-RU" sz="4400" b="1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!</a:t>
            </a:r>
          </a:p>
          <a:p>
            <a:pPr algn="ctr"/>
            <a:r>
              <a:rPr lang="ru-RU" sz="4400" b="1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Ми Вам </a:t>
            </a:r>
            <a:r>
              <a:rPr lang="ru-RU" sz="4400" b="1" kern="10" spc="-44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завжди</a:t>
            </a:r>
            <a:r>
              <a:rPr lang="ru-RU" sz="4400" b="1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 </a:t>
            </a:r>
            <a:r>
              <a:rPr lang="ru-RU" sz="4400" b="1" kern="10" spc="-44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раді</a:t>
            </a:r>
            <a:r>
              <a:rPr lang="ru-RU" sz="4400" b="1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Times New Roman"/>
                <a:cs typeface="Times New Roman"/>
              </a:rPr>
              <a:t>!</a:t>
            </a:r>
          </a:p>
          <a:p>
            <a:pPr algn="ctr"/>
            <a:endParaRPr lang="ru-RU" sz="4400" b="1" kern="10" spc="-44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4679" y="2967335"/>
            <a:ext cx="551465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51470 с. 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Булахівка</a:t>
            </a:r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улиця 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Центральн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25 –в</a:t>
            </a:r>
          </a:p>
          <a:p>
            <a:pPr algn="ctr"/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Павлоградський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</a:t>
            </a:r>
          </a:p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Дніпропетровська область</a:t>
            </a: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Тел. (05632) 54488</a:t>
            </a:r>
          </a:p>
          <a:p>
            <a:pPr algn="ctr"/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E-mail: bulahovka@ukr.net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53943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733444" cy="476250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ru-RU" dirty="0" smtClean="0"/>
          </a:p>
        </p:txBody>
      </p:sp>
      <p:sp>
        <p:nvSpPr>
          <p:cNvPr id="55299" name="Freeform 3"/>
          <p:cNvSpPr>
            <a:spLocks/>
          </p:cNvSpPr>
          <p:nvPr/>
        </p:nvSpPr>
        <p:spPr bwMode="gray">
          <a:xfrm>
            <a:off x="5619750" y="3219450"/>
            <a:ext cx="1965325" cy="2638425"/>
          </a:xfrm>
          <a:custGeom>
            <a:avLst/>
            <a:gdLst>
              <a:gd name="T0" fmla="*/ 1226 w 1238"/>
              <a:gd name="T1" fmla="*/ 0 h 1662"/>
              <a:gd name="T2" fmla="*/ 1238 w 1238"/>
              <a:gd name="T3" fmla="*/ 1662 h 1662"/>
              <a:gd name="T4" fmla="*/ 0 w 1238"/>
              <a:gd name="T5" fmla="*/ 1662 h 1662"/>
              <a:gd name="T6" fmla="*/ 4 w 1238"/>
              <a:gd name="T7" fmla="*/ 416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38" h="1662">
                <a:moveTo>
                  <a:pt x="1226" y="0"/>
                </a:moveTo>
                <a:lnTo>
                  <a:pt x="1238" y="1662"/>
                </a:lnTo>
                <a:lnTo>
                  <a:pt x="0" y="1662"/>
                </a:lnTo>
                <a:lnTo>
                  <a:pt x="4" y="416"/>
                </a:lnTo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5300" name="Freeform 4"/>
          <p:cNvSpPr>
            <a:spLocks/>
          </p:cNvSpPr>
          <p:nvPr/>
        </p:nvSpPr>
        <p:spPr bwMode="gray">
          <a:xfrm>
            <a:off x="3514725" y="3475038"/>
            <a:ext cx="1981200" cy="2641600"/>
          </a:xfrm>
          <a:custGeom>
            <a:avLst/>
            <a:gdLst>
              <a:gd name="T0" fmla="*/ 1158 w 1248"/>
              <a:gd name="T1" fmla="*/ 0 h 1664"/>
              <a:gd name="T2" fmla="*/ 1248 w 1248"/>
              <a:gd name="T3" fmla="*/ 288 h 1664"/>
              <a:gd name="T4" fmla="*/ 1248 w 1248"/>
              <a:gd name="T5" fmla="*/ 1645 h 1664"/>
              <a:gd name="T6" fmla="*/ 0 w 1248"/>
              <a:gd name="T7" fmla="*/ 1664 h 1664"/>
              <a:gd name="T8" fmla="*/ 0 w 1248"/>
              <a:gd name="T9" fmla="*/ 391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8" h="1664">
                <a:moveTo>
                  <a:pt x="1158" y="0"/>
                </a:moveTo>
                <a:lnTo>
                  <a:pt x="1248" y="288"/>
                </a:lnTo>
                <a:lnTo>
                  <a:pt x="1248" y="1645"/>
                </a:lnTo>
                <a:lnTo>
                  <a:pt x="0" y="1664"/>
                </a:lnTo>
                <a:lnTo>
                  <a:pt x="0" y="391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5301" name="Freeform 5"/>
          <p:cNvSpPr>
            <a:spLocks/>
          </p:cNvSpPr>
          <p:nvPr/>
        </p:nvSpPr>
        <p:spPr bwMode="gray">
          <a:xfrm>
            <a:off x="1403350" y="3860800"/>
            <a:ext cx="1981200" cy="2465388"/>
          </a:xfrm>
          <a:custGeom>
            <a:avLst/>
            <a:gdLst>
              <a:gd name="T0" fmla="*/ 1158 w 1248"/>
              <a:gd name="T1" fmla="*/ 0 h 1553"/>
              <a:gd name="T2" fmla="*/ 1248 w 1248"/>
              <a:gd name="T3" fmla="*/ 351 h 1553"/>
              <a:gd name="T4" fmla="*/ 1248 w 1248"/>
              <a:gd name="T5" fmla="*/ 1553 h 1553"/>
              <a:gd name="T6" fmla="*/ 0 w 1248"/>
              <a:gd name="T7" fmla="*/ 1553 h 1553"/>
              <a:gd name="T8" fmla="*/ 4 w 1248"/>
              <a:gd name="T9" fmla="*/ 417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8" h="1553">
                <a:moveTo>
                  <a:pt x="1158" y="0"/>
                </a:moveTo>
                <a:lnTo>
                  <a:pt x="1248" y="351"/>
                </a:lnTo>
                <a:lnTo>
                  <a:pt x="1248" y="1553"/>
                </a:lnTo>
                <a:lnTo>
                  <a:pt x="0" y="1553"/>
                </a:lnTo>
                <a:lnTo>
                  <a:pt x="4" y="417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19" name="Line 6"/>
          <p:cNvSpPr>
            <a:spLocks noChangeShapeType="1"/>
          </p:cNvSpPr>
          <p:nvPr/>
        </p:nvSpPr>
        <p:spPr bwMode="gray">
          <a:xfrm>
            <a:off x="3446463" y="366553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Line 7"/>
          <p:cNvSpPr>
            <a:spLocks noChangeShapeType="1"/>
          </p:cNvSpPr>
          <p:nvPr/>
        </p:nvSpPr>
        <p:spPr bwMode="gray">
          <a:xfrm>
            <a:off x="5557838" y="366553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Line 8"/>
          <p:cNvSpPr>
            <a:spLocks noChangeShapeType="1"/>
          </p:cNvSpPr>
          <p:nvPr/>
        </p:nvSpPr>
        <p:spPr bwMode="gray">
          <a:xfrm>
            <a:off x="7642225" y="3359150"/>
            <a:ext cx="0" cy="2803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Freeform 9"/>
          <p:cNvSpPr>
            <a:spLocks/>
          </p:cNvSpPr>
          <p:nvPr/>
        </p:nvSpPr>
        <p:spPr bwMode="gray">
          <a:xfrm>
            <a:off x="1331913" y="2276475"/>
            <a:ext cx="6938962" cy="1728788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9933"/>
              </a:gs>
            </a:gsLst>
            <a:lin ang="0" scaled="1"/>
          </a:gradFill>
          <a:ln w="9525">
            <a:round/>
            <a:headEnd/>
            <a:tailEnd/>
          </a:ln>
          <a:effectLst/>
          <a:scene3d>
            <a:camera prst="legacyPerspectiveTopRight">
              <a:rot lat="600000" lon="20999986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78267C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3323" name="AutoShape 10"/>
          <p:cNvSpPr>
            <a:spLocks noChangeArrowheads="1"/>
          </p:cNvSpPr>
          <p:nvPr/>
        </p:nvSpPr>
        <p:spPr bwMode="gray">
          <a:xfrm>
            <a:off x="5651500" y="6381750"/>
            <a:ext cx="2016125" cy="476250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00"/>
          </a:p>
        </p:txBody>
      </p:sp>
      <p:sp>
        <p:nvSpPr>
          <p:cNvPr id="13324" name="Text Box 11"/>
          <p:cNvSpPr txBox="1">
            <a:spLocks noChangeArrowheads="1"/>
          </p:cNvSpPr>
          <p:nvPr/>
        </p:nvSpPr>
        <p:spPr bwMode="gray">
          <a:xfrm>
            <a:off x="1476375" y="4365625"/>
            <a:ext cx="1727200" cy="196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400" dirty="0">
                <a:solidFill>
                  <a:srgbClr val="660066"/>
                </a:solidFill>
              </a:rPr>
              <a:t>складна </a:t>
            </a:r>
            <a:r>
              <a:rPr lang="ru-RU" sz="1400" dirty="0" err="1">
                <a:solidFill>
                  <a:srgbClr val="660066"/>
                </a:solidFill>
              </a:rPr>
              <a:t>демографічна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ситуація</a:t>
            </a:r>
            <a:r>
              <a:rPr lang="ru-RU" sz="1400" dirty="0">
                <a:solidFill>
                  <a:srgbClr val="660066"/>
                </a:solidFill>
              </a:rPr>
              <a:t>, яка </a:t>
            </a:r>
            <a:r>
              <a:rPr lang="ru-RU" sz="1400" dirty="0" err="1">
                <a:solidFill>
                  <a:srgbClr val="660066"/>
                </a:solidFill>
              </a:rPr>
              <a:t>посил</a:t>
            </a:r>
            <a:r>
              <a:rPr lang="uk-UA" sz="1400" dirty="0">
                <a:solidFill>
                  <a:srgbClr val="660066"/>
                </a:solidFill>
              </a:rPr>
              <a:t>ю</a:t>
            </a:r>
            <a:r>
              <a:rPr lang="ru-RU" sz="1400" dirty="0" err="1">
                <a:solidFill>
                  <a:srgbClr val="660066"/>
                </a:solidFill>
              </a:rPr>
              <a:t>є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конкуренцію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серед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освітніх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установ</a:t>
            </a:r>
            <a:r>
              <a:rPr lang="ru-RU" sz="1400" dirty="0">
                <a:solidFill>
                  <a:srgbClr val="660066"/>
                </a:solidFill>
              </a:rPr>
              <a:t> у </a:t>
            </a:r>
            <a:r>
              <a:rPr lang="ru-RU" sz="1400" dirty="0" err="1">
                <a:solidFill>
                  <a:srgbClr val="660066"/>
                </a:solidFill>
              </a:rPr>
              <a:t>прагненні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отримати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учнів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і</a:t>
            </a:r>
            <a:r>
              <a:rPr lang="ru-RU" sz="1400" dirty="0">
                <a:solidFill>
                  <a:srgbClr val="660066"/>
                </a:solidFill>
              </a:rPr>
              <a:t> </a:t>
            </a:r>
            <a:r>
              <a:rPr lang="ru-RU" sz="1400" dirty="0" err="1">
                <a:solidFill>
                  <a:srgbClr val="660066"/>
                </a:solidFill>
              </a:rPr>
              <a:t>зберегти</a:t>
            </a:r>
            <a:r>
              <a:rPr lang="ru-RU" sz="1400" dirty="0">
                <a:solidFill>
                  <a:srgbClr val="660066"/>
                </a:solidFill>
              </a:rPr>
              <a:t> контингент</a:t>
            </a:r>
            <a:endParaRPr lang="en-US" sz="1400" dirty="0">
              <a:solidFill>
                <a:srgbClr val="660066"/>
              </a:solidFill>
            </a:endParaRPr>
          </a:p>
        </p:txBody>
      </p:sp>
      <p:sp>
        <p:nvSpPr>
          <p:cNvPr id="13325" name="AutoShape 12"/>
          <p:cNvSpPr>
            <a:spLocks noChangeArrowheads="1"/>
          </p:cNvSpPr>
          <p:nvPr/>
        </p:nvSpPr>
        <p:spPr bwMode="gray">
          <a:xfrm>
            <a:off x="3492500" y="6381750"/>
            <a:ext cx="1781175" cy="476250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00"/>
          </a:p>
        </p:txBody>
      </p:sp>
      <p:sp>
        <p:nvSpPr>
          <p:cNvPr id="13326" name="AutoShape 13"/>
          <p:cNvSpPr>
            <a:spLocks noChangeArrowheads="1"/>
          </p:cNvSpPr>
          <p:nvPr/>
        </p:nvSpPr>
        <p:spPr bwMode="gray">
          <a:xfrm>
            <a:off x="1547813" y="6381750"/>
            <a:ext cx="1781175" cy="476250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00"/>
          </a:p>
        </p:txBody>
      </p:sp>
      <p:sp>
        <p:nvSpPr>
          <p:cNvPr id="13327" name="Text Box 14"/>
          <p:cNvSpPr txBox="1">
            <a:spLocks noChangeArrowheads="1"/>
          </p:cNvSpPr>
          <p:nvPr/>
        </p:nvSpPr>
        <p:spPr bwMode="gray">
          <a:xfrm>
            <a:off x="3495675" y="4221163"/>
            <a:ext cx="1884363" cy="165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600" dirty="0" err="1">
                <a:solidFill>
                  <a:srgbClr val="800000"/>
                </a:solidFill>
              </a:rPr>
              <a:t>позитивний</a:t>
            </a:r>
            <a:r>
              <a:rPr lang="ru-RU" sz="1600" dirty="0">
                <a:solidFill>
                  <a:srgbClr val="800000"/>
                </a:solidFill>
              </a:rPr>
              <a:t> </a:t>
            </a:r>
            <a:r>
              <a:rPr lang="ru-RU" sz="1600" dirty="0" err="1">
                <a:solidFill>
                  <a:srgbClr val="800000"/>
                </a:solidFill>
              </a:rPr>
              <a:t>імідж</a:t>
            </a:r>
            <a:r>
              <a:rPr lang="ru-RU" sz="1600" dirty="0">
                <a:solidFill>
                  <a:srgbClr val="800000"/>
                </a:solidFill>
              </a:rPr>
              <a:t> </a:t>
            </a:r>
            <a:r>
              <a:rPr lang="ru-RU" sz="1600" dirty="0" err="1">
                <a:solidFill>
                  <a:srgbClr val="800000"/>
                </a:solidFill>
              </a:rPr>
              <a:t>полегшує</a:t>
            </a:r>
            <a:r>
              <a:rPr lang="ru-RU" sz="1600" dirty="0">
                <a:solidFill>
                  <a:srgbClr val="800000"/>
                </a:solidFill>
              </a:rPr>
              <a:t> доступ </a:t>
            </a:r>
            <a:r>
              <a:rPr lang="ru-RU" sz="1600" dirty="0" err="1">
                <a:solidFill>
                  <a:srgbClr val="800000"/>
                </a:solidFill>
              </a:rPr>
              <a:t>школи</a:t>
            </a:r>
            <a:r>
              <a:rPr lang="ru-RU" sz="1600" dirty="0">
                <a:solidFill>
                  <a:srgbClr val="800000"/>
                </a:solidFill>
              </a:rPr>
              <a:t> до </a:t>
            </a:r>
            <a:r>
              <a:rPr lang="ru-RU" sz="1600" dirty="0" err="1">
                <a:solidFill>
                  <a:srgbClr val="800000"/>
                </a:solidFill>
              </a:rPr>
              <a:t>кращих</a:t>
            </a:r>
            <a:r>
              <a:rPr lang="ru-RU" sz="1600" dirty="0">
                <a:solidFill>
                  <a:srgbClr val="800000"/>
                </a:solidFill>
              </a:rPr>
              <a:t> </a:t>
            </a:r>
            <a:r>
              <a:rPr lang="ru-RU" sz="1600" dirty="0" err="1">
                <a:solidFill>
                  <a:srgbClr val="800000"/>
                </a:solidFill>
              </a:rPr>
              <a:t>ресурсів</a:t>
            </a:r>
            <a:r>
              <a:rPr lang="ru-RU" sz="1600" dirty="0">
                <a:solidFill>
                  <a:srgbClr val="800000"/>
                </a:solidFill>
              </a:rPr>
              <a:t> </a:t>
            </a:r>
            <a:r>
              <a:rPr lang="ru-RU" sz="1600" dirty="0" err="1">
                <a:solidFill>
                  <a:srgbClr val="800000"/>
                </a:solidFill>
              </a:rPr>
              <a:t>фінансових</a:t>
            </a:r>
            <a:r>
              <a:rPr lang="ru-RU" sz="1600" dirty="0">
                <a:solidFill>
                  <a:srgbClr val="800000"/>
                </a:solidFill>
              </a:rPr>
              <a:t>, </a:t>
            </a:r>
            <a:r>
              <a:rPr lang="ru-RU" sz="1600" dirty="0" err="1">
                <a:solidFill>
                  <a:srgbClr val="800000"/>
                </a:solidFill>
              </a:rPr>
              <a:t>інформаційних</a:t>
            </a:r>
            <a:r>
              <a:rPr lang="ru-RU" sz="1600" dirty="0">
                <a:solidFill>
                  <a:srgbClr val="800000"/>
                </a:solidFill>
              </a:rPr>
              <a:t>, </a:t>
            </a:r>
            <a:r>
              <a:rPr lang="ru-RU" sz="1600" dirty="0" err="1">
                <a:solidFill>
                  <a:srgbClr val="800000"/>
                </a:solidFill>
              </a:rPr>
              <a:t>людських</a:t>
            </a:r>
            <a:r>
              <a:rPr lang="ru-RU" sz="1600" dirty="0">
                <a:solidFill>
                  <a:srgbClr val="800000"/>
                </a:solidFill>
              </a:rPr>
              <a:t> </a:t>
            </a:r>
            <a:r>
              <a:rPr lang="ru-RU" sz="1600" dirty="0" err="1">
                <a:solidFill>
                  <a:srgbClr val="800000"/>
                </a:solidFill>
              </a:rPr>
              <a:t>тощо</a:t>
            </a:r>
            <a:endParaRPr lang="en-US" sz="1600" dirty="0">
              <a:solidFill>
                <a:srgbClr val="800000"/>
              </a:solidFill>
            </a:endParaRPr>
          </a:p>
        </p:txBody>
      </p:sp>
      <p:sp>
        <p:nvSpPr>
          <p:cNvPr id="13328" name="Text Box 15"/>
          <p:cNvSpPr txBox="1">
            <a:spLocks noChangeArrowheads="1"/>
          </p:cNvSpPr>
          <p:nvPr/>
        </p:nvSpPr>
        <p:spPr bwMode="gray">
          <a:xfrm>
            <a:off x="5629275" y="3933825"/>
            <a:ext cx="1884363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400" dirty="0" err="1">
                <a:solidFill>
                  <a:srgbClr val="336600"/>
                </a:solidFill>
              </a:rPr>
              <a:t>освітня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установа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з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позитивним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іміджем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привабливіша</a:t>
            </a:r>
            <a:r>
              <a:rPr lang="ru-RU" sz="1400" dirty="0">
                <a:solidFill>
                  <a:srgbClr val="336600"/>
                </a:solidFill>
              </a:rPr>
              <a:t> для </a:t>
            </a:r>
            <a:r>
              <a:rPr lang="ru-RU" sz="1400" dirty="0" err="1">
                <a:solidFill>
                  <a:srgbClr val="336600"/>
                </a:solidFill>
              </a:rPr>
              <a:t>педагогів</a:t>
            </a:r>
            <a:r>
              <a:rPr lang="ru-RU" sz="1400" dirty="0">
                <a:solidFill>
                  <a:srgbClr val="336600"/>
                </a:solidFill>
              </a:rPr>
              <a:t>, </a:t>
            </a:r>
            <a:r>
              <a:rPr lang="ru-RU" sz="1400" dirty="0" err="1">
                <a:solidFill>
                  <a:srgbClr val="336600"/>
                </a:solidFill>
              </a:rPr>
              <a:t>оскільки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здатна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забезпечити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стабільність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і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соціальний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захист</a:t>
            </a:r>
            <a:r>
              <a:rPr lang="ru-RU" sz="1400" dirty="0">
                <a:solidFill>
                  <a:srgbClr val="336600"/>
                </a:solidFill>
              </a:rPr>
              <a:t>, </a:t>
            </a:r>
            <a:r>
              <a:rPr lang="ru-RU" sz="1400" dirty="0" err="1">
                <a:solidFill>
                  <a:srgbClr val="336600"/>
                </a:solidFill>
              </a:rPr>
              <a:t>задоволеність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працею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і</a:t>
            </a:r>
            <a:r>
              <a:rPr lang="ru-RU" sz="1400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професійний</a:t>
            </a:r>
            <a:r>
              <a:rPr lang="ru-RU" dirty="0">
                <a:solidFill>
                  <a:srgbClr val="336600"/>
                </a:solidFill>
              </a:rPr>
              <a:t> </a:t>
            </a:r>
            <a:r>
              <a:rPr lang="ru-RU" sz="1400" dirty="0" err="1">
                <a:solidFill>
                  <a:srgbClr val="336600"/>
                </a:solidFill>
              </a:rPr>
              <a:t>розвиток</a:t>
            </a:r>
            <a:endParaRPr lang="en-US" sz="1400" dirty="0">
              <a:solidFill>
                <a:srgbClr val="336600"/>
              </a:solidFill>
            </a:endParaRPr>
          </a:p>
        </p:txBody>
      </p:sp>
      <p:sp>
        <p:nvSpPr>
          <p:cNvPr id="13329" name="Rectangle 16"/>
          <p:cNvSpPr>
            <a:spLocks noChangeArrowheads="1"/>
          </p:cNvSpPr>
          <p:nvPr/>
        </p:nvSpPr>
        <p:spPr bwMode="auto">
          <a:xfrm>
            <a:off x="827088" y="1773238"/>
            <a:ext cx="655161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dirty="0" err="1"/>
              <a:t>Стійкий</a:t>
            </a:r>
            <a:r>
              <a:rPr lang="ru-RU" dirty="0"/>
              <a:t> </a:t>
            </a:r>
            <a:r>
              <a:rPr lang="ru-RU" dirty="0" err="1"/>
              <a:t>позитивний</a:t>
            </a:r>
            <a:r>
              <a:rPr lang="ru-RU" dirty="0"/>
              <a:t> </a:t>
            </a:r>
            <a:r>
              <a:rPr lang="ru-RU" dirty="0" err="1"/>
              <a:t>імідж</a:t>
            </a:r>
            <a:r>
              <a:rPr lang="ru-RU" dirty="0"/>
              <a:t> </a:t>
            </a:r>
            <a:r>
              <a:rPr lang="ru-RU" dirty="0" err="1"/>
              <a:t>створює</a:t>
            </a:r>
            <a:r>
              <a:rPr lang="ru-RU" dirty="0"/>
              <a:t> запас </a:t>
            </a:r>
            <a:r>
              <a:rPr lang="ru-RU" dirty="0" err="1"/>
              <a:t>довіри</a:t>
            </a:r>
            <a:r>
              <a:rPr lang="ru-RU" dirty="0"/>
              <a:t> до </a:t>
            </a:r>
            <a:r>
              <a:rPr lang="ru-RU" dirty="0" err="1"/>
              <a:t>всього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в </a:t>
            </a:r>
            <a:r>
              <a:rPr lang="ru-RU" dirty="0" err="1"/>
              <a:t>стінах</a:t>
            </a:r>
            <a:r>
              <a:rPr lang="ru-RU" dirty="0"/>
              <a:t> установи, у тому </a:t>
            </a:r>
            <a:r>
              <a:rPr lang="ru-RU" dirty="0" err="1"/>
              <a:t>числі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до </a:t>
            </a:r>
            <a:r>
              <a:rPr lang="ru-RU" dirty="0" err="1"/>
              <a:t>інноваційних</a:t>
            </a:r>
            <a:r>
              <a:rPr lang="ru-RU" dirty="0"/>
              <a:t> </a:t>
            </a:r>
            <a:r>
              <a:rPr lang="ru-RU" dirty="0" err="1"/>
              <a:t>процесів</a:t>
            </a:r>
            <a:endParaRPr lang="en-US" dirty="0"/>
          </a:p>
        </p:txBody>
      </p:sp>
      <p:sp>
        <p:nvSpPr>
          <p:cNvPr id="13330" name="Text Box 17"/>
          <p:cNvSpPr txBox="1">
            <a:spLocks noChangeArrowheads="1"/>
          </p:cNvSpPr>
          <p:nvPr/>
        </p:nvSpPr>
        <p:spPr bwMode="black">
          <a:xfrm>
            <a:off x="1763713" y="6491288"/>
            <a:ext cx="1241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По-перше</a:t>
            </a:r>
            <a:endParaRPr lang="en-US"/>
          </a:p>
        </p:txBody>
      </p:sp>
      <p:sp>
        <p:nvSpPr>
          <p:cNvPr id="13331" name="Text Box 18"/>
          <p:cNvSpPr txBox="1">
            <a:spLocks noChangeArrowheads="1"/>
          </p:cNvSpPr>
          <p:nvPr/>
        </p:nvSpPr>
        <p:spPr bwMode="black">
          <a:xfrm>
            <a:off x="3779838" y="6491288"/>
            <a:ext cx="1138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По-друге</a:t>
            </a:r>
            <a:endParaRPr lang="en-US"/>
          </a:p>
        </p:txBody>
      </p:sp>
      <p:sp>
        <p:nvSpPr>
          <p:cNvPr id="13332" name="Text Box 19"/>
          <p:cNvSpPr txBox="1">
            <a:spLocks noChangeArrowheads="1"/>
          </p:cNvSpPr>
          <p:nvPr/>
        </p:nvSpPr>
        <p:spPr bwMode="black">
          <a:xfrm>
            <a:off x="5940425" y="6491288"/>
            <a:ext cx="1482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По-третє</a:t>
            </a:r>
            <a:endParaRPr lang="en-US"/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500034" y="785794"/>
            <a:ext cx="8358246" cy="1014598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Причини необхідності формування  іміджу школи</a:t>
            </a:r>
            <a:endParaRPr lang="ru-RU" sz="3600" dirty="0"/>
          </a:p>
        </p:txBody>
      </p:sp>
      <p:pic>
        <p:nvPicPr>
          <p:cNvPr id="22" name="Рисунок 21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/>
          <a:lstStyle/>
          <a:p>
            <a:pPr eaLnBrk="1" hangingPunct="1"/>
            <a:r>
              <a:rPr lang="uk-UA" sz="2800" dirty="0" smtClean="0"/>
              <a:t>В  управлінні навчальним закладом в умовах його розвитку потрібно керуватися системою таких принципів:</a:t>
            </a:r>
            <a:br>
              <a:rPr lang="uk-UA" sz="2800" dirty="0" smtClean="0"/>
            </a:br>
            <a:endParaRPr lang="en-US" sz="2800" dirty="0" smtClean="0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ltGray">
          <a:xfrm rot="5400000">
            <a:off x="-2422525" y="1711325"/>
            <a:ext cx="4824412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chemeClr val="tx2">
                  <a:gamma/>
                  <a:tint val="45490"/>
                  <a:invGamma/>
                  <a:alpha val="60001"/>
                </a:schemeClr>
              </a:gs>
              <a:gs pos="100000">
                <a:schemeClr val="tx2">
                  <a:alpha val="60001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gray">
          <a:xfrm>
            <a:off x="1857356" y="5357826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 dirty="0"/>
              <a:t>мотивування й стимулювання</a:t>
            </a:r>
          </a:p>
          <a:p>
            <a:pPr eaLnBrk="0" hangingPunct="0"/>
            <a:r>
              <a:rPr lang="uk-UA" dirty="0"/>
              <a:t> діяльності всіх працівників</a:t>
            </a:r>
            <a:endParaRPr lang="en-US" b="1" dirty="0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gray">
          <a:xfrm>
            <a:off x="2393950" y="45085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/>
              <a:t>індивідуального підходу</a:t>
            </a:r>
            <a:endParaRPr lang="en-US" b="1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gray">
          <a:xfrm>
            <a:off x="2438400" y="36957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/>
              <a:t>соціальної справедливості</a:t>
            </a:r>
            <a:endParaRPr lang="en-US" b="1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gray">
          <a:xfrm>
            <a:off x="2286000" y="2827338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 dirty="0"/>
              <a:t>співробітництва, колегіальності</a:t>
            </a:r>
            <a:endParaRPr lang="en-US" b="1" dirty="0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gray">
          <a:xfrm>
            <a:off x="1443038" y="6096000"/>
            <a:ext cx="4678362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 dirty="0"/>
              <a:t>оновлення й збагачення творчих пошуків</a:t>
            </a:r>
            <a:endParaRPr lang="en-US" b="1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447800" y="2146300"/>
            <a:ext cx="381000" cy="381000"/>
            <a:chOff x="2078" y="1680"/>
            <a:chExt cx="1615" cy="1615"/>
          </a:xfrm>
        </p:grpSpPr>
        <p:sp>
          <p:nvSpPr>
            <p:cNvPr id="14394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95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8" name="Oval 14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9" name="Oval 1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981200" y="2933700"/>
            <a:ext cx="381000" cy="381000"/>
            <a:chOff x="2078" y="1680"/>
            <a:chExt cx="1615" cy="1615"/>
          </a:xfrm>
        </p:grpSpPr>
        <p:sp>
          <p:nvSpPr>
            <p:cNvPr id="14388" name="Oval 1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89" name="Oval 1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133600" y="3771900"/>
            <a:ext cx="381000" cy="381000"/>
            <a:chOff x="2078" y="1680"/>
            <a:chExt cx="1615" cy="1615"/>
          </a:xfrm>
        </p:grpSpPr>
        <p:sp>
          <p:nvSpPr>
            <p:cNvPr id="14382" name="Oval 2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83" name="Oval 2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73" name="Oval 29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2057400" y="4610100"/>
            <a:ext cx="381000" cy="381000"/>
            <a:chOff x="2078" y="1680"/>
            <a:chExt cx="1615" cy="1615"/>
          </a:xfrm>
        </p:grpSpPr>
        <p:sp>
          <p:nvSpPr>
            <p:cNvPr id="14376" name="Oval 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7" name="Oval 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77" name="Oval 3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79" name="Oval 3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1682750" y="5384800"/>
            <a:ext cx="355600" cy="381000"/>
            <a:chOff x="2078" y="1680"/>
            <a:chExt cx="1615" cy="1615"/>
          </a:xfrm>
        </p:grpSpPr>
        <p:sp>
          <p:nvSpPr>
            <p:cNvPr id="14370" name="Oval 3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1" name="Oval 3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84" name="Oval 40"/>
            <p:cNvSpPr>
              <a:spLocks noChangeArrowheads="1"/>
            </p:cNvSpPr>
            <p:nvPr/>
          </p:nvSpPr>
          <p:spPr bwMode="gray">
            <a:xfrm>
              <a:off x="2251" y="1855"/>
              <a:ext cx="1262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73" name="Oval 4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186" name="Oval 42"/>
            <p:cNvSpPr>
              <a:spLocks noChangeArrowheads="1"/>
            </p:cNvSpPr>
            <p:nvPr/>
          </p:nvSpPr>
          <p:spPr bwMode="gray">
            <a:xfrm>
              <a:off x="2338" y="1936"/>
              <a:ext cx="1096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75" name="Oval 4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188" name="Text Box 44"/>
          <p:cNvSpPr txBox="1">
            <a:spLocks noChangeArrowheads="1"/>
          </p:cNvSpPr>
          <p:nvPr/>
        </p:nvSpPr>
        <p:spPr bwMode="black">
          <a:xfrm>
            <a:off x="76200" y="3506788"/>
            <a:ext cx="1673225" cy="12157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Позитивний імідж</a:t>
            </a:r>
          </a:p>
          <a:p>
            <a:pPr>
              <a:spcBef>
                <a:spcPct val="50000"/>
              </a:spcBef>
              <a:defRPr/>
            </a:pPr>
            <a:r>
              <a:rPr lang="uk-UA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школи</a:t>
            </a:r>
            <a:endParaRPr lang="en-US" b="1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53" name="Picture 4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6938" y="4267200"/>
            <a:ext cx="1897062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1087438" y="6021388"/>
            <a:ext cx="381000" cy="381000"/>
            <a:chOff x="2078" y="1680"/>
            <a:chExt cx="1615" cy="1615"/>
          </a:xfrm>
        </p:grpSpPr>
        <p:sp>
          <p:nvSpPr>
            <p:cNvPr id="14364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65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2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1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1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55" name="AutoShape 8"/>
          <p:cNvSpPr>
            <a:spLocks noChangeArrowheads="1"/>
          </p:cNvSpPr>
          <p:nvPr/>
        </p:nvSpPr>
        <p:spPr bwMode="gray">
          <a:xfrm>
            <a:off x="1068388" y="1420813"/>
            <a:ext cx="4656137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 dirty="0"/>
              <a:t>поваги й довіри до людини</a:t>
            </a:r>
            <a:endParaRPr lang="en-US" b="1" dirty="0"/>
          </a:p>
        </p:txBody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706438" y="1674813"/>
            <a:ext cx="381000" cy="381000"/>
            <a:chOff x="2078" y="1680"/>
            <a:chExt cx="1615" cy="1615"/>
          </a:xfrm>
        </p:grpSpPr>
        <p:sp>
          <p:nvSpPr>
            <p:cNvPr id="14358" name="Oval 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59" name="Oval 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Oval 3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61" name="Oval 3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9" name="Oval 3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Oval 3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57" name="AutoShape 8"/>
          <p:cNvSpPr>
            <a:spLocks noChangeArrowheads="1"/>
          </p:cNvSpPr>
          <p:nvPr/>
        </p:nvSpPr>
        <p:spPr bwMode="gray">
          <a:xfrm>
            <a:off x="1862138" y="21082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uk-UA"/>
              <a:t>цілісного погляду на людину</a:t>
            </a:r>
            <a:endParaRPr lang="en-US" b="1"/>
          </a:p>
        </p:txBody>
      </p:sp>
      <p:pic>
        <p:nvPicPr>
          <p:cNvPr id="62" name="Рисунок 61" descr="D:\Документы\Emblema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785794"/>
            <a:ext cx="6512511" cy="1143000"/>
          </a:xfrm>
        </p:spPr>
        <p:txBody>
          <a:bodyPr/>
          <a:lstStyle/>
          <a:p>
            <a:pPr algn="ctr" eaLnBrk="1" hangingPunct="1"/>
            <a:r>
              <a:rPr lang="uk-UA" sz="4000" dirty="0" smtClean="0"/>
              <a:t>Складові іміджу навчального закладу</a:t>
            </a:r>
            <a:endParaRPr lang="en-US" sz="4000" dirty="0" smtClean="0"/>
          </a:p>
        </p:txBody>
      </p:sp>
      <p:sp>
        <p:nvSpPr>
          <p:cNvPr id="15363" name="Freeform 3"/>
          <p:cNvSpPr>
            <a:spLocks/>
          </p:cNvSpPr>
          <p:nvPr/>
        </p:nvSpPr>
        <p:spPr bwMode="gray">
          <a:xfrm>
            <a:off x="2336800" y="3570288"/>
            <a:ext cx="1900238" cy="1376362"/>
          </a:xfrm>
          <a:custGeom>
            <a:avLst/>
            <a:gdLst>
              <a:gd name="T0" fmla="*/ 0 w 735"/>
              <a:gd name="T1" fmla="*/ 0 h 532"/>
              <a:gd name="T2" fmla="*/ 2147483647 w 735"/>
              <a:gd name="T3" fmla="*/ 2147483647 h 532"/>
              <a:gd name="T4" fmla="*/ 2147483647 w 735"/>
              <a:gd name="T5" fmla="*/ 2147483647 h 532"/>
              <a:gd name="T6" fmla="*/ 2147483647 w 735"/>
              <a:gd name="T7" fmla="*/ 2147483647 h 532"/>
              <a:gd name="T8" fmla="*/ 2147483647 w 735"/>
              <a:gd name="T9" fmla="*/ 2147483647 h 532"/>
              <a:gd name="T10" fmla="*/ 2147483647 w 735"/>
              <a:gd name="T11" fmla="*/ 2147483647 h 532"/>
              <a:gd name="T12" fmla="*/ 2147483647 w 735"/>
              <a:gd name="T13" fmla="*/ 2147483647 h 532"/>
              <a:gd name="T14" fmla="*/ 2147483647 w 735"/>
              <a:gd name="T15" fmla="*/ 2147483647 h 532"/>
              <a:gd name="T16" fmla="*/ 2147483647 w 735"/>
              <a:gd name="T17" fmla="*/ 2147483647 h 532"/>
              <a:gd name="T18" fmla="*/ 2147483647 w 735"/>
              <a:gd name="T19" fmla="*/ 2147483647 h 532"/>
              <a:gd name="T20" fmla="*/ 2147483647 w 735"/>
              <a:gd name="T21" fmla="*/ 2147483647 h 532"/>
              <a:gd name="T22" fmla="*/ 2147483647 w 735"/>
              <a:gd name="T23" fmla="*/ 2147483647 h 532"/>
              <a:gd name="T24" fmla="*/ 2147483647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Freeform 4"/>
          <p:cNvSpPr>
            <a:spLocks/>
          </p:cNvSpPr>
          <p:nvPr/>
        </p:nvSpPr>
        <p:spPr bwMode="gray">
          <a:xfrm>
            <a:off x="4256088" y="3505200"/>
            <a:ext cx="366712" cy="1562100"/>
          </a:xfrm>
          <a:custGeom>
            <a:avLst/>
            <a:gdLst>
              <a:gd name="T0" fmla="*/ 2147483647 w 142"/>
              <a:gd name="T1" fmla="*/ 2147483647 h 604"/>
              <a:gd name="T2" fmla="*/ 2147483647 w 142"/>
              <a:gd name="T3" fmla="*/ 2147483647 h 604"/>
              <a:gd name="T4" fmla="*/ 0 w 142"/>
              <a:gd name="T5" fmla="*/ 2147483647 h 604"/>
              <a:gd name="T6" fmla="*/ 2147483647 w 142"/>
              <a:gd name="T7" fmla="*/ 2147483647 h 604"/>
              <a:gd name="T8" fmla="*/ 2147483647 w 142"/>
              <a:gd name="T9" fmla="*/ 2147483647 h 604"/>
              <a:gd name="T10" fmla="*/ 2147483647 w 142"/>
              <a:gd name="T11" fmla="*/ 2147483647 h 604"/>
              <a:gd name="T12" fmla="*/ 2147483647 w 142"/>
              <a:gd name="T13" fmla="*/ 0 h 604"/>
              <a:gd name="T14" fmla="*/ 2147483647 w 142"/>
              <a:gd name="T15" fmla="*/ 2147483647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Freeform 5"/>
          <p:cNvSpPr>
            <a:spLocks/>
          </p:cNvSpPr>
          <p:nvPr/>
        </p:nvSpPr>
        <p:spPr bwMode="gray">
          <a:xfrm flipH="1">
            <a:off x="4656138" y="3570288"/>
            <a:ext cx="1900237" cy="1376362"/>
          </a:xfrm>
          <a:custGeom>
            <a:avLst/>
            <a:gdLst>
              <a:gd name="T0" fmla="*/ 0 w 735"/>
              <a:gd name="T1" fmla="*/ 0 h 532"/>
              <a:gd name="T2" fmla="*/ 2147483647 w 735"/>
              <a:gd name="T3" fmla="*/ 2147483647 h 532"/>
              <a:gd name="T4" fmla="*/ 2147483647 w 735"/>
              <a:gd name="T5" fmla="*/ 2147483647 h 532"/>
              <a:gd name="T6" fmla="*/ 2147483647 w 735"/>
              <a:gd name="T7" fmla="*/ 2147483647 h 532"/>
              <a:gd name="T8" fmla="*/ 2147483647 w 735"/>
              <a:gd name="T9" fmla="*/ 2147483647 h 532"/>
              <a:gd name="T10" fmla="*/ 2147483647 w 735"/>
              <a:gd name="T11" fmla="*/ 2147483647 h 532"/>
              <a:gd name="T12" fmla="*/ 2147483647 w 735"/>
              <a:gd name="T13" fmla="*/ 2147483647 h 532"/>
              <a:gd name="T14" fmla="*/ 2147483647 w 735"/>
              <a:gd name="T15" fmla="*/ 2147483647 h 532"/>
              <a:gd name="T16" fmla="*/ 2147483647 w 735"/>
              <a:gd name="T17" fmla="*/ 2147483647 h 532"/>
              <a:gd name="T18" fmla="*/ 2147483647 w 735"/>
              <a:gd name="T19" fmla="*/ 2147483647 h 532"/>
              <a:gd name="T20" fmla="*/ 2147483647 w 735"/>
              <a:gd name="T21" fmla="*/ 2147483647 h 532"/>
              <a:gd name="T22" fmla="*/ 2147483647 w 735"/>
              <a:gd name="T23" fmla="*/ 2147483647 h 532"/>
              <a:gd name="T24" fmla="*/ 2147483647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974850" y="2343150"/>
            <a:ext cx="1362075" cy="1322388"/>
            <a:chOff x="4320" y="1152"/>
            <a:chExt cx="414" cy="402"/>
          </a:xfrm>
        </p:grpSpPr>
        <p:sp>
          <p:nvSpPr>
            <p:cNvPr id="6656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67" name="Rectangle 9"/>
          <p:cNvSpPr>
            <a:spLocks noChangeArrowheads="1"/>
          </p:cNvSpPr>
          <p:nvPr/>
        </p:nvSpPr>
        <p:spPr bwMode="black">
          <a:xfrm>
            <a:off x="2051050" y="2724150"/>
            <a:ext cx="1290638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94646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FFFFFF"/>
                </a:solidFill>
              </a:rPr>
              <a:t>Імідж </a:t>
            </a:r>
          </a:p>
          <a:p>
            <a:r>
              <a:rPr lang="uk-UA" b="1">
                <a:solidFill>
                  <a:srgbClr val="FFFFFF"/>
                </a:solidFill>
              </a:rPr>
              <a:t>керівника</a:t>
            </a:r>
            <a:endParaRPr lang="en-US" b="1">
              <a:solidFill>
                <a:srgbClr val="FFFFFF"/>
              </a:solidFill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754438" y="2343150"/>
            <a:ext cx="1362075" cy="1322388"/>
            <a:chOff x="4320" y="1152"/>
            <a:chExt cx="414" cy="402"/>
          </a:xfrm>
        </p:grpSpPr>
        <p:sp>
          <p:nvSpPr>
            <p:cNvPr id="6657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7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541963" y="2352675"/>
            <a:ext cx="1362075" cy="1322388"/>
            <a:chOff x="4320" y="1152"/>
            <a:chExt cx="414" cy="402"/>
          </a:xfrm>
        </p:grpSpPr>
        <p:sp>
          <p:nvSpPr>
            <p:cNvPr id="6657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575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70" name="Rectangle 16"/>
          <p:cNvSpPr>
            <a:spLocks noChangeArrowheads="1"/>
          </p:cNvSpPr>
          <p:nvPr/>
        </p:nvSpPr>
        <p:spPr bwMode="black">
          <a:xfrm>
            <a:off x="3708400" y="2492375"/>
            <a:ext cx="1433513" cy="9159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94646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FFFFFF"/>
                </a:solidFill>
              </a:rPr>
              <a:t>Імідж </a:t>
            </a:r>
          </a:p>
          <a:p>
            <a:r>
              <a:rPr lang="uk-UA" b="1">
                <a:solidFill>
                  <a:srgbClr val="FFFFFF"/>
                </a:solidFill>
              </a:rPr>
              <a:t> заступнка</a:t>
            </a:r>
          </a:p>
          <a:p>
            <a:r>
              <a:rPr lang="uk-UA" b="1">
                <a:solidFill>
                  <a:srgbClr val="FFFFFF"/>
                </a:solidFill>
              </a:rPr>
              <a:t> директора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5371" name="Rectangle 17"/>
          <p:cNvSpPr>
            <a:spLocks noChangeArrowheads="1"/>
          </p:cNvSpPr>
          <p:nvPr/>
        </p:nvSpPr>
        <p:spPr bwMode="black">
          <a:xfrm>
            <a:off x="5626100" y="2733675"/>
            <a:ext cx="1241425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94646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FFFFFF"/>
                </a:solidFill>
              </a:rPr>
              <a:t>Імідж </a:t>
            </a:r>
          </a:p>
          <a:p>
            <a:r>
              <a:rPr lang="uk-UA" b="1">
                <a:solidFill>
                  <a:srgbClr val="FFFFFF"/>
                </a:solidFill>
              </a:rPr>
              <a:t> педагога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5372" name="AutoShape 19"/>
          <p:cNvSpPr>
            <a:spLocks noChangeArrowheads="1"/>
          </p:cNvSpPr>
          <p:nvPr/>
        </p:nvSpPr>
        <p:spPr bwMode="ltGray">
          <a:xfrm>
            <a:off x="1325563" y="5157788"/>
            <a:ext cx="6238875" cy="9763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Rectangle 20"/>
          <p:cNvSpPr>
            <a:spLocks noChangeArrowheads="1"/>
          </p:cNvSpPr>
          <p:nvPr/>
        </p:nvSpPr>
        <p:spPr bwMode="auto">
          <a:xfrm>
            <a:off x="1589088" y="5313363"/>
            <a:ext cx="58086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uk-UA" sz="2400" b="1"/>
              <a:t>Позитивний імідж навчального закладу</a:t>
            </a:r>
            <a:endParaRPr lang="en-US" sz="2400" b="1"/>
          </a:p>
        </p:txBody>
      </p:sp>
      <p:pic>
        <p:nvPicPr>
          <p:cNvPr id="20" name="Рисунок 19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500042"/>
            <a:ext cx="8929718" cy="1143000"/>
          </a:xfrm>
        </p:spPr>
        <p:txBody>
          <a:bodyPr/>
          <a:lstStyle/>
          <a:p>
            <a:pPr algn="ctr" eaLnBrk="1" hangingPunct="1"/>
            <a:r>
              <a:rPr lang="uk-UA" sz="2800" dirty="0" smtClean="0"/>
              <a:t>Основні вимоги, що висуваються до членів управлінської команди при формуванні іміджу школи</a:t>
            </a:r>
            <a:endParaRPr lang="en-US" sz="2800" dirty="0" smtClean="0"/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invGray">
          <a:xfrm rot="39573186">
            <a:off x="4602956" y="2407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invGray">
          <a:xfrm rot="3465783">
            <a:off x="4602957" y="45712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invGray">
          <a:xfrm rot="35969022">
            <a:off x="3361531" y="24614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invGray">
          <a:xfrm rot="7535209">
            <a:off x="3345656" y="45378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invGray">
          <a:xfrm>
            <a:off x="5192713" y="353536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invGray">
          <a:xfrm rot="-10800000">
            <a:off x="2794000" y="35290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3" name="Oval 9"/>
          <p:cNvSpPr>
            <a:spLocks noChangeArrowheads="1"/>
          </p:cNvSpPr>
          <p:nvPr/>
        </p:nvSpPr>
        <p:spPr bwMode="gray">
          <a:xfrm>
            <a:off x="2517775" y="1766888"/>
            <a:ext cx="3743325" cy="3744912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25813" y="2590800"/>
            <a:ext cx="2160587" cy="2160588"/>
            <a:chOff x="2238" y="1769"/>
            <a:chExt cx="1361" cy="1361"/>
          </a:xfrm>
        </p:grpSpPr>
        <p:sp>
          <p:nvSpPr>
            <p:cNvPr id="16403" name="Oval 11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404" name="Oval 12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405" name="Oval 13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6406" name="Oval 14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16409" name="Oval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0" name="Oval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1" name="Oval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2" name="Oval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6408" name="Text Box 20"/>
            <p:cNvSpPr txBox="1">
              <a:spLocks noChangeArrowheads="1"/>
            </p:cNvSpPr>
            <p:nvPr/>
          </p:nvSpPr>
          <p:spPr bwMode="gray">
            <a:xfrm>
              <a:off x="2588" y="2196"/>
              <a:ext cx="68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uk-UA" sz="2400">
                  <a:solidFill>
                    <a:srgbClr val="080808"/>
                  </a:solidFill>
                </a:rPr>
                <a:t>Імідж </a:t>
              </a:r>
            </a:p>
            <a:p>
              <a:r>
                <a:rPr lang="uk-UA" sz="2400">
                  <a:solidFill>
                    <a:srgbClr val="080808"/>
                  </a:solidFill>
                </a:rPr>
                <a:t>школи</a:t>
              </a:r>
              <a:endParaRPr lang="en-US" sz="2400">
                <a:solidFill>
                  <a:srgbClr val="080808"/>
                </a:solidFill>
              </a:endParaRPr>
            </a:p>
          </p:txBody>
        </p:sp>
      </p:grpSp>
      <p:sp>
        <p:nvSpPr>
          <p:cNvPr id="25621" name="AutoShape 21"/>
          <p:cNvSpPr>
            <a:spLocks noChangeArrowheads="1"/>
          </p:cNvSpPr>
          <p:nvPr/>
        </p:nvSpPr>
        <p:spPr bwMode="gray">
          <a:xfrm>
            <a:off x="6350" y="3248025"/>
            <a:ext cx="2794000" cy="9064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sz="1700" dirty="0">
                <a:solidFill>
                  <a:srgbClr val="FFFDE8"/>
                </a:solidFill>
              </a:rPr>
              <a:t>Обізнаність в інноваційній </a:t>
            </a:r>
          </a:p>
          <a:p>
            <a:pPr eaLnBrk="0" hangingPunct="0">
              <a:defRPr/>
            </a:pPr>
            <a:r>
              <a:rPr lang="uk-UA" sz="1700" dirty="0">
                <a:solidFill>
                  <a:srgbClr val="FFFDE8"/>
                </a:solidFill>
              </a:rPr>
              <a:t>педагогіці й педагогічному </a:t>
            </a:r>
          </a:p>
          <a:p>
            <a:pPr eaLnBrk="0" hangingPunct="0">
              <a:defRPr/>
            </a:pPr>
            <a:r>
              <a:rPr lang="uk-UA" sz="1700" dirty="0">
                <a:solidFill>
                  <a:srgbClr val="FFFDE8"/>
                </a:solidFill>
              </a:rPr>
              <a:t>менеджменті</a:t>
            </a:r>
            <a:endParaRPr lang="en-US" sz="1700" dirty="0">
              <a:solidFill>
                <a:srgbClr val="FFFDE8"/>
              </a:solidFill>
            </a:endParaRPr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gray">
          <a:xfrm>
            <a:off x="323850" y="1854200"/>
            <a:ext cx="3092450" cy="877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Високий рівень </a:t>
            </a:r>
          </a:p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професійної компетентності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623" name="AutoShape 23"/>
          <p:cNvSpPr>
            <a:spLocks noChangeArrowheads="1"/>
          </p:cNvSpPr>
          <p:nvPr/>
        </p:nvSpPr>
        <p:spPr bwMode="gray">
          <a:xfrm>
            <a:off x="395288" y="4681538"/>
            <a:ext cx="3021012" cy="903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dirty="0">
                <a:solidFill>
                  <a:srgbClr val="FFFDE8"/>
                </a:solidFill>
              </a:rPr>
              <a:t>Знання психологічних</a:t>
            </a:r>
          </a:p>
          <a:p>
            <a:pPr eaLnBrk="0" hangingPunct="0">
              <a:defRPr/>
            </a:pPr>
            <a:r>
              <a:rPr lang="uk-UA" dirty="0">
                <a:solidFill>
                  <a:srgbClr val="FFFDE8"/>
                </a:solidFill>
              </a:rPr>
              <a:t> особливостей колективу, </a:t>
            </a:r>
          </a:p>
          <a:p>
            <a:pPr eaLnBrk="0" hangingPunct="0">
              <a:defRPr/>
            </a:pPr>
            <a:r>
              <a:rPr lang="uk-UA" dirty="0">
                <a:solidFill>
                  <a:srgbClr val="FFFDE8"/>
                </a:solidFill>
              </a:rPr>
              <a:t>технологій впливу</a:t>
            </a:r>
            <a:endParaRPr lang="en-US" dirty="0">
              <a:solidFill>
                <a:srgbClr val="FFFDE8"/>
              </a:solidFill>
            </a:endParaRPr>
          </a:p>
        </p:txBody>
      </p:sp>
      <p:sp>
        <p:nvSpPr>
          <p:cNvPr id="25624" name="AutoShape 24"/>
          <p:cNvSpPr>
            <a:spLocks noChangeArrowheads="1"/>
          </p:cNvSpPr>
          <p:nvPr/>
        </p:nvSpPr>
        <p:spPr bwMode="gray">
          <a:xfrm>
            <a:off x="6049963" y="3205163"/>
            <a:ext cx="2667000" cy="820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dirty="0">
                <a:solidFill>
                  <a:srgbClr val="FEFEFE"/>
                </a:solidFill>
              </a:rPr>
              <a:t>Чітке визначення </a:t>
            </a:r>
          </a:p>
          <a:p>
            <a:pPr eaLnBrk="0" hangingPunct="0">
              <a:defRPr/>
            </a:pPr>
            <a:r>
              <a:rPr lang="uk-UA" dirty="0">
                <a:solidFill>
                  <a:srgbClr val="FEFEFE"/>
                </a:solidFill>
              </a:rPr>
              <a:t>пріоритетів</a:t>
            </a:r>
            <a:endParaRPr lang="en-US" dirty="0">
              <a:solidFill>
                <a:srgbClr val="FEFEFE"/>
              </a:solidFill>
            </a:endParaRPr>
          </a:p>
        </p:txBody>
      </p:sp>
      <p:sp>
        <p:nvSpPr>
          <p:cNvPr id="25625" name="AutoShape 25"/>
          <p:cNvSpPr>
            <a:spLocks noChangeArrowheads="1"/>
          </p:cNvSpPr>
          <p:nvPr/>
        </p:nvSpPr>
        <p:spPr bwMode="gray">
          <a:xfrm>
            <a:off x="5321300" y="1854200"/>
            <a:ext cx="3282950" cy="877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Володіння сучасними </a:t>
            </a:r>
          </a:p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інформаційними технологіями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626" name="AutoShape 26"/>
          <p:cNvSpPr>
            <a:spLocks noChangeArrowheads="1"/>
          </p:cNvSpPr>
          <p:nvPr/>
        </p:nvSpPr>
        <p:spPr bwMode="gray">
          <a:xfrm>
            <a:off x="5572132" y="4500570"/>
            <a:ext cx="3214710" cy="107157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Уміння й бажання </a:t>
            </a:r>
          </a:p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працювати в команді,</a:t>
            </a:r>
          </a:p>
          <a:p>
            <a:pPr eaLnBrk="0" hangingPunct="0">
              <a:defRPr/>
            </a:pP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 бути «командним» гравцем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AutoShape 26"/>
          <p:cNvSpPr>
            <a:spLocks noChangeArrowheads="1"/>
          </p:cNvSpPr>
          <p:nvPr/>
        </p:nvSpPr>
        <p:spPr bwMode="gray">
          <a:xfrm>
            <a:off x="2627313" y="5732463"/>
            <a:ext cx="3529012" cy="10287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2700338" y="5916613"/>
            <a:ext cx="3560762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defRPr/>
            </a:pPr>
            <a:r>
              <a:rPr lang="uk-UA" sz="1600" b="1" dirty="0">
                <a:solidFill>
                  <a:srgbClr val="FFFDE8"/>
                </a:solidFill>
              </a:rPr>
              <a:t>П</a:t>
            </a:r>
            <a:r>
              <a:rPr lang="uk-UA" sz="1600" dirty="0">
                <a:solidFill>
                  <a:srgbClr val="FFFDE8"/>
                </a:solidFill>
              </a:rPr>
              <a:t>рагнення підвищувати свій </a:t>
            </a:r>
          </a:p>
          <a:p>
            <a:pPr eaLnBrk="0" hangingPunct="0">
              <a:buClr>
                <a:srgbClr val="D7181F"/>
              </a:buClr>
              <a:defRPr/>
            </a:pPr>
            <a:r>
              <a:rPr lang="uk-UA" sz="1600" dirty="0">
                <a:solidFill>
                  <a:srgbClr val="FFFDE8"/>
                </a:solidFill>
              </a:rPr>
              <a:t>професійний рівень, оволодівати новими методиками, технологіями</a:t>
            </a:r>
            <a:endParaRPr lang="en-US" sz="1600" b="1" dirty="0">
              <a:solidFill>
                <a:srgbClr val="FFFDE8"/>
              </a:solidFill>
            </a:endParaRPr>
          </a:p>
        </p:txBody>
      </p:sp>
      <p:pic>
        <p:nvPicPr>
          <p:cNvPr id="29" name="Рисунок 28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543800" cy="106680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5">
                <a:lumMod val="10000"/>
              </a:schemeClr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uk-UA" sz="3200" dirty="0"/>
              <a:t>Алгоритм створення позитивного іміджу школи.</a:t>
            </a:r>
            <a:endParaRPr lang="ru-RU" sz="3200" dirty="0"/>
          </a:p>
        </p:txBody>
      </p:sp>
      <p:sp>
        <p:nvSpPr>
          <p:cNvPr id="4" name="Блок-схема: несколько документов 3"/>
          <p:cNvSpPr/>
          <p:nvPr/>
        </p:nvSpPr>
        <p:spPr bwMode="auto">
          <a:xfrm>
            <a:off x="685800" y="1676400"/>
            <a:ext cx="2438400" cy="2819400"/>
          </a:xfrm>
          <a:prstGeom prst="flowChartMultidocument">
            <a:avLst/>
          </a:prstGeom>
          <a:solidFill>
            <a:srgbClr val="CCFFFF"/>
          </a:solidFill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dirty="0">
                <a:solidFill>
                  <a:srgbClr val="000000"/>
                </a:solidFill>
              </a:rPr>
              <a:t>Виявлення соціальних груп, зацікавлених в наданні освітніх послуг, уявлень, що склалися про школу</a:t>
            </a:r>
            <a:endParaRPr lang="ru-RU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6" name="Блок-схема: несколько документов 5"/>
          <p:cNvSpPr/>
          <p:nvPr/>
        </p:nvSpPr>
        <p:spPr bwMode="auto">
          <a:xfrm>
            <a:off x="3200400" y="1676400"/>
            <a:ext cx="2438400" cy="2819400"/>
          </a:xfrm>
          <a:prstGeom prst="flowChartMultidocument">
            <a:avLst/>
          </a:prstGeom>
          <a:solidFill>
            <a:schemeClr val="accent3">
              <a:lumMod val="90000"/>
            </a:schemeClr>
          </a:solidFill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dirty="0">
                <a:solidFill>
                  <a:srgbClr val="000000"/>
                </a:solidFill>
              </a:rPr>
              <a:t>Вивчення актуальних переваг і очікувань аудиторії</a:t>
            </a:r>
            <a:endParaRPr lang="ru-RU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7" name="Блок-схема: несколько документов 6"/>
          <p:cNvSpPr/>
          <p:nvPr/>
        </p:nvSpPr>
        <p:spPr bwMode="auto">
          <a:xfrm>
            <a:off x="5791200" y="1676400"/>
            <a:ext cx="2438400" cy="2819400"/>
          </a:xfrm>
          <a:prstGeom prst="flowChartMultidocumen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Конструювання ІШ, розробка стратегії формування ІШ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9" name="Блок-схема: несколько документов 8"/>
          <p:cNvSpPr/>
          <p:nvPr/>
        </p:nvSpPr>
        <p:spPr bwMode="auto">
          <a:xfrm>
            <a:off x="1905000" y="4191000"/>
            <a:ext cx="2438400" cy="2514600"/>
          </a:xfrm>
          <a:prstGeom prst="flowChartMultidocument">
            <a:avLst/>
          </a:prstGeom>
          <a:solidFill>
            <a:srgbClr val="CCFF99"/>
          </a:solidFill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dirty="0">
                <a:solidFill>
                  <a:srgbClr val="000000"/>
                </a:solidFill>
              </a:rPr>
              <a:t>Контроль проміжних результатів, </a:t>
            </a:r>
          </a:p>
          <a:p>
            <a:pPr>
              <a:defRPr/>
            </a:pPr>
            <a:r>
              <a:rPr lang="uk-UA" dirty="0">
                <a:solidFill>
                  <a:srgbClr val="000000"/>
                </a:solidFill>
              </a:rPr>
              <a:t>коригування</a:t>
            </a:r>
            <a:endParaRPr lang="ru-RU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10" name="Блок-схема: несколько документов 9"/>
          <p:cNvSpPr/>
          <p:nvPr/>
        </p:nvSpPr>
        <p:spPr bwMode="auto">
          <a:xfrm>
            <a:off x="4343400" y="4191000"/>
            <a:ext cx="2438400" cy="2514600"/>
          </a:xfrm>
          <a:prstGeom prst="flowChartMultidocument">
            <a:avLst/>
          </a:prstGeom>
          <a:solidFill>
            <a:schemeClr val="accent6">
              <a:lumMod val="60000"/>
              <a:lumOff val="40000"/>
            </a:schemeClr>
          </a:solidFill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Моніторинг сформованого іміджу навчального закладу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8" name="Рисунок 7" descr="D:\Документы\Emblem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15925" y="404813"/>
            <a:ext cx="8229600" cy="927100"/>
          </a:xfrm>
        </p:spPr>
        <p:txBody>
          <a:bodyPr/>
          <a:lstStyle/>
          <a:p>
            <a:pPr algn="ctr" eaLnBrk="1" hangingPunct="1"/>
            <a:r>
              <a:rPr lang="uk-UA" sz="4000" smtClean="0"/>
              <a:t>Складові позитивного іміджу школи </a:t>
            </a:r>
            <a:r>
              <a:rPr lang="uk-UA" sz="2400" i="1" smtClean="0"/>
              <a:t>(за І.Зуєвською)</a:t>
            </a:r>
            <a:endParaRPr lang="en-US" sz="2400" i="1" smtClean="0"/>
          </a:p>
        </p:txBody>
      </p:sp>
      <p:sp>
        <p:nvSpPr>
          <p:cNvPr id="19459" name="Oval 3"/>
          <p:cNvSpPr>
            <a:spLocks noChangeArrowheads="1"/>
          </p:cNvSpPr>
          <p:nvPr/>
        </p:nvSpPr>
        <p:spPr bwMode="gray">
          <a:xfrm>
            <a:off x="5384800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gray">
          <a:xfrm>
            <a:off x="1001713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21025" y="3814763"/>
            <a:ext cx="1368425" cy="1266825"/>
            <a:chOff x="2226" y="2171"/>
            <a:chExt cx="798" cy="741"/>
          </a:xfrm>
        </p:grpSpPr>
        <p:sp>
          <p:nvSpPr>
            <p:cNvPr id="49158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59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2" name="Text Box 8"/>
          <p:cNvSpPr txBox="1">
            <a:spLocks noChangeArrowheads="1"/>
          </p:cNvSpPr>
          <p:nvPr/>
        </p:nvSpPr>
        <p:spPr bwMode="white">
          <a:xfrm>
            <a:off x="3117850" y="4048125"/>
            <a:ext cx="1376363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200" b="1">
                <a:solidFill>
                  <a:srgbClr val="F8F8F8"/>
                </a:solidFill>
                <a:cs typeface="Arial" charset="0"/>
              </a:rPr>
              <a:t>Постійні</a:t>
            </a:r>
            <a:endParaRPr lang="en-US" sz="2200" b="1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1517650" y="4184650"/>
            <a:ext cx="1646238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600" b="1">
                <a:solidFill>
                  <a:srgbClr val="000000"/>
                </a:solidFill>
                <a:cs typeface="Arial" charset="0"/>
              </a:rPr>
              <a:t>СКЛАДОВІ</a:t>
            </a:r>
            <a:endParaRPr lang="en-U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9464" name="AutoShape 10"/>
          <p:cNvSpPr>
            <a:spLocks noChangeArrowheads="1"/>
          </p:cNvSpPr>
          <p:nvPr/>
        </p:nvSpPr>
        <p:spPr bwMode="gray">
          <a:xfrm>
            <a:off x="3876675" y="3235325"/>
            <a:ext cx="13335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640263" y="3814763"/>
            <a:ext cx="1368425" cy="1266825"/>
            <a:chOff x="2226" y="2171"/>
            <a:chExt cx="798" cy="741"/>
          </a:xfrm>
        </p:grpSpPr>
        <p:sp>
          <p:nvSpPr>
            <p:cNvPr id="4916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65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6" name="Text Box 14"/>
          <p:cNvSpPr txBox="1">
            <a:spLocks noChangeArrowheads="1"/>
          </p:cNvSpPr>
          <p:nvPr/>
        </p:nvSpPr>
        <p:spPr bwMode="white">
          <a:xfrm>
            <a:off x="4637088" y="4048125"/>
            <a:ext cx="137636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400" b="1">
                <a:solidFill>
                  <a:srgbClr val="F8F8F8"/>
                </a:solidFill>
                <a:cs typeface="Arial" charset="0"/>
              </a:rPr>
              <a:t>Змінні</a:t>
            </a:r>
            <a:endParaRPr lang="en-US" sz="2400" b="1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928662" y="2500306"/>
            <a:ext cx="1196975" cy="1171575"/>
            <a:chOff x="480" y="1200"/>
            <a:chExt cx="1042" cy="1019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28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7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27" name="Picture 19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374650" y="3857625"/>
            <a:ext cx="1196975" cy="1171575"/>
            <a:chOff x="480" y="1200"/>
            <a:chExt cx="1042" cy="1019"/>
          </a:xfrm>
        </p:grpSpPr>
        <p:grpSp>
          <p:nvGrpSpPr>
            <p:cNvPr id="7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24" name="Picture 2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75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23" name="Picture 24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25"/>
          <p:cNvGrpSpPr>
            <a:grpSpLocks/>
          </p:cNvGrpSpPr>
          <p:nvPr/>
        </p:nvGrpSpPr>
        <p:grpSpPr bwMode="auto">
          <a:xfrm>
            <a:off x="1073150" y="5068888"/>
            <a:ext cx="1196975" cy="1171575"/>
            <a:chOff x="480" y="1200"/>
            <a:chExt cx="1042" cy="1019"/>
          </a:xfrm>
        </p:grpSpPr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20" name="Picture 2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80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19" name="Picture 29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0" name="Text Box 30"/>
          <p:cNvSpPr txBox="1">
            <a:spLocks noChangeArrowheads="1"/>
          </p:cNvSpPr>
          <p:nvPr/>
        </p:nvSpPr>
        <p:spPr bwMode="white">
          <a:xfrm>
            <a:off x="973138" y="2792413"/>
            <a:ext cx="1362075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400" b="1" dirty="0">
                <a:solidFill>
                  <a:srgbClr val="F8F8F8"/>
                </a:solidFill>
                <a:cs typeface="Arial" charset="0"/>
              </a:rPr>
              <a:t>Місія і концепція школи</a:t>
            </a:r>
            <a:endParaRPr lang="en-US" sz="14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71" name="Text Box 31"/>
          <p:cNvSpPr txBox="1">
            <a:spLocks noChangeArrowheads="1"/>
          </p:cNvSpPr>
          <p:nvPr/>
        </p:nvSpPr>
        <p:spPr bwMode="white">
          <a:xfrm>
            <a:off x="415925" y="3987800"/>
            <a:ext cx="12382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Доброзич</a:t>
            </a:r>
          </a:p>
          <a:p>
            <a:pPr eaLnBrk="1" hangingPunct="1"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ливий мікроклімат</a:t>
            </a:r>
            <a:endParaRPr lang="en-US" sz="1200" b="1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72" name="Text Box 32"/>
          <p:cNvSpPr txBox="1">
            <a:spLocks noChangeArrowheads="1"/>
          </p:cNvSpPr>
          <p:nvPr/>
        </p:nvSpPr>
        <p:spPr bwMode="white">
          <a:xfrm>
            <a:off x="1101725" y="5276850"/>
            <a:ext cx="106045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400" b="1">
                <a:solidFill>
                  <a:srgbClr val="F8F8F8"/>
                </a:solidFill>
                <a:cs typeface="Arial" charset="0"/>
              </a:rPr>
              <a:t>Професіоналізм</a:t>
            </a:r>
            <a:endParaRPr lang="en-US" sz="1400" b="1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7026275" y="2600325"/>
            <a:ext cx="1196975" cy="1171575"/>
            <a:chOff x="480" y="1200"/>
            <a:chExt cx="1042" cy="1019"/>
          </a:xfrm>
        </p:grpSpPr>
        <p:grpSp>
          <p:nvGrpSpPr>
            <p:cNvPr id="11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16" name="Picture 35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8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15" name="Picture 37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4" name="Text Box 38"/>
          <p:cNvSpPr txBox="1">
            <a:spLocks noChangeArrowheads="1"/>
          </p:cNvSpPr>
          <p:nvPr/>
        </p:nvSpPr>
        <p:spPr bwMode="white">
          <a:xfrm>
            <a:off x="7112000" y="2971800"/>
            <a:ext cx="1060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Пріорітети ЗНЗ</a:t>
            </a:r>
            <a:endParaRPr lang="en-US" sz="1200" b="1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7642225" y="3857625"/>
            <a:ext cx="1196975" cy="1171575"/>
            <a:chOff x="480" y="1200"/>
            <a:chExt cx="1042" cy="1019"/>
          </a:xfrm>
        </p:grpSpPr>
        <p:grpSp>
          <p:nvGrpSpPr>
            <p:cNvPr id="13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12" name="Picture 4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9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11" name="Picture 43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6" name="Text Box 44"/>
          <p:cNvSpPr txBox="1">
            <a:spLocks noChangeArrowheads="1"/>
          </p:cNvSpPr>
          <p:nvPr/>
        </p:nvSpPr>
        <p:spPr bwMode="white">
          <a:xfrm>
            <a:off x="7683500" y="4078288"/>
            <a:ext cx="1060450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400" b="1">
                <a:solidFill>
                  <a:srgbClr val="F8F8F8"/>
                </a:solidFill>
                <a:cs typeface="Arial" charset="0"/>
              </a:rPr>
              <a:t>Види освітніх послуг</a:t>
            </a:r>
            <a:endParaRPr lang="en-US" sz="1400" b="1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14" name="Group 45"/>
          <p:cNvGrpSpPr>
            <a:grpSpLocks/>
          </p:cNvGrpSpPr>
          <p:nvPr/>
        </p:nvGrpSpPr>
        <p:grpSpPr bwMode="auto">
          <a:xfrm>
            <a:off x="7085013" y="5173663"/>
            <a:ext cx="1196975" cy="1171575"/>
            <a:chOff x="480" y="1200"/>
            <a:chExt cx="1042" cy="1019"/>
          </a:xfrm>
        </p:grpSpPr>
        <p:grpSp>
          <p:nvGrpSpPr>
            <p:cNvPr id="15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08" name="Picture 4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20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07" name="Picture 49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78" name="Text Box 50"/>
          <p:cNvSpPr txBox="1">
            <a:spLocks noChangeArrowheads="1"/>
          </p:cNvSpPr>
          <p:nvPr/>
        </p:nvSpPr>
        <p:spPr bwMode="white">
          <a:xfrm>
            <a:off x="7112000" y="5456238"/>
            <a:ext cx="12255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Матеріальна база</a:t>
            </a:r>
            <a:endParaRPr lang="en-US" sz="1200" b="1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79" name="AutoShape 51"/>
          <p:cNvSpPr>
            <a:spLocks noChangeArrowheads="1"/>
          </p:cNvSpPr>
          <p:nvPr/>
        </p:nvSpPr>
        <p:spPr bwMode="gray">
          <a:xfrm rot="10800000">
            <a:off x="3956050" y="4924425"/>
            <a:ext cx="13335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80" name="Text Box 52"/>
          <p:cNvSpPr txBox="1">
            <a:spLocks noChangeArrowheads="1"/>
          </p:cNvSpPr>
          <p:nvPr/>
        </p:nvSpPr>
        <p:spPr bwMode="auto">
          <a:xfrm>
            <a:off x="6043613" y="4184650"/>
            <a:ext cx="1646237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rgbClr val="FFD35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1600" b="1">
                <a:solidFill>
                  <a:srgbClr val="000000"/>
                </a:solidFill>
                <a:cs typeface="Arial" charset="0"/>
              </a:rPr>
              <a:t>СКЛАДОВІ</a:t>
            </a:r>
            <a:endParaRPr lang="en-US" sz="16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9205" name="Rectangle 53"/>
          <p:cNvSpPr>
            <a:spLocks noChangeArrowheads="1"/>
          </p:cNvSpPr>
          <p:nvPr/>
        </p:nvSpPr>
        <p:spPr bwMode="gray">
          <a:xfrm>
            <a:off x="1219200" y="1676400"/>
            <a:ext cx="6705600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  <a:defRPr/>
            </a:pPr>
            <a:r>
              <a:rPr lang="uk-UA" sz="1600" b="1" dirty="0"/>
              <a:t>Постійні та змінні складові іміджу навчального закладу</a:t>
            </a:r>
            <a:endParaRPr lang="en-US" sz="1600" dirty="0"/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2614613" y="2457450"/>
            <a:ext cx="1196975" cy="1171575"/>
            <a:chOff x="480" y="1200"/>
            <a:chExt cx="1042" cy="1019"/>
          </a:xfrm>
        </p:grpSpPr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04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503" name="Picture 19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2565400" y="5149850"/>
            <a:ext cx="1196975" cy="1171575"/>
            <a:chOff x="480" y="1200"/>
            <a:chExt cx="1042" cy="1019"/>
          </a:xfrm>
        </p:grpSpPr>
        <p:grpSp>
          <p:nvGrpSpPr>
            <p:cNvPr id="19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500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9" name="Picture 19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33"/>
          <p:cNvGrpSpPr>
            <a:grpSpLocks/>
          </p:cNvGrpSpPr>
          <p:nvPr/>
        </p:nvGrpSpPr>
        <p:grpSpPr bwMode="auto">
          <a:xfrm>
            <a:off x="5445125" y="2576513"/>
            <a:ext cx="1196975" cy="1171575"/>
            <a:chOff x="480" y="1200"/>
            <a:chExt cx="1042" cy="1019"/>
          </a:xfrm>
        </p:grpSpPr>
        <p:grpSp>
          <p:nvGrpSpPr>
            <p:cNvPr id="21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96" name="Picture 35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5" name="Picture 37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33"/>
          <p:cNvGrpSpPr>
            <a:grpSpLocks/>
          </p:cNvGrpSpPr>
          <p:nvPr/>
        </p:nvGrpSpPr>
        <p:grpSpPr bwMode="auto">
          <a:xfrm>
            <a:off x="5521325" y="5113338"/>
            <a:ext cx="1196975" cy="1171575"/>
            <a:chOff x="480" y="1200"/>
            <a:chExt cx="1042" cy="1019"/>
          </a:xfrm>
        </p:grpSpPr>
        <p:grpSp>
          <p:nvGrpSpPr>
            <p:cNvPr id="23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9492" name="Picture 35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19491" name="Picture 37" descr="Picture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6" name="Прямоугольник 1"/>
          <p:cNvSpPr>
            <a:spLocks noChangeArrowheads="1"/>
          </p:cNvSpPr>
          <p:nvPr/>
        </p:nvSpPr>
        <p:spPr bwMode="auto">
          <a:xfrm>
            <a:off x="2786050" y="2714620"/>
            <a:ext cx="1196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400" b="1" dirty="0">
                <a:solidFill>
                  <a:srgbClr val="F8F8F8"/>
                </a:solidFill>
                <a:cs typeface="Arial" charset="0"/>
              </a:rPr>
              <a:t>Якість освіти</a:t>
            </a:r>
            <a:endParaRPr lang="en-US" sz="14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87" name="Прямоугольник 2"/>
          <p:cNvSpPr>
            <a:spLocks noChangeArrowheads="1"/>
          </p:cNvSpPr>
          <p:nvPr/>
        </p:nvSpPr>
        <p:spPr bwMode="auto">
          <a:xfrm>
            <a:off x="2565400" y="5329238"/>
            <a:ext cx="12874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Ефективна </a:t>
            </a:r>
          </a:p>
          <a:p>
            <a:pPr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організаційна культура</a:t>
            </a:r>
            <a:endParaRPr lang="en-US" sz="1200" b="1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88" name="Прямоугольник 3"/>
          <p:cNvSpPr>
            <a:spLocks noChangeArrowheads="1"/>
          </p:cNvSpPr>
          <p:nvPr/>
        </p:nvSpPr>
        <p:spPr bwMode="auto">
          <a:xfrm>
            <a:off x="5529263" y="5456238"/>
            <a:ext cx="1208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200" b="1">
                <a:solidFill>
                  <a:srgbClr val="F8F8F8"/>
                </a:solidFill>
                <a:cs typeface="Arial" charset="0"/>
              </a:rPr>
              <a:t>Елементи реклами</a:t>
            </a:r>
            <a:endParaRPr lang="en-US" sz="1200" b="1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19489" name="Прямоугольник 4"/>
          <p:cNvSpPr>
            <a:spLocks noChangeArrowheads="1"/>
          </p:cNvSpPr>
          <p:nvPr/>
        </p:nvSpPr>
        <p:spPr bwMode="auto">
          <a:xfrm>
            <a:off x="5376863" y="2944813"/>
            <a:ext cx="12461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400" b="1">
                <a:solidFill>
                  <a:srgbClr val="F8F8F8"/>
                </a:solidFill>
                <a:cs typeface="Arial" charset="0"/>
              </a:rPr>
              <a:t>Співпраця</a:t>
            </a:r>
            <a:endParaRPr lang="en-US" sz="1400" b="1">
              <a:solidFill>
                <a:srgbClr val="F8F8F8"/>
              </a:solidFill>
              <a:cs typeface="Arial" charset="0"/>
            </a:endParaRPr>
          </a:p>
        </p:txBody>
      </p:sp>
      <p:pic>
        <p:nvPicPr>
          <p:cNvPr id="78" name="Рисунок 77" descr="D:\Документы\Emblem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59282" cy="86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1377</TotalTime>
  <Words>2384</Words>
  <Application>Microsoft Office PowerPoint</Application>
  <PresentationFormat>Экран (4:3)</PresentationFormat>
  <Paragraphs>430</Paragraphs>
  <Slides>31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Слайд 1</vt:lpstr>
      <vt:lpstr>Слайд 2</vt:lpstr>
      <vt:lpstr>Слайд 3</vt:lpstr>
      <vt:lpstr>Причини необхідності формування  іміджу школи</vt:lpstr>
      <vt:lpstr>В  управлінні навчальним закладом в умовах його розвитку потрібно керуватися системою таких принципів: </vt:lpstr>
      <vt:lpstr>Складові іміджу навчального закладу</vt:lpstr>
      <vt:lpstr>Основні вимоги, що висуваються до членів управлінської команди при формуванні іміджу школи</vt:lpstr>
      <vt:lpstr>Алгоритм створення позитивного іміджу школи.</vt:lpstr>
      <vt:lpstr>Складові позитивного іміджу школи (за І.Зуєвською)</vt:lpstr>
      <vt:lpstr>Структура  іміджу закладу освіти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Моніторинг оздоровлення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Висновок</vt:lpstr>
      <vt:lpstr>БЕРЕЖІТЬ СВОЮ НЕПОВТОРНІСТЬ!   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Анатолиевна</dc:creator>
  <cp:lastModifiedBy>1</cp:lastModifiedBy>
  <cp:revision>181</cp:revision>
  <dcterms:created xsi:type="dcterms:W3CDTF">2013-06-04T11:35:27Z</dcterms:created>
  <dcterms:modified xsi:type="dcterms:W3CDTF">2016-06-06T09:12:08Z</dcterms:modified>
</cp:coreProperties>
</file>