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10001"/>
            </a:srgbClr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rgbClr val="FFFFFF">
              <a:alpha val="10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74865B06-6A1E-4205-B46D-B2E7C9A09777}" type="datetimeFigureOut">
              <a:rPr lang="ru-RU" smtClean="0"/>
              <a:pPr/>
              <a:t>12.11.2012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</a:defRPr>
            </a:lvl1pPr>
          </a:lstStyle>
          <a:p>
            <a:fld id="{BB443F0B-21E1-4878-AE4F-DFBB246E08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663300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ua-referat.com/%D0%86%D0%BD%D1%82%D0%B5%D1%80%D0%BD%D0%B5%D1%82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/>
          <a:lstStyle/>
          <a:p>
            <a:pPr algn="ctr"/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400" dirty="0" smtClean="0"/>
              <a:t>Формування позитивного іміджу Центру спорту для дітей, юнацтва та молоді «Олімп»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800" dirty="0" smtClean="0"/>
              <a:t>Структура психологічних та педагогічних аспектів формування позитивного іміджу Центру.</a:t>
            </a:r>
          </a:p>
          <a:p>
            <a:endParaRPr lang="ru-RU" sz="28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 bwMode="auto">
          <a:xfrm>
            <a:off x="2428860" y="2643182"/>
            <a:ext cx="3806825" cy="3324225"/>
          </a:xfrm>
          <a:prstGeom prst="rect">
            <a:avLst/>
          </a:prstGeom>
          <a:solidFill>
            <a:srgbClr val="FFFFFF">
              <a:alpha val="10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Надання додаткової освіти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Забезпечення соціального захисту особистості.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Розвиток фізичних, творчих та інтелектуальних здібностей вихованців.</a:t>
            </a:r>
            <a:endParaRPr kumimoji="0" 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ru-RU" sz="3200" dirty="0" err="1">
                <a:solidFill>
                  <a:srgbClr val="002060"/>
                </a:solidFill>
                <a:latin typeface="Cambria" pitchFamily="18" charset="0"/>
              </a:rPr>
              <a:t>Щ</a:t>
            </a:r>
            <a:r>
              <a:rPr lang="ru-RU" sz="3200" dirty="0" err="1" smtClean="0">
                <a:solidFill>
                  <a:srgbClr val="002060"/>
                </a:solidFill>
                <a:latin typeface="Cambria" pitchFamily="18" charset="0"/>
              </a:rPr>
              <a:t>о</a:t>
            </a:r>
            <a:r>
              <a:rPr lang="ru-RU" sz="3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Cambria" pitchFamily="18" charset="0"/>
              </a:rPr>
              <a:t>визначає</a:t>
            </a:r>
            <a:r>
              <a:rPr lang="ru-RU" sz="3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Cambria" pitchFamily="18" charset="0"/>
              </a:rPr>
              <a:t>позитивний</a:t>
            </a:r>
            <a:r>
              <a:rPr lang="ru-RU" sz="3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Cambria" pitchFamily="18" charset="0"/>
              </a:rPr>
              <a:t>імідж</a:t>
            </a:r>
            <a:r>
              <a:rPr lang="ru-RU" sz="3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uk-UA" sz="3200" dirty="0" smtClean="0">
                <a:solidFill>
                  <a:srgbClr val="002060"/>
                </a:solidFill>
                <a:latin typeface="Cambria" pitchFamily="18" charset="0"/>
              </a:rPr>
              <a:t>позашкільного </a:t>
            </a:r>
            <a:r>
              <a:rPr lang="ru-RU" sz="3200" dirty="0" err="1" smtClean="0">
                <a:solidFill>
                  <a:srgbClr val="002060"/>
                </a:solidFill>
                <a:latin typeface="Cambria" pitchFamily="18" charset="0"/>
              </a:rPr>
              <a:t>навчального</a:t>
            </a:r>
            <a:r>
              <a:rPr lang="ru-RU" sz="3200" dirty="0" smtClean="0">
                <a:solidFill>
                  <a:srgbClr val="002060"/>
                </a:solidFill>
                <a:latin typeface="Cambria" pitchFamily="18" charset="0"/>
              </a:rPr>
              <a:t> закладу</a:t>
            </a:r>
            <a:endParaRPr lang="ru-RU" sz="32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8136904" cy="4896544"/>
          </a:xfrm>
          <a:noFill/>
        </p:spPr>
        <p:txBody>
          <a:bodyPr>
            <a:normAutofit lnSpcReduction="10000"/>
          </a:bodyPr>
          <a:lstStyle/>
          <a:p>
            <a:pPr algn="just">
              <a:buFontTx/>
              <a:buChar char="-"/>
            </a:pP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наявність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довгострокової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освітньої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стратегії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; </a:t>
            </a:r>
            <a:b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·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сприятливий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морально-психологічний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клімат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у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колективі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дружня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довірча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атмосфера,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що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панує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в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ньому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; </a:t>
            </a:r>
            <a:endParaRPr lang="ru-RU" sz="2200" dirty="0">
              <a:solidFill>
                <a:srgbClr val="002060"/>
              </a:solidFill>
              <a:latin typeface="Cambria" pitchFamily="18" charset="0"/>
            </a:endParaRPr>
          </a:p>
          <a:p>
            <a:pPr algn="just">
              <a:buFontTx/>
              <a:buChar char="-"/>
            </a:pP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захоплений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небайдужий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професійний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педагогічний</a:t>
            </a:r>
            <a:r>
              <a:rPr lang="ru-RU" sz="2200" dirty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; </a:t>
            </a:r>
            <a:endParaRPr lang="ru-RU" sz="2200" dirty="0">
              <a:solidFill>
                <a:srgbClr val="002060"/>
              </a:solidFill>
              <a:latin typeface="Cambria" pitchFamily="18" charset="0"/>
            </a:endParaRPr>
          </a:p>
          <a:p>
            <a:pPr algn="just">
              <a:buFontTx/>
              <a:buChar char="-"/>
            </a:pP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наявність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згуртованого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колективу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вихованців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і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його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керівних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органів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; </a:t>
            </a:r>
            <a:endParaRPr lang="ru-RU" sz="2200" dirty="0">
              <a:solidFill>
                <a:srgbClr val="002060"/>
              </a:solidFill>
              <a:latin typeface="Cambria" pitchFamily="18" charset="0"/>
            </a:endParaRPr>
          </a:p>
          <a:p>
            <a:pPr algn="just">
              <a:buFontTx/>
              <a:buChar char="-"/>
            </a:pP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культ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колективних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традицій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проведення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"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сімейних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" свят;</a:t>
            </a:r>
          </a:p>
          <a:p>
            <a:pPr algn="just">
              <a:buFontTx/>
              <a:buChar char="-"/>
            </a:pP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постійний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саморозвиток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колективу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об'єднання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спільного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справою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дитячого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батьківського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педагогічного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колективів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наявність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яскравої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зовнішньої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атрибутики: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девіз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герб,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елементи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форми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в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одязі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,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власний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сайт в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  <a:hlinkClick r:id="rId2" tooltip="Інтернет"/>
              </a:rPr>
              <a:t>Інтернеті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Cambria" pitchFamily="18" charset="0"/>
              </a:rPr>
              <a:t>й</a:t>
            </a:r>
            <a:r>
              <a:rPr lang="ru-RU" sz="2200" dirty="0" smtClean="0">
                <a:solidFill>
                  <a:srgbClr val="002060"/>
                </a:solidFill>
                <a:latin typeface="Cambria" pitchFamily="18" charset="0"/>
              </a:rPr>
              <a:t> т.д. </a:t>
            </a:r>
            <a:endParaRPr lang="ru-RU" sz="2200" dirty="0">
              <a:solidFill>
                <a:srgbClr val="002060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uk-UA" sz="2400" b="1" dirty="0" smtClean="0">
                <a:solidFill>
                  <a:srgbClr val="0070C0"/>
                </a:solidFill>
                <a:latin typeface="Cambria" pitchFamily="18" charset="0"/>
              </a:rPr>
              <a:t>Позитивна модель</a:t>
            </a:r>
            <a:br>
              <a:rPr lang="uk-UA" sz="2400" b="1" dirty="0" smtClean="0">
                <a:solidFill>
                  <a:srgbClr val="0070C0"/>
                </a:solidFill>
                <a:latin typeface="Cambria" pitchFamily="18" charset="0"/>
              </a:rPr>
            </a:br>
            <a:r>
              <a:rPr lang="uk-UA" sz="2400" b="1" dirty="0" smtClean="0">
                <a:solidFill>
                  <a:srgbClr val="0070C0"/>
                </a:solidFill>
                <a:latin typeface="Cambria" pitchFamily="18" charset="0"/>
              </a:rPr>
              <a:t> плану підготовки вихованців високого рівня розвитку.</a:t>
            </a:r>
            <a:endParaRPr lang="ru-RU" sz="24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sz="2000" dirty="0" err="1" smtClean="0">
                <a:latin typeface="Cambria" pitchFamily="18" charset="0"/>
              </a:rPr>
              <a:t>особистісно-зорієнтований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підхід</a:t>
            </a:r>
            <a:r>
              <a:rPr lang="ru-RU" sz="2000" dirty="0" smtClean="0">
                <a:latin typeface="Cambria" pitchFamily="18" charset="0"/>
              </a:rPr>
              <a:t> до </a:t>
            </a:r>
            <a:r>
              <a:rPr lang="ru-RU" sz="2000" dirty="0" err="1" smtClean="0">
                <a:latin typeface="Cambria" pitchFamily="18" charset="0"/>
              </a:rPr>
              <a:t>навчання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вихованців</a:t>
            </a:r>
            <a:r>
              <a:rPr lang="ru-RU" sz="2000" dirty="0" smtClean="0">
                <a:latin typeface="Cambria" pitchFamily="18" charset="0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ru-RU" sz="2000" dirty="0" err="1" smtClean="0">
                <a:latin typeface="Cambria" pitchFamily="18" charset="0"/>
              </a:rPr>
              <a:t>організація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роботи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з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дітьми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різних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категорій</a:t>
            </a:r>
            <a:r>
              <a:rPr lang="ru-RU" sz="2000" dirty="0" smtClean="0">
                <a:latin typeface="Cambria" pitchFamily="18" charset="0"/>
              </a:rPr>
              <a:t> за </a:t>
            </a:r>
            <a:r>
              <a:rPr lang="ru-RU" sz="2000" dirty="0" err="1" smtClean="0">
                <a:latin typeface="Cambria" pitchFamily="18" charset="0"/>
              </a:rPr>
              <a:t>рахунок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індивідуальних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додаткових</a:t>
            </a:r>
            <a:r>
              <a:rPr lang="ru-RU" sz="2000" dirty="0" smtClean="0">
                <a:latin typeface="Cambria" pitchFamily="18" charset="0"/>
              </a:rPr>
              <a:t> занять. </a:t>
            </a:r>
          </a:p>
          <a:p>
            <a:pPr>
              <a:lnSpc>
                <a:spcPct val="200000"/>
              </a:lnSpc>
            </a:pPr>
            <a:r>
              <a:rPr lang="ru-RU" sz="2000" dirty="0" err="1" smtClean="0">
                <a:latin typeface="Cambria" pitchFamily="18" charset="0"/>
              </a:rPr>
              <a:t>Дозування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фізичного</a:t>
            </a:r>
            <a:r>
              <a:rPr lang="ru-RU" sz="2000" dirty="0" smtClean="0">
                <a:latin typeface="Cambria" pitchFamily="18" charset="0"/>
              </a:rPr>
              <a:t>  </a:t>
            </a:r>
            <a:r>
              <a:rPr lang="ru-RU" sz="2000" dirty="0" err="1" smtClean="0">
                <a:latin typeface="Cambria" pitchFamily="18" charset="0"/>
              </a:rPr>
              <a:t>навантаження</a:t>
            </a:r>
            <a:r>
              <a:rPr lang="ru-RU" sz="2000" dirty="0" smtClean="0">
                <a:latin typeface="Cambria" pitchFamily="18" charset="0"/>
              </a:rPr>
              <a:t> в </a:t>
            </a:r>
            <a:r>
              <a:rPr lang="ru-RU" sz="2000" dirty="0" err="1" smtClean="0">
                <a:latin typeface="Cambria" pitchFamily="18" charset="0"/>
              </a:rPr>
              <a:t>групах</a:t>
            </a:r>
            <a:endParaRPr lang="ru-RU" sz="2000" dirty="0" smtClean="0">
              <a:latin typeface="Cambria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2000" dirty="0" err="1" smtClean="0">
                <a:latin typeface="Cambria" pitchFamily="18" charset="0"/>
              </a:rPr>
              <a:t>Програма</a:t>
            </a:r>
            <a:r>
              <a:rPr lang="ru-RU" sz="2000" dirty="0" smtClean="0">
                <a:latin typeface="Cambria" pitchFamily="18" charset="0"/>
              </a:rPr>
              <a:t> „</a:t>
            </a:r>
            <a:r>
              <a:rPr lang="ru-RU" sz="2000" dirty="0" err="1" smtClean="0">
                <a:latin typeface="Cambria" pitchFamily="18" charset="0"/>
              </a:rPr>
              <a:t>Обдарована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дитина</a:t>
            </a:r>
            <a:r>
              <a:rPr lang="ru-RU" sz="2000" dirty="0" smtClean="0">
                <a:latin typeface="Cambria" pitchFamily="18" charset="0"/>
              </a:rPr>
              <a:t>". </a:t>
            </a:r>
          </a:p>
          <a:p>
            <a:pPr>
              <a:lnSpc>
                <a:spcPct val="200000"/>
              </a:lnSpc>
            </a:pPr>
            <a:r>
              <a:rPr lang="ru-RU" sz="2000" dirty="0" err="1" smtClean="0">
                <a:latin typeface="Cambria" pitchFamily="18" charset="0"/>
              </a:rPr>
              <a:t>нетрадиційні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форми</a:t>
            </a: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err="1" smtClean="0">
                <a:latin typeface="Cambria" pitchFamily="18" charset="0"/>
              </a:rPr>
              <a:t>навчання</a:t>
            </a:r>
            <a:r>
              <a:rPr lang="ru-RU" sz="2000" dirty="0" smtClean="0">
                <a:latin typeface="Cambria" pitchFamily="18" charset="0"/>
              </a:rPr>
              <a:t>.</a:t>
            </a:r>
            <a:endParaRPr lang="ru-RU" sz="20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000" b="1" dirty="0" smtClean="0"/>
              <a:t>КОМПОНЕНТИ ІМІДЖУ, ЯК СКЛАДОВОЇ УПРАВЛІННЯ </a:t>
            </a:r>
            <a:r>
              <a:rPr lang="ru-RU" sz="2200" b="1" dirty="0" smtClean="0"/>
              <a:t>закладом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Cambria" pitchFamily="18" charset="0"/>
              </a:rPr>
              <a:t> </a:t>
            </a:r>
            <a:r>
              <a:rPr lang="ru-RU" sz="1800" b="1" i="1" dirty="0" err="1" smtClean="0">
                <a:latin typeface="Cambria" pitchFamily="18" charset="0"/>
              </a:rPr>
              <a:t>Мотиваційно-цільовий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b="1" i="1" dirty="0" smtClean="0">
                <a:latin typeface="Cambria" pitchFamily="18" charset="0"/>
              </a:rPr>
              <a:t>компонент:</a:t>
            </a:r>
            <a:r>
              <a:rPr lang="ru-RU" sz="1800" dirty="0" smtClean="0">
                <a:latin typeface="Cambria" pitchFamily="18" charset="0"/>
              </a:rPr>
              <a:t> </a:t>
            </a:r>
          </a:p>
          <a:p>
            <a:r>
              <a:rPr lang="ru-RU" sz="1800" dirty="0" err="1" smtClean="0">
                <a:latin typeface="Cambria" pitchFamily="18" charset="0"/>
              </a:rPr>
              <a:t>вивчення</a:t>
            </a:r>
            <a:r>
              <a:rPr lang="ru-RU" sz="1800" dirty="0" smtClean="0">
                <a:latin typeface="Cambria" pitchFamily="18" charset="0"/>
              </a:rPr>
              <a:t> потреб </a:t>
            </a:r>
            <a:r>
              <a:rPr lang="ru-RU" sz="1800" dirty="0" err="1" smtClean="0">
                <a:latin typeface="Cambria" pitchFamily="18" charset="0"/>
              </a:rPr>
              <a:t>всіх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суб’єктів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педагогічної</a:t>
            </a:r>
            <a:r>
              <a:rPr lang="ru-RU" sz="1800" dirty="0" smtClean="0">
                <a:latin typeface="Cambria" pitchFamily="18" charset="0"/>
              </a:rPr>
              <a:t> практики в </a:t>
            </a:r>
            <a:r>
              <a:rPr lang="ru-RU" sz="1800" dirty="0" err="1" smtClean="0">
                <a:latin typeface="Cambria" pitchFamily="18" charset="0"/>
              </a:rPr>
              <a:t>формуванні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іміджу</a:t>
            </a:r>
            <a:r>
              <a:rPr lang="ru-RU" sz="1800" dirty="0" smtClean="0">
                <a:latin typeface="Cambria" pitchFamily="18" charset="0"/>
              </a:rPr>
              <a:t> Центру спорту як </a:t>
            </a:r>
            <a:r>
              <a:rPr lang="ru-RU" sz="1800" dirty="0" err="1" smtClean="0">
                <a:latin typeface="Cambria" pitchFamily="18" charset="0"/>
              </a:rPr>
              <a:t>всередині</a:t>
            </a:r>
            <a:r>
              <a:rPr lang="ru-RU" sz="1800" dirty="0" smtClean="0">
                <a:latin typeface="Cambria" pitchFamily="18" charset="0"/>
              </a:rPr>
              <a:t>, так </a:t>
            </a:r>
            <a:r>
              <a:rPr lang="ru-RU" sz="1800" dirty="0" err="1" smtClean="0">
                <a:latin typeface="Cambria" pitchFamily="18" charset="0"/>
              </a:rPr>
              <a:t>і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ззовні</a:t>
            </a:r>
            <a:r>
              <a:rPr lang="ru-RU" sz="1800" dirty="0" smtClean="0">
                <a:latin typeface="Cambria" pitchFamily="18" charset="0"/>
              </a:rPr>
              <a:t>,</a:t>
            </a:r>
          </a:p>
          <a:p>
            <a:r>
              <a:rPr lang="ru-RU" sz="1800" dirty="0" err="1" smtClean="0">
                <a:latin typeface="Cambria" pitchFamily="18" charset="0"/>
              </a:rPr>
              <a:t>психологічна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готовність</a:t>
            </a:r>
            <a:r>
              <a:rPr lang="ru-RU" sz="1800" dirty="0" smtClean="0">
                <a:latin typeface="Cambria" pitchFamily="18" charset="0"/>
              </a:rPr>
              <a:t> до </a:t>
            </a:r>
            <a:r>
              <a:rPr lang="ru-RU" sz="1800" dirty="0" err="1" smtClean="0">
                <a:latin typeface="Cambria" pitchFamily="18" charset="0"/>
              </a:rPr>
              <a:t>роботи</a:t>
            </a:r>
            <a:r>
              <a:rPr lang="ru-RU" sz="1800" dirty="0" smtClean="0">
                <a:latin typeface="Cambria" pitchFamily="18" charset="0"/>
              </a:rPr>
              <a:t>,</a:t>
            </a:r>
          </a:p>
          <a:p>
            <a:r>
              <a:rPr lang="ru-RU" sz="1800" dirty="0" err="1" smtClean="0">
                <a:latin typeface="Cambria" pitchFamily="18" charset="0"/>
              </a:rPr>
              <a:t>вивчення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існуючого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досвіду</a:t>
            </a:r>
            <a:r>
              <a:rPr lang="ru-RU" sz="1800" dirty="0" smtClean="0">
                <a:latin typeface="Cambria" pitchFamily="18" charset="0"/>
              </a:rPr>
              <a:t>,</a:t>
            </a:r>
          </a:p>
          <a:p>
            <a:r>
              <a:rPr lang="ru-RU" sz="1800" dirty="0" err="1" smtClean="0">
                <a:latin typeface="Cambria" pitchFamily="18" charset="0"/>
              </a:rPr>
              <a:t>визначення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цілі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</a:t>
            </a:r>
            <a:r>
              <a:rPr lang="ru-RU" sz="1800" dirty="0" smtClean="0">
                <a:latin typeface="Cambria" pitchFamily="18" charset="0"/>
              </a:rPr>
              <a:t> задач </a:t>
            </a:r>
            <a:r>
              <a:rPr lang="ru-RU" sz="1800" dirty="0" err="1" smtClean="0">
                <a:latin typeface="Cambria" pitchFamily="18" charset="0"/>
              </a:rPr>
              <a:t>даного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управлінського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нововведення</a:t>
            </a:r>
            <a:r>
              <a:rPr lang="ru-RU" sz="1800" dirty="0" smtClean="0">
                <a:latin typeface="Cambria" pitchFamily="18" charset="0"/>
              </a:rPr>
              <a:t>, </a:t>
            </a:r>
            <a:r>
              <a:rPr lang="ru-RU" sz="1800" dirty="0" err="1" smtClean="0">
                <a:latin typeface="Cambria" pitchFamily="18" charset="0"/>
              </a:rPr>
              <a:t>результатів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його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впровадження</a:t>
            </a:r>
            <a:r>
              <a:rPr lang="ru-RU" sz="1800" dirty="0" smtClean="0">
                <a:latin typeface="Cambria" pitchFamily="18" charset="0"/>
              </a:rPr>
              <a:t>.</a:t>
            </a:r>
          </a:p>
          <a:p>
            <a:r>
              <a:rPr lang="ru-RU" sz="1800" b="1" i="1" dirty="0" err="1" smtClean="0">
                <a:latin typeface="Cambria" pitchFamily="18" charset="0"/>
              </a:rPr>
              <a:t>Змістовний</a:t>
            </a:r>
            <a:r>
              <a:rPr lang="ru-RU" sz="1800" b="1" i="1" dirty="0" smtClean="0">
                <a:latin typeface="Cambria" pitchFamily="18" charset="0"/>
              </a:rPr>
              <a:t> компонент:</a:t>
            </a:r>
            <a:r>
              <a:rPr lang="ru-RU" sz="1800" dirty="0" smtClean="0">
                <a:latin typeface="Cambria" pitchFamily="18" charset="0"/>
              </a:rPr>
              <a:t> </a:t>
            </a:r>
          </a:p>
          <a:p>
            <a:r>
              <a:rPr lang="ru-RU" sz="1800" dirty="0" err="1" smtClean="0">
                <a:latin typeface="Cambria" pitchFamily="18" charset="0"/>
              </a:rPr>
              <a:t>структурні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елементи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іміджу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навчального</a:t>
            </a:r>
            <a:r>
              <a:rPr lang="ru-RU" sz="1800" dirty="0" smtClean="0">
                <a:latin typeface="Cambria" pitchFamily="18" charset="0"/>
              </a:rPr>
              <a:t> закладу, </a:t>
            </a:r>
          </a:p>
          <a:p>
            <a:r>
              <a:rPr lang="ru-RU" sz="1800" dirty="0" smtClean="0">
                <a:latin typeface="Cambria" pitchFamily="18" charset="0"/>
              </a:rPr>
              <a:t>характеристика </a:t>
            </a:r>
            <a:r>
              <a:rPr lang="ru-RU" sz="1800" dirty="0" err="1" smtClean="0">
                <a:latin typeface="Cambria" pitchFamily="18" charset="0"/>
              </a:rPr>
              <a:t>структурних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елементів</a:t>
            </a:r>
            <a:r>
              <a:rPr lang="ru-RU" sz="1800" dirty="0" smtClean="0">
                <a:latin typeface="Cambria" pitchFamily="18" charset="0"/>
              </a:rPr>
              <a:t>, </a:t>
            </a:r>
          </a:p>
          <a:p>
            <a:r>
              <a:rPr lang="ru-RU" sz="1800" dirty="0" err="1" smtClean="0">
                <a:latin typeface="Cambria" pitchFamily="18" charset="0"/>
              </a:rPr>
              <a:t>критерії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відбору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змісту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інформаційних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матеріалів</a:t>
            </a:r>
            <a:r>
              <a:rPr lang="ru-RU" sz="1800" dirty="0" smtClean="0">
                <a:latin typeface="Cambria" pitchFamily="18" charset="0"/>
              </a:rPr>
              <a:t>,</a:t>
            </a:r>
          </a:p>
          <a:p>
            <a:r>
              <a:rPr lang="ru-RU" sz="1800" dirty="0" err="1" smtClean="0">
                <a:latin typeface="Cambria" pitchFamily="18" charset="0"/>
              </a:rPr>
              <a:t>оформлення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інформаційних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матеріалів</a:t>
            </a:r>
            <a:r>
              <a:rPr lang="ru-RU" sz="1800" dirty="0" smtClean="0">
                <a:latin typeface="Cambria" pitchFamily="18" charset="0"/>
              </a:rPr>
              <a:t>. </a:t>
            </a:r>
          </a:p>
          <a:p>
            <a:r>
              <a:rPr lang="ru-RU" sz="1800" b="1" i="1" dirty="0" err="1" smtClean="0">
                <a:latin typeface="Cambria" pitchFamily="18" charset="0"/>
              </a:rPr>
              <a:t>Технологічний</a:t>
            </a:r>
            <a:r>
              <a:rPr lang="ru-RU" sz="1800" b="1" i="1" dirty="0" smtClean="0">
                <a:latin typeface="Cambria" pitchFamily="18" charset="0"/>
              </a:rPr>
              <a:t> компонент:</a:t>
            </a:r>
            <a:r>
              <a:rPr lang="ru-RU" sz="1800" dirty="0" smtClean="0">
                <a:latin typeface="Cambria" pitchFamily="18" charset="0"/>
              </a:rPr>
              <a:t> </a:t>
            </a:r>
          </a:p>
          <a:p>
            <a:r>
              <a:rPr lang="ru-RU" sz="1800" dirty="0" err="1" smtClean="0">
                <a:latin typeface="Cambria" pitchFamily="18" charset="0"/>
              </a:rPr>
              <a:t>дотримання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послідовності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етапів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реалізації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нововведень</a:t>
            </a:r>
            <a:r>
              <a:rPr lang="ru-RU" sz="1800" dirty="0" smtClean="0">
                <a:latin typeface="Cambria" pitchFamily="18" charset="0"/>
              </a:rPr>
              <a:t>, </a:t>
            </a:r>
          </a:p>
          <a:p>
            <a:r>
              <a:rPr lang="ru-RU" sz="1800" dirty="0" err="1" smtClean="0">
                <a:latin typeface="Cambria" pitchFamily="18" charset="0"/>
              </a:rPr>
              <a:t>технологічна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готовність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суб’єктів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діяльності</a:t>
            </a:r>
            <a:r>
              <a:rPr lang="ru-RU" sz="1800" dirty="0" smtClean="0">
                <a:latin typeface="Cambria" pitchFamily="18" charset="0"/>
              </a:rPr>
              <a:t>, </a:t>
            </a:r>
          </a:p>
          <a:p>
            <a:r>
              <a:rPr lang="ru-RU" sz="1800" dirty="0" err="1" smtClean="0">
                <a:latin typeface="Cambria" pitchFamily="18" charset="0"/>
              </a:rPr>
              <a:t>розробка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рекомендацій</a:t>
            </a:r>
            <a:r>
              <a:rPr lang="ru-RU" sz="1800" dirty="0" smtClean="0">
                <a:latin typeface="Cambria" pitchFamily="18" charset="0"/>
              </a:rPr>
              <a:t> по </a:t>
            </a:r>
            <a:r>
              <a:rPr lang="ru-RU" sz="1800" dirty="0" err="1" smtClean="0">
                <a:latin typeface="Cambria" pitchFamily="18" charset="0"/>
              </a:rPr>
              <a:t>його</a:t>
            </a:r>
            <a:r>
              <a:rPr lang="ru-RU" sz="1800" dirty="0" smtClean="0">
                <a:latin typeface="Cambria" pitchFamily="18" charset="0"/>
              </a:rPr>
              <a:t> </a:t>
            </a:r>
            <a:r>
              <a:rPr lang="ru-RU" sz="1800" dirty="0" err="1" smtClean="0">
                <a:latin typeface="Cambria" pitchFamily="18" charset="0"/>
              </a:rPr>
              <a:t>використанню</a:t>
            </a:r>
            <a:r>
              <a:rPr lang="ru-RU" sz="1800" dirty="0" smtClean="0">
                <a:latin typeface="Cambria" pitchFamily="18" charset="0"/>
              </a:rPr>
              <a:t>. </a:t>
            </a:r>
            <a:r>
              <a:rPr lang="ru-RU" sz="2000" dirty="0" smtClean="0">
                <a:latin typeface="Cambria" pitchFamily="18" charset="0"/>
              </a:rPr>
              <a:t> 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b="1" dirty="0" smtClean="0">
                <a:latin typeface="Cambria" pitchFamily="18" charset="0"/>
              </a:rPr>
              <a:t>Відповідно до визначених компонентів іміджу, були виділені фактори, які здійснюють вплив на позитивний імідж Центру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 lnSpcReduction="20000"/>
          </a:bodyPr>
          <a:lstStyle/>
          <a:p>
            <a:r>
              <a:rPr lang="uk-UA" sz="2900" b="1" i="1" dirty="0" smtClean="0">
                <a:solidFill>
                  <a:srgbClr val="0070C0"/>
                </a:solidFill>
                <a:latin typeface="Cambria" pitchFamily="18" charset="0"/>
              </a:rPr>
              <a:t>Зовнішні фактори:</a:t>
            </a:r>
            <a:endParaRPr lang="uk-UA" sz="2900" b="1" dirty="0" smtClean="0">
              <a:solidFill>
                <a:srgbClr val="0070C0"/>
              </a:solidFill>
              <a:latin typeface="Cambria" pitchFamily="18" charset="0"/>
            </a:endParaRPr>
          </a:p>
          <a:p>
            <a:r>
              <a:rPr lang="uk-UA" sz="2900" dirty="0" smtClean="0">
                <a:latin typeface="Cambria" pitchFamily="18" charset="0"/>
              </a:rPr>
              <a:t>Зовнішній вигляд навчального закладу, </a:t>
            </a:r>
          </a:p>
          <a:p>
            <a:r>
              <a:rPr lang="uk-UA" sz="2900" dirty="0" smtClean="0">
                <a:latin typeface="Cambria" pitchFamily="18" charset="0"/>
              </a:rPr>
              <a:t>Матеріально-технічна база закладу, </a:t>
            </a:r>
          </a:p>
          <a:p>
            <a:r>
              <a:rPr lang="uk-UA" sz="2900" dirty="0" smtClean="0">
                <a:latin typeface="Cambria" pitchFamily="18" charset="0"/>
              </a:rPr>
              <a:t>Прозорість фінансової діяльності, </a:t>
            </a:r>
          </a:p>
          <a:p>
            <a:r>
              <a:rPr lang="uk-UA" sz="2900" dirty="0" smtClean="0">
                <a:latin typeface="Cambria" pitchFamily="18" charset="0"/>
              </a:rPr>
              <a:t>Рейтинг Центру спорту в районі, місті, </a:t>
            </a:r>
          </a:p>
          <a:p>
            <a:r>
              <a:rPr lang="uk-UA" sz="2900" dirty="0" smtClean="0">
                <a:latin typeface="Cambria" pitchFamily="18" charset="0"/>
              </a:rPr>
              <a:t>Вивчення відгуків батьків про заклад,</a:t>
            </a:r>
          </a:p>
          <a:p>
            <a:r>
              <a:rPr lang="uk-UA" sz="2900" dirty="0" smtClean="0">
                <a:latin typeface="Cambria" pitchFamily="18" charset="0"/>
              </a:rPr>
              <a:t>База даних про відомих випускників Центру,</a:t>
            </a:r>
          </a:p>
          <a:p>
            <a:r>
              <a:rPr lang="uk-UA" sz="2900" dirty="0" smtClean="0">
                <a:latin typeface="Cambria" pitchFamily="18" charset="0"/>
              </a:rPr>
              <a:t>Освітня структура навчального закладу,</a:t>
            </a:r>
          </a:p>
          <a:p>
            <a:r>
              <a:rPr lang="uk-UA" sz="2900" dirty="0" smtClean="0">
                <a:latin typeface="Cambria" pitchFamily="18" charset="0"/>
              </a:rPr>
              <a:t>Діяльність піклувальної ради,</a:t>
            </a:r>
          </a:p>
          <a:p>
            <a:r>
              <a:rPr lang="uk-UA" sz="2900" dirty="0" smtClean="0">
                <a:latin typeface="Cambria" pitchFamily="18" charset="0"/>
              </a:rPr>
              <a:t>Модель випускника навчального закладу, </a:t>
            </a:r>
          </a:p>
          <a:p>
            <a:r>
              <a:rPr lang="uk-UA" sz="2900" dirty="0" smtClean="0">
                <a:latin typeface="Cambria" pitchFamily="18" charset="0"/>
              </a:rPr>
              <a:t>Рівень соціальної адаптації випускників, вступу до ВНЗ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40000" lnSpcReduction="20000"/>
          </a:bodyPr>
          <a:lstStyle/>
          <a:p>
            <a:r>
              <a:rPr lang="uk-UA" sz="5600" b="1" i="1" dirty="0" smtClean="0">
                <a:solidFill>
                  <a:srgbClr val="0070C0"/>
                </a:solidFill>
                <a:latin typeface="Cambria" pitchFamily="18" charset="0"/>
              </a:rPr>
              <a:t>Внутрішні фактори:</a:t>
            </a:r>
            <a:endParaRPr lang="uk-UA" sz="5600" b="1" dirty="0" smtClean="0">
              <a:solidFill>
                <a:srgbClr val="0070C0"/>
              </a:solidFill>
              <a:latin typeface="Cambria" pitchFamily="18" charset="0"/>
            </a:endParaRPr>
          </a:p>
          <a:p>
            <a:r>
              <a:rPr lang="uk-UA" sz="4300" b="1" dirty="0" smtClean="0">
                <a:latin typeface="Cambria" pitchFamily="18" charset="0"/>
              </a:rPr>
              <a:t>Визначення перспективної мети концепцією закладу,</a:t>
            </a:r>
          </a:p>
          <a:p>
            <a:r>
              <a:rPr lang="uk-UA" sz="4300" b="1" dirty="0" smtClean="0">
                <a:latin typeface="Cambria" pitchFamily="18" charset="0"/>
              </a:rPr>
              <a:t>Рівень взаємовідносин в колективі - адміністрація керівник гуртка; керівник гуртка - вихованці; адміністрація – батьки; керівники гуртків – батьки,</a:t>
            </a:r>
          </a:p>
          <a:p>
            <a:r>
              <a:rPr lang="uk-UA" sz="4300" b="1" dirty="0" smtClean="0">
                <a:latin typeface="Cambria" pitchFamily="18" charset="0"/>
              </a:rPr>
              <a:t>Стиль управління,</a:t>
            </a:r>
          </a:p>
          <a:p>
            <a:r>
              <a:rPr lang="uk-UA" sz="4300" b="1" dirty="0" smtClean="0">
                <a:latin typeface="Cambria" pitchFamily="18" charset="0"/>
              </a:rPr>
              <a:t>Ефективна кадрова політика,</a:t>
            </a:r>
          </a:p>
          <a:p>
            <a:r>
              <a:rPr lang="uk-UA" sz="4300" b="1" dirty="0" smtClean="0">
                <a:latin typeface="Cambria" pitchFamily="18" charset="0"/>
              </a:rPr>
              <a:t>Система професійної підготовки педагогічних кадрів,</a:t>
            </a:r>
          </a:p>
          <a:p>
            <a:r>
              <a:rPr lang="uk-UA" sz="4300" b="1" dirty="0" smtClean="0">
                <a:latin typeface="Cambria" pitchFamily="18" charset="0"/>
              </a:rPr>
              <a:t>Творча атмосфера для </a:t>
            </a:r>
            <a:r>
              <a:rPr lang="uk-UA" sz="4300" b="1" dirty="0" err="1" smtClean="0">
                <a:latin typeface="Cambria" pitchFamily="18" charset="0"/>
              </a:rPr>
              <a:t>самоактуалізації</a:t>
            </a:r>
            <a:r>
              <a:rPr lang="uk-UA" sz="4300" b="1" dirty="0" smtClean="0">
                <a:latin typeface="Cambria" pitchFamily="18" charset="0"/>
              </a:rPr>
              <a:t> всіх членів навчального процесу,</a:t>
            </a:r>
          </a:p>
          <a:p>
            <a:r>
              <a:rPr lang="uk-UA" sz="4300" b="1" dirty="0" smtClean="0">
                <a:latin typeface="Cambria" pitchFamily="18" charset="0"/>
              </a:rPr>
              <a:t>Стимулювання науково-методичній діяльності педагогів, </a:t>
            </a:r>
          </a:p>
          <a:p>
            <a:r>
              <a:rPr lang="uk-UA" sz="4300" b="1" dirty="0" smtClean="0">
                <a:latin typeface="Cambria" pitchFamily="18" charset="0"/>
              </a:rPr>
              <a:t>Банк авторських програм для спеціалізованих груп, </a:t>
            </a:r>
          </a:p>
          <a:p>
            <a:r>
              <a:rPr lang="uk-UA" sz="4300" b="1" dirty="0" smtClean="0">
                <a:latin typeface="Cambria" pitchFamily="18" charset="0"/>
              </a:rPr>
              <a:t>Інноваційні технології навчання і виховання, </a:t>
            </a:r>
          </a:p>
          <a:p>
            <a:r>
              <a:rPr lang="uk-UA" sz="4300" b="1" dirty="0" smtClean="0">
                <a:latin typeface="Cambria" pitchFamily="18" charset="0"/>
              </a:rPr>
              <a:t>Ефективна моніторингова система,</a:t>
            </a:r>
          </a:p>
          <a:p>
            <a:r>
              <a:rPr lang="uk-UA" sz="4300" b="1" dirty="0" smtClean="0">
                <a:latin typeface="Cambria" pitchFamily="18" charset="0"/>
              </a:rPr>
              <a:t>Збереження та введення нових традицій,</a:t>
            </a:r>
          </a:p>
          <a:p>
            <a:r>
              <a:rPr lang="uk-UA" sz="4300" b="1" dirty="0" smtClean="0">
                <a:latin typeface="Cambria" pitchFamily="18" charset="0"/>
              </a:rPr>
              <a:t>Наступність у навчанні, </a:t>
            </a:r>
          </a:p>
          <a:p>
            <a:r>
              <a:rPr lang="uk-UA" sz="4300" b="1" dirty="0" smtClean="0">
                <a:latin typeface="Cambria" pitchFamily="18" charset="0"/>
              </a:rPr>
              <a:t>Позитивний особистий імідж керівника та кожного керівника гуртка,</a:t>
            </a:r>
          </a:p>
          <a:p>
            <a:r>
              <a:rPr lang="uk-UA" sz="4300" b="1" dirty="0" smtClean="0">
                <a:latin typeface="Cambria" pitchFamily="18" charset="0"/>
              </a:rPr>
              <a:t>Естетичність та інформативність внутрішнього інтер’єру,</a:t>
            </a:r>
          </a:p>
          <a:p>
            <a:r>
              <a:rPr lang="uk-UA" sz="4300" b="1" dirty="0" smtClean="0">
                <a:latin typeface="Cambria" pitchFamily="18" charset="0"/>
              </a:rPr>
              <a:t>Індивідуалізовані інформаційні документи, презентаційні матеріали, </a:t>
            </a:r>
          </a:p>
          <a:p>
            <a:r>
              <a:rPr lang="uk-UA" sz="4300" b="1" dirty="0" smtClean="0">
                <a:latin typeface="Cambria" pitchFamily="18" charset="0"/>
              </a:rPr>
              <a:t>Рейтинг адміністрації,</a:t>
            </a:r>
          </a:p>
          <a:p>
            <a:r>
              <a:rPr lang="uk-UA" sz="4300" b="1" dirty="0" smtClean="0">
                <a:latin typeface="Cambria" pitchFamily="18" charset="0"/>
              </a:rPr>
              <a:t>Результативність досягнень в діяльності (призові місця, перемоги на конкурсах, змаганнях різних рівнів, тощо). 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Cambria" pitchFamily="18" charset="0"/>
              </a:rPr>
              <a:t>Анкета для батьків </a:t>
            </a:r>
            <a:r>
              <a:rPr lang="uk-UA" sz="2400" b="1" dirty="0" err="1" smtClean="0">
                <a:solidFill>
                  <a:srgbClr val="0070C0"/>
                </a:solidFill>
                <a:latin typeface="Cambria" pitchFamily="18" charset="0"/>
              </a:rPr>
              <a:t>“Імідж</a:t>
            </a:r>
            <a:r>
              <a:rPr lang="uk-UA" sz="2400" b="1" dirty="0" smtClean="0">
                <a:solidFill>
                  <a:srgbClr val="0070C0"/>
                </a:solidFill>
                <a:latin typeface="Cambria" pitchFamily="18" charset="0"/>
              </a:rPr>
              <a:t> Центру </a:t>
            </a:r>
            <a:r>
              <a:rPr lang="uk-UA" sz="2400" b="1" dirty="0" err="1" smtClean="0">
                <a:solidFill>
                  <a:srgbClr val="0070C0"/>
                </a:solidFill>
                <a:latin typeface="Cambria" pitchFamily="18" charset="0"/>
              </a:rPr>
              <a:t>спорту”</a:t>
            </a:r>
            <a:endParaRPr lang="ru-RU" sz="24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47500" lnSpcReduction="20000"/>
          </a:bodyPr>
          <a:lstStyle/>
          <a:p>
            <a:r>
              <a:rPr lang="uk-UA" dirty="0" smtClean="0"/>
              <a:t>1.     Як Ви оцінюєте атмосферу, що панує у Центрі спорту? </a:t>
            </a:r>
          </a:p>
          <a:p>
            <a:r>
              <a:rPr lang="uk-UA" dirty="0" smtClean="0"/>
              <a:t>А) комфортна ; Б) звичайна; В) казенна</a:t>
            </a:r>
          </a:p>
          <a:p>
            <a:r>
              <a:rPr lang="uk-UA" dirty="0" smtClean="0"/>
              <a:t>2.     Який, на вашу думку, рівень викладання? </a:t>
            </a:r>
          </a:p>
          <a:p>
            <a:r>
              <a:rPr lang="uk-UA" dirty="0" smtClean="0"/>
              <a:t>А) високий; Б) добрий; В) середній; Г) низький </a:t>
            </a:r>
          </a:p>
          <a:p>
            <a:r>
              <a:rPr lang="uk-UA" dirty="0" smtClean="0"/>
              <a:t>3.     Ставлення керівників гуртків  до дітей: </a:t>
            </a:r>
          </a:p>
          <a:p>
            <a:r>
              <a:rPr lang="uk-UA" dirty="0" smtClean="0"/>
              <a:t>А) доброзичливе; Б) байдуже; В) вимогливе </a:t>
            </a:r>
          </a:p>
          <a:p>
            <a:r>
              <a:rPr lang="uk-UA" dirty="0" smtClean="0"/>
              <a:t>5.     Який режим роботи закладу вас більше влаштовує? </a:t>
            </a:r>
          </a:p>
          <a:p>
            <a:r>
              <a:rPr lang="uk-UA" dirty="0" smtClean="0"/>
              <a:t>А) 14.00 - 16.30; Б) 15.00 –17.30; Г) 15.30 – 18.00; Д) інший (вказати) </a:t>
            </a:r>
          </a:p>
          <a:p>
            <a:r>
              <a:rPr lang="uk-UA" dirty="0" smtClean="0"/>
              <a:t>6.     Оптимальна кількість вихованців в групах? </a:t>
            </a:r>
          </a:p>
          <a:p>
            <a:r>
              <a:rPr lang="uk-UA" dirty="0" smtClean="0"/>
              <a:t>А) 5-10 осіб; Б) 10-15 осіб; В) 15-20 осіб</a:t>
            </a:r>
          </a:p>
          <a:p>
            <a:r>
              <a:rPr lang="uk-UA" dirty="0" smtClean="0"/>
              <a:t>9.     Ми, батьки, хочемо, щоб наша дитина, відвідуючи заклад: (цифрами розставте пріоритети) </a:t>
            </a:r>
          </a:p>
          <a:p>
            <a:r>
              <a:rPr lang="uk-UA" dirty="0" smtClean="0"/>
              <a:t>А) була у безпеці; В) розвивалася як особистість; Г) була здоровою, фізично підготовленою; Д) виховувала характер; Є) навчилася спілкуванню, була комунікабельною; Ж) навчилася нестандартно мислити; М) уміла організувати своє життя; Н) оволоділа основами ділових стосунків; </a:t>
            </a:r>
          </a:p>
          <a:p>
            <a:r>
              <a:rPr lang="uk-UA" dirty="0" smtClean="0"/>
              <a:t>10.     Ви б хоті щоб Ваша дитина закінчила саме Центр спорту </a:t>
            </a:r>
            <a:r>
              <a:rPr lang="uk-UA" dirty="0" err="1" smtClean="0"/>
              <a:t>“Олімп”</a:t>
            </a:r>
            <a:r>
              <a:rPr lang="uk-UA" dirty="0" smtClean="0"/>
              <a:t>?</a:t>
            </a:r>
          </a:p>
          <a:p>
            <a:r>
              <a:rPr lang="uk-UA" dirty="0" smtClean="0"/>
              <a:t>А) так; Б) можливо; В) ні </a:t>
            </a:r>
          </a:p>
          <a:p>
            <a:r>
              <a:rPr lang="uk-UA" dirty="0" smtClean="0"/>
              <a:t>11. Яка сума добровільних батьківських внесків , на Вашу, думку повинна надходити до закладу? </a:t>
            </a:r>
          </a:p>
          <a:p>
            <a:r>
              <a:rPr lang="uk-UA" dirty="0" smtClean="0"/>
              <a:t>12. Яку суму могли би сплачувати особисто Ви? </a:t>
            </a:r>
          </a:p>
          <a:p>
            <a:r>
              <a:rPr lang="uk-UA" dirty="0" smtClean="0"/>
              <a:t>13. Чи є у Вас конкретні пропозиції та побажання до адміністрації Центру спорту?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sz="2000" b="1" dirty="0"/>
              <a:t/>
            </a:r>
            <a:br>
              <a:rPr lang="uk-UA" sz="2000" b="1" dirty="0"/>
            </a:br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sz="2000" b="1" dirty="0"/>
              <a:t/>
            </a:r>
            <a:br>
              <a:rPr lang="uk-UA" sz="2000" b="1" dirty="0"/>
            </a:br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sz="2200" b="1" dirty="0" smtClean="0"/>
              <a:t>Формування позитивного іміджу керівника </a:t>
            </a:r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uk-UA" b="1" dirty="0" smtClean="0"/>
              <a:t>Зовнішня привабливість</a:t>
            </a:r>
          </a:p>
          <a:p>
            <a:r>
              <a:rPr lang="uk-UA" b="1" dirty="0" smtClean="0"/>
              <a:t>опанування мистецтва усної та писемної мови </a:t>
            </a:r>
          </a:p>
          <a:p>
            <a:r>
              <a:rPr lang="uk-UA" b="1" dirty="0" smtClean="0"/>
              <a:t>конструктивна стратегія поведінки</a:t>
            </a:r>
          </a:p>
          <a:p>
            <a:r>
              <a:rPr lang="uk-UA" b="1" dirty="0" smtClean="0"/>
              <a:t>дотримання норм службової субординації і вимог культури ділових взаємовідносин </a:t>
            </a:r>
          </a:p>
          <a:p>
            <a:r>
              <a:rPr lang="uk-UA" b="1" dirty="0" smtClean="0"/>
              <a:t>уміння керування і володіння собою </a:t>
            </a:r>
          </a:p>
          <a:p>
            <a:r>
              <a:rPr lang="uk-UA" b="1" dirty="0" smtClean="0"/>
              <a:t>своєчасне виконання обіцянок. Якщо не змогли виконати – не виправдовуйтеся, а визначте новий термін і стримайте слово, нехай з деяким запізненням </a:t>
            </a:r>
          </a:p>
          <a:p>
            <a:r>
              <a:rPr lang="uk-UA" b="1" dirty="0" smtClean="0"/>
              <a:t>впевненість у собі, але не самовпевненість</a:t>
            </a:r>
          </a:p>
          <a:p>
            <a:r>
              <a:rPr lang="uk-UA" b="1" dirty="0" smtClean="0"/>
              <a:t>Терплячість  до недоліків людей, якщо ці недоліки не заважають діяльності навчального закладу</a:t>
            </a:r>
          </a:p>
          <a:p>
            <a:r>
              <a:rPr lang="uk-UA" b="1" dirty="0" smtClean="0"/>
              <a:t>займайтесь тільки тими питаннями, у вирішенні яких ваша особиста участь обов’язкова </a:t>
            </a:r>
          </a:p>
          <a:p>
            <a:r>
              <a:rPr lang="uk-UA" b="1" dirty="0" smtClean="0"/>
              <a:t>хваліть на людях, осуджуйте віч-на-віч</a:t>
            </a:r>
          </a:p>
          <a:p>
            <a:r>
              <a:rPr lang="uk-UA" b="1" dirty="0" smtClean="0"/>
              <a:t>уміння слухати</a:t>
            </a:r>
          </a:p>
          <a:p>
            <a:r>
              <a:rPr lang="uk-UA" b="1" dirty="0" smtClean="0"/>
              <a:t>Уміння відхиляти  непотрібні пропозиції, але тактовно, чемно </a:t>
            </a:r>
          </a:p>
          <a:p>
            <a:r>
              <a:rPr lang="uk-UA" b="1" dirty="0" smtClean="0"/>
              <a:t>ретельний аналіз випадку невдачі чи збою, промаху </a:t>
            </a:r>
          </a:p>
          <a:p>
            <a:r>
              <a:rPr lang="uk-UA" b="1" dirty="0" smtClean="0"/>
              <a:t>Створювання  сприятливого психологічного клімату.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/>
          <a:lstStyle/>
          <a:p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200" dirty="0" err="1" smtClean="0"/>
              <a:t>Іміджева</a:t>
            </a:r>
            <a:r>
              <a:rPr lang="uk-UA" sz="3200" dirty="0" smtClean="0"/>
              <a:t> </a:t>
            </a:r>
            <a:r>
              <a:rPr lang="uk-UA" sz="3200" dirty="0" smtClean="0"/>
              <a:t>модель сучасного</a:t>
            </a:r>
            <a:r>
              <a:rPr lang="ru-RU" sz="3200" dirty="0" smtClean="0"/>
              <a:t> </a:t>
            </a:r>
            <a:r>
              <a:rPr lang="uk-UA" sz="3200" dirty="0" smtClean="0"/>
              <a:t>керівника гуртка: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/>
            <a:r>
              <a:rPr lang="uk-UA" b="1" dirty="0" smtClean="0"/>
              <a:t>1</a:t>
            </a:r>
            <a:r>
              <a:rPr lang="uk-UA" b="1" dirty="0"/>
              <a:t>. Культура зовнішнього вигляду </a:t>
            </a:r>
            <a:r>
              <a:rPr lang="uk-UA" dirty="0"/>
              <a:t>(відповідні статусу </a:t>
            </a:r>
            <a:endParaRPr lang="ru-RU" dirty="0"/>
          </a:p>
          <a:p>
            <a:pPr marL="0" indent="0"/>
            <a:r>
              <a:rPr lang="uk-UA" dirty="0"/>
              <a:t>          </a:t>
            </a:r>
            <a:r>
              <a:rPr lang="uk-UA" dirty="0" smtClean="0"/>
              <a:t>педагога </a:t>
            </a:r>
            <a:r>
              <a:rPr lang="uk-UA" dirty="0"/>
              <a:t>зачіска, одяг, міміка, жести, постава, хода, мова)</a:t>
            </a:r>
            <a:endParaRPr lang="ru-RU" dirty="0"/>
          </a:p>
          <a:p>
            <a:pPr marL="0" indent="0"/>
            <a:r>
              <a:rPr lang="uk-UA" b="1" dirty="0"/>
              <a:t>      2. Професіоналізм</a:t>
            </a:r>
            <a:r>
              <a:rPr lang="uk-UA" dirty="0"/>
              <a:t> (досконалі знання  фахового предмету,  </a:t>
            </a:r>
            <a:endParaRPr lang="ru-RU" dirty="0"/>
          </a:p>
          <a:p>
            <a:pPr marL="0" indent="0"/>
            <a:r>
              <a:rPr lang="uk-UA" dirty="0"/>
              <a:t>          вміння його викладати, володіння основами педагогіки і </a:t>
            </a:r>
            <a:endParaRPr lang="ru-RU" dirty="0"/>
          </a:p>
          <a:p>
            <a:pPr marL="0" indent="0"/>
            <a:r>
              <a:rPr lang="uk-UA" dirty="0"/>
              <a:t>          психології)</a:t>
            </a:r>
            <a:endParaRPr lang="ru-RU" dirty="0"/>
          </a:p>
          <a:p>
            <a:pPr marL="0" indent="0"/>
            <a:r>
              <a:rPr lang="uk-UA" b="1" dirty="0"/>
              <a:t>      3. Новаторство  </a:t>
            </a:r>
            <a:r>
              <a:rPr lang="uk-UA" dirty="0"/>
              <a:t>(ініціативність, сприйняття нового,  </a:t>
            </a:r>
            <a:endParaRPr lang="ru-RU" dirty="0"/>
          </a:p>
          <a:p>
            <a:pPr marL="0" indent="0"/>
            <a:r>
              <a:rPr lang="uk-UA" dirty="0"/>
              <a:t>          здатність ефективно застосовувати інновації)</a:t>
            </a:r>
            <a:endParaRPr lang="ru-RU" dirty="0"/>
          </a:p>
          <a:p>
            <a:pPr marL="0" indent="0"/>
            <a:r>
              <a:rPr lang="uk-UA" b="1" dirty="0"/>
              <a:t>      4. Людяність</a:t>
            </a:r>
            <a:r>
              <a:rPr lang="uk-UA" dirty="0"/>
              <a:t> (гуманізм, моральність, відношення до людини </a:t>
            </a:r>
            <a:endParaRPr lang="ru-RU" dirty="0"/>
          </a:p>
          <a:p>
            <a:pPr marL="0" indent="0"/>
            <a:r>
              <a:rPr lang="uk-UA" dirty="0"/>
              <a:t>          як найвищої цінності)</a:t>
            </a:r>
            <a:endParaRPr lang="ru-RU" dirty="0"/>
          </a:p>
          <a:p>
            <a:pPr marL="0" indent="0"/>
            <a:r>
              <a:rPr lang="uk-UA" b="1" dirty="0"/>
              <a:t>      5. Демократизм  (</a:t>
            </a:r>
            <a:r>
              <a:rPr lang="uk-UA" dirty="0"/>
              <a:t>демократичний стиль педагогічного  </a:t>
            </a:r>
            <a:endParaRPr lang="ru-RU" dirty="0"/>
          </a:p>
          <a:p>
            <a:pPr marL="0" indent="0"/>
            <a:r>
              <a:rPr lang="uk-UA" dirty="0"/>
              <a:t>          керівництва , партнерські стосунки з колегами, учнями і </a:t>
            </a:r>
            <a:endParaRPr lang="ru-RU" dirty="0"/>
          </a:p>
          <a:p>
            <a:pPr marL="0" indent="0"/>
            <a:r>
              <a:rPr lang="uk-UA" dirty="0"/>
              <a:t>          батьками).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dirty="0" smtClean="0"/>
              <a:t>Робота колективу ЦСДЮМ </a:t>
            </a:r>
            <a:r>
              <a:rPr lang="uk-UA" sz="2400" dirty="0" err="1" smtClean="0"/>
              <a:t>“Олімп”</a:t>
            </a:r>
            <a:r>
              <a:rPr lang="uk-UA" sz="2400" dirty="0" smtClean="0"/>
              <a:t> спрямована на те, щоб кожен </a:t>
            </a:r>
            <a:r>
              <a:rPr lang="uk-UA" sz="2400" dirty="0" err="1" smtClean="0"/>
              <a:t>виховавнець</a:t>
            </a:r>
            <a:r>
              <a:rPr lang="uk-UA" sz="2400" dirty="0" smtClean="0"/>
              <a:t> міг: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uk-UA" sz="1600" i="1" dirty="0" smtClean="0"/>
              <a:t>розвивати </a:t>
            </a:r>
            <a:r>
              <a:rPr lang="uk-UA" sz="1600" i="1" dirty="0" smtClean="0"/>
              <a:t>спроможність приймати самостійні рішення;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навчити </a:t>
            </a:r>
            <a:r>
              <a:rPr lang="uk-UA" sz="1600" i="1" dirty="0" smtClean="0"/>
              <a:t>радіти навчанню й поважати освіту;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розвинути свій емоційний інтелект;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отримати необхідну індивідуальну педагогічну підтримку;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розвинути самосвідомість кожного учня як самостійної особистості і як члена колективу;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зберегти і зміцнити моральне, фізичне і психічне здоров’я вихованців</a:t>
            </a:r>
            <a:endParaRPr lang="ru-RU" sz="1600" i="1" dirty="0" smtClean="0"/>
          </a:p>
          <a:p>
            <a:pPr lvl="0">
              <a:lnSpc>
                <a:spcPct val="150000"/>
              </a:lnSpc>
            </a:pPr>
            <a:r>
              <a:rPr lang="uk-UA" sz="1600" i="1" dirty="0" smtClean="0"/>
              <a:t>сприяти взаємоузгодженню зовнішніх потреб та внутрішніх мотивів до саморозвитку та самореалізації всіх учасників </a:t>
            </a:r>
            <a:r>
              <a:rPr lang="uk-UA" sz="1600" i="1" dirty="0" err="1" smtClean="0"/>
              <a:t>навчально</a:t>
            </a:r>
            <a:r>
              <a:rPr lang="uk-UA" sz="1600" i="1" dirty="0" smtClean="0"/>
              <a:t> – виховного процесу</a:t>
            </a:r>
            <a:r>
              <a:rPr lang="uk-UA" i="1" dirty="0" smtClean="0"/>
              <a:t>.</a:t>
            </a:r>
            <a:endParaRPr lang="ru-RU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dirty="0" smtClean="0"/>
              <a:t>Завданням </a:t>
            </a:r>
            <a:r>
              <a:rPr lang="uk-UA" sz="2000" dirty="0" smtClean="0"/>
              <a:t>кожного керівника гуртка Центру є</a:t>
            </a:r>
            <a:r>
              <a:rPr lang="uk-UA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57850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uk-UA" sz="1800" dirty="0" smtClean="0"/>
              <a:t>підвищити </a:t>
            </a:r>
            <a:r>
              <a:rPr lang="uk-UA" sz="1800" dirty="0" smtClean="0"/>
              <a:t>привабливість Центру для батьків, вихованців та персоналу;</a:t>
            </a:r>
            <a:endParaRPr lang="ru-RU" sz="1800" dirty="0" smtClean="0"/>
          </a:p>
          <a:p>
            <a:pPr lvl="0">
              <a:lnSpc>
                <a:spcPct val="150000"/>
              </a:lnSpc>
            </a:pPr>
            <a:r>
              <a:rPr lang="uk-UA" sz="1800" dirty="0" smtClean="0"/>
              <a:t>підвищити ефективність заходів з інформування населення щодо нових освітніх послуг;</a:t>
            </a:r>
            <a:endParaRPr lang="ru-RU" sz="1800" dirty="0" smtClean="0"/>
          </a:p>
          <a:p>
            <a:pPr lvl="0">
              <a:lnSpc>
                <a:spcPct val="150000"/>
              </a:lnSpc>
            </a:pPr>
            <a:r>
              <a:rPr lang="uk-UA" sz="1800" dirty="0" smtClean="0"/>
              <a:t>підвищити рівень організаційної культури закладу;</a:t>
            </a:r>
            <a:endParaRPr lang="ru-RU" sz="1800" dirty="0" smtClean="0"/>
          </a:p>
          <a:p>
            <a:pPr lvl="0">
              <a:lnSpc>
                <a:spcPct val="150000"/>
              </a:lnSpc>
            </a:pPr>
            <a:r>
              <a:rPr lang="uk-UA" sz="1800" dirty="0" smtClean="0"/>
              <a:t>сприяти поліпшенню соціально-психологічного мікроклімату в колективі;</a:t>
            </a:r>
            <a:endParaRPr lang="ru-RU" sz="1800" dirty="0" smtClean="0"/>
          </a:p>
          <a:p>
            <a:pPr lvl="0">
              <a:lnSpc>
                <a:spcPct val="150000"/>
              </a:lnSpc>
            </a:pPr>
            <a:r>
              <a:rPr lang="uk-UA" sz="1800" dirty="0" smtClean="0"/>
              <a:t>розробити певні пріоритети, своє бачення майбутнього;</a:t>
            </a:r>
            <a:endParaRPr lang="ru-RU" sz="1800" dirty="0" smtClean="0"/>
          </a:p>
          <a:p>
            <a:pPr lvl="0">
              <a:lnSpc>
                <a:spcPct val="150000"/>
              </a:lnSpc>
            </a:pPr>
            <a:r>
              <a:rPr lang="uk-UA" sz="1800" dirty="0" smtClean="0"/>
              <a:t>визначити цілісну, дієву систему цінностей, звичаїв, традицій, стилів поведінки, іменовану шкільною культурою оригінальну систему виховної роботи з розвитку удосконалення творчих здібностей, формування здорового способу життя.  </a:t>
            </a:r>
            <a:endParaRPr lang="ru-RU" sz="1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hment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Parchment</Template>
  <TotalTime>95</TotalTime>
  <Words>596</Words>
  <Application>Microsoft Office PowerPoint</Application>
  <PresentationFormat>Экран (4:3)</PresentationFormat>
  <Paragraphs>124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Parchment</vt:lpstr>
      <vt:lpstr> Формування позитивного іміджу Центру спорту для дітей, юнацтва та молоді «Олімп» </vt:lpstr>
      <vt:lpstr>Що визначає позитивний імідж позашкільного навчального закладу</vt:lpstr>
      <vt:lpstr>Позитивна модель  плану підготовки вихованців високого рівня розвитку.</vt:lpstr>
      <vt:lpstr> КОМПОНЕНТИ ІМІДЖУ, ЯК СКЛАДОВОЇ УПРАВЛІННЯ закладом </vt:lpstr>
      <vt:lpstr>Відповідно до визначених компонентів іміджу, були виділені фактори, які здійснюють вплив на позитивний імідж Центру </vt:lpstr>
      <vt:lpstr>Слайд 6</vt:lpstr>
      <vt:lpstr>Анкета для батьків “Імідж Центру спорту”</vt:lpstr>
      <vt:lpstr>     Формування позитивного іміджу керівника   </vt:lpstr>
      <vt:lpstr> Іміджева модель сучасного керівника гуртка: </vt:lpstr>
      <vt:lpstr>Робота колективу ЦСДЮМ “Олімп” спрямована на те, щоб кожен виховавнець міг:</vt:lpstr>
      <vt:lpstr>Завданням кожного керівника гуртка Центру є: 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Що визначає позитивний імідж позашкільного навчального закладу</dc:title>
  <dc:creator>Вадик</dc:creator>
  <cp:lastModifiedBy>admin</cp:lastModifiedBy>
  <cp:revision>11</cp:revision>
  <dcterms:created xsi:type="dcterms:W3CDTF">2012-04-24T18:30:16Z</dcterms:created>
  <dcterms:modified xsi:type="dcterms:W3CDTF">2012-11-12T18:47:14Z</dcterms:modified>
</cp:coreProperties>
</file>