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8" r:id="rId9"/>
    <p:sldId id="262" r:id="rId10"/>
    <p:sldId id="264" r:id="rId11"/>
    <p:sldId id="265" r:id="rId12"/>
    <p:sldId id="267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B89638"/>
    <a:srgbClr val="E1C171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587" autoAdjust="0"/>
    <p:restoredTop sz="94713" autoAdjust="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60350"/>
            <a:ext cx="7772400" cy="1470025"/>
          </a:xfr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3FBACE55-E09C-42C2-BF00-F9360E929846}" type="slidenum">
              <a:rPr lang="ru-RU"/>
              <a:pPr/>
              <a:t>‹#›</a:t>
            </a:fld>
            <a:endParaRPr lang="ru-RU"/>
          </a:p>
        </p:txBody>
      </p:sp>
      <p:pic>
        <p:nvPicPr>
          <p:cNvPr id="3079" name="Picture 7" descr="4c8aa36f71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413" y="1989138"/>
            <a:ext cx="4235450" cy="360045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475741-98FB-4BFE-A82B-3AE0EF6754E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32AD62-D046-4860-9C43-8DC70A738D2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CFC690-7C0C-43FB-A394-288E947E706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48694C-709C-43D3-8EA2-C43507CE9B2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6ABBBE-4CBB-405F-B116-19CF37C236A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4076D2-D593-471D-B142-FA285379691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2CD2B1-E509-4CB3-8954-1FB23BB8EC8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D12463-CCAC-4AF2-B880-8FD8EEDE0F6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57DD82-87E3-4C6E-ADAB-9B91BF9F203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C6E733-C4FC-485E-B14D-319100D8988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линии коричневые"/>
          <p:cNvPicPr>
            <a:picLocks noChangeAspect="1" noChangeArrowheads="1"/>
          </p:cNvPicPr>
          <p:nvPr/>
        </p:nvPicPr>
        <p:blipFill>
          <a:blip r:embed="rId13" cstate="print"/>
          <a:srcRect t="3654" b="3654"/>
          <a:stretch>
            <a:fillRect/>
          </a:stretch>
        </p:blipFill>
        <p:spPr bwMode="auto">
          <a:xfrm>
            <a:off x="0" y="260350"/>
            <a:ext cx="9144000" cy="6356350"/>
          </a:xfrm>
          <a:prstGeom prst="rect">
            <a:avLst/>
          </a:prstGeom>
          <a:noFill/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63713" y="274638"/>
            <a:ext cx="6923087" cy="1143000"/>
          </a:xfrm>
          <a:prstGeom prst="rect">
            <a:avLst/>
          </a:prstGeom>
          <a:solidFill>
            <a:schemeClr val="bg1">
              <a:alpha val="89999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solidFill>
            <a:schemeClr val="bg1">
              <a:alpha val="39999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8CC702A7-069F-468E-8C47-10F677800595}" type="slidenum">
              <a:rPr lang="ru-RU"/>
              <a:pPr/>
              <a:t>‹#›</a:t>
            </a:fld>
            <a:endParaRPr lang="ru-RU"/>
          </a:p>
        </p:txBody>
      </p:sp>
      <p:pic>
        <p:nvPicPr>
          <p:cNvPr id="1032" name="Picture 8" descr="4c8aa36f7131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1695450" cy="144145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663300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663300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663300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663300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663300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663300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663300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663300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663300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85786" y="5643578"/>
            <a:ext cx="8072494" cy="857256"/>
          </a:xfrm>
          <a:prstGeom prst="rect">
            <a:avLst/>
          </a:prstGeom>
          <a:solidFill>
            <a:srgbClr val="6633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ЗАПОРІЗЬКА СУСПІЛЬНО-ГУМАНІТАРНА ГІМНАЗІЯ №27</a:t>
            </a:r>
            <a:endParaRPr lang="ru-RU" sz="2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429256" y="214290"/>
            <a:ext cx="3429024" cy="27860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2400" b="1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  <a:cs typeface="Arial" pitchFamily="34" charset="0"/>
            </a:endParaRPr>
          </a:p>
          <a:p>
            <a:pPr algn="ctr"/>
            <a:endParaRPr lang="uk-UA" b="1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  <a:cs typeface="Arial" pitchFamily="34" charset="0"/>
            </a:endParaRPr>
          </a:p>
          <a:p>
            <a:pPr algn="ctr"/>
            <a:endParaRPr lang="uk-UA" b="1" dirty="0">
              <a:solidFill>
                <a:schemeClr val="bg1"/>
              </a:solidFill>
              <a:latin typeface="Batang" pitchFamily="18" charset="-127"/>
              <a:ea typeface="Batang" pitchFamily="18" charset="-127"/>
              <a:cs typeface="Arial" pitchFamily="34" charset="0"/>
            </a:endParaRPr>
          </a:p>
          <a:p>
            <a:pPr algn="ctr"/>
            <a:endParaRPr lang="uk-UA" b="1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  <a:cs typeface="Arial" pitchFamily="34" charset="0"/>
            </a:endParaRPr>
          </a:p>
          <a:p>
            <a:pPr algn="ctr"/>
            <a:r>
              <a:rPr lang="uk-UA" sz="2400" b="1" i="1" dirty="0" smtClean="0">
                <a:solidFill>
                  <a:srgbClr val="663300"/>
                </a:solidFill>
                <a:latin typeface="Book Antiqua" pitchFamily="18" charset="0"/>
                <a:ea typeface="Batang" pitchFamily="18" charset="-127"/>
                <a:cs typeface="Arial" pitchFamily="34" charset="0"/>
              </a:rPr>
              <a:t>Формування підходів щодо складання програми розвитку навчального закладу на основі механізму адаптивного управління</a:t>
            </a:r>
          </a:p>
          <a:p>
            <a:pPr algn="ctr"/>
            <a:endParaRPr lang="uk-UA" sz="2400" b="1" i="1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  <a:cs typeface="Arial" pitchFamily="34" charset="0"/>
            </a:endParaRPr>
          </a:p>
          <a:p>
            <a:pPr algn="ctr"/>
            <a:endParaRPr lang="uk-UA" sz="2400" b="1" dirty="0">
              <a:solidFill>
                <a:schemeClr val="bg1"/>
              </a:solidFill>
              <a:latin typeface="Batang" pitchFamily="18" charset="-127"/>
              <a:ea typeface="Batang" pitchFamily="18" charset="-127"/>
              <a:cs typeface="Arial" pitchFamily="34" charset="0"/>
            </a:endParaRPr>
          </a:p>
          <a:p>
            <a:pPr algn="ctr"/>
            <a:endParaRPr lang="uk-UA" sz="2400" b="1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  <a:cs typeface="Arial" pitchFamily="34" charset="0"/>
            </a:endParaRPr>
          </a:p>
          <a:p>
            <a:pPr algn="ctr"/>
            <a:r>
              <a:rPr lang="uk-UA" sz="2400" b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  <a:cs typeface="Arial" pitchFamily="34" charset="0"/>
              </a:rPr>
              <a:t>   </a:t>
            </a:r>
            <a:endParaRPr lang="ru-RU" sz="2400" b="1" dirty="0">
              <a:solidFill>
                <a:schemeClr val="bg1"/>
              </a:solidFill>
              <a:latin typeface="Batang" pitchFamily="18" charset="-127"/>
              <a:ea typeface="Batang" pitchFamily="18" charset="-127"/>
              <a:cs typeface="Arial" pitchFamily="34" charset="0"/>
            </a:endParaRPr>
          </a:p>
        </p:txBody>
      </p:sp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42852"/>
            <a:ext cx="1928826" cy="1857388"/>
          </a:xfrm>
          <a:prstGeom prst="rect">
            <a:avLst/>
          </a:prstGeom>
          <a:solidFill>
            <a:schemeClr val="bg1">
              <a:lumMod val="75000"/>
            </a:schemeClr>
          </a:solidFill>
          <a:ln w="22225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5984" y="357166"/>
            <a:ext cx="5857916" cy="714380"/>
          </a:xfrm>
          <a:prstGeom prst="rect">
            <a:avLst/>
          </a:prstGeom>
          <a:solidFill>
            <a:srgbClr val="6633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>
                <a:latin typeface="Book Antiqua" pitchFamily="18" charset="0"/>
              </a:rPr>
              <a:t>П'ять кроків, що ведуть до написання Програми розвитку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71472" y="1643050"/>
            <a:ext cx="8215370" cy="4500594"/>
          </a:xfrm>
          <a:prstGeom prst="rect">
            <a:avLst/>
          </a:prstGeom>
          <a:solidFill>
            <a:srgbClr val="6633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/>
              <a:t>Питання, які необхідно вирішити при підготовці до написання Програми розвитку</a:t>
            </a:r>
          </a:p>
          <a:p>
            <a:pPr algn="ctr"/>
            <a:endParaRPr lang="uk-UA" b="1" dirty="0" smtClean="0"/>
          </a:p>
          <a:p>
            <a:pPr algn="ctr"/>
            <a:endParaRPr lang="uk-UA" b="1" dirty="0" smtClean="0"/>
          </a:p>
          <a:p>
            <a:pPr algn="ctr"/>
            <a:endParaRPr lang="uk-UA" b="1" dirty="0" smtClean="0"/>
          </a:p>
          <a:p>
            <a:pPr algn="ctr"/>
            <a:endParaRPr lang="uk-UA" b="1" dirty="0" smtClean="0"/>
          </a:p>
          <a:p>
            <a:pPr algn="ctr"/>
            <a:endParaRPr lang="uk-UA" b="1" dirty="0" smtClean="0"/>
          </a:p>
          <a:p>
            <a:pPr algn="ctr"/>
            <a:endParaRPr lang="uk-UA" b="1" dirty="0" smtClean="0"/>
          </a:p>
          <a:p>
            <a:pPr algn="ctr"/>
            <a:endParaRPr lang="uk-UA" b="1" dirty="0" smtClean="0"/>
          </a:p>
          <a:p>
            <a:pPr algn="ctr"/>
            <a:endParaRPr lang="uk-UA" b="1" dirty="0" smtClean="0"/>
          </a:p>
          <a:p>
            <a:pPr algn="ctr"/>
            <a:endParaRPr lang="uk-UA" b="1" dirty="0" smtClean="0"/>
          </a:p>
          <a:p>
            <a:pPr algn="ctr"/>
            <a:endParaRPr lang="uk-UA" b="1" dirty="0" smtClean="0"/>
          </a:p>
          <a:p>
            <a:pPr algn="ctr"/>
            <a:endParaRPr lang="uk-UA" b="1" dirty="0" smtClean="0"/>
          </a:p>
          <a:p>
            <a:pPr marL="342900" indent="-342900" algn="ctr">
              <a:buFont typeface="+mj-lt"/>
              <a:buAutoNum type="arabicPeriod"/>
            </a:pPr>
            <a:endParaRPr lang="uk-UA" b="1" dirty="0" smtClean="0">
              <a:solidFill>
                <a:schemeClr val="bg1"/>
              </a:solidFill>
            </a:endParaRPr>
          </a:p>
          <a:p>
            <a:pPr marL="342900" indent="-342900" algn="ctr">
              <a:buFont typeface="+mj-lt"/>
              <a:buAutoNum type="arabicPeriod"/>
            </a:pP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57224" y="2571744"/>
            <a:ext cx="5857916" cy="300039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Wingdings" pitchFamily="2" charset="2"/>
              <a:buChar char="q"/>
            </a:pPr>
            <a:endParaRPr lang="uk-UA" b="1" dirty="0" smtClean="0">
              <a:solidFill>
                <a:srgbClr val="66330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uk-UA" sz="2000" b="1" dirty="0" smtClean="0">
                <a:solidFill>
                  <a:schemeClr val="tx1"/>
                </a:solidFill>
              </a:rPr>
              <a:t>На якому етапі розвитку ми знаходимося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000" b="1" dirty="0" smtClean="0">
                <a:solidFill>
                  <a:schemeClr val="tx1"/>
                </a:solidFill>
              </a:rPr>
              <a:t>Чітке усвідомлення місії закладу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000" b="1" dirty="0" smtClean="0">
                <a:solidFill>
                  <a:schemeClr val="tx1"/>
                </a:solidFill>
              </a:rPr>
              <a:t>Відповідність стратегічної мети розвитку місії закладу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000" b="1" dirty="0" smtClean="0">
                <a:solidFill>
                  <a:schemeClr val="tx1"/>
                </a:solidFill>
              </a:rPr>
              <a:t>Побудова </a:t>
            </a:r>
            <a:r>
              <a:rPr lang="uk-UA" sz="2000" b="1" dirty="0" err="1" smtClean="0">
                <a:solidFill>
                  <a:schemeClr val="tx1"/>
                </a:solidFill>
              </a:rPr>
              <a:t>“</a:t>
            </a:r>
            <a:r>
              <a:rPr lang="uk-UA" sz="2000" b="1" i="1" dirty="0" err="1" smtClean="0">
                <a:solidFill>
                  <a:schemeClr val="tx1"/>
                </a:solidFill>
              </a:rPr>
              <a:t>Дерева</a:t>
            </a:r>
            <a:r>
              <a:rPr lang="uk-UA" sz="2000" b="1" i="1" dirty="0" smtClean="0">
                <a:solidFill>
                  <a:schemeClr val="tx1"/>
                </a:solidFill>
              </a:rPr>
              <a:t> </a:t>
            </a:r>
            <a:r>
              <a:rPr lang="uk-UA" sz="2000" b="1" i="1" dirty="0" err="1" smtClean="0">
                <a:solidFill>
                  <a:schemeClr val="tx1"/>
                </a:solidFill>
              </a:rPr>
              <a:t>цілей”</a:t>
            </a:r>
            <a:r>
              <a:rPr lang="uk-UA" sz="2000" b="1" i="1" dirty="0" smtClean="0">
                <a:solidFill>
                  <a:schemeClr val="tx1"/>
                </a:solidFill>
              </a:rPr>
              <a:t>, </a:t>
            </a:r>
            <a:r>
              <a:rPr lang="uk-UA" sz="2000" b="1" dirty="0" smtClean="0">
                <a:solidFill>
                  <a:schemeClr val="tx1"/>
                </a:solidFill>
              </a:rPr>
              <a:t>їх відображення у Програмі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000" b="1" dirty="0" smtClean="0">
                <a:solidFill>
                  <a:schemeClr val="tx1"/>
                </a:solidFill>
              </a:rPr>
              <a:t>Очікувані результати та механізм реалізації  Програми розвитку</a:t>
            </a:r>
          </a:p>
          <a:p>
            <a:pPr marL="342900" indent="-342900" algn="ctr"/>
            <a:endParaRPr lang="ru-RU" sz="1600" b="1" dirty="0">
              <a:solidFill>
                <a:srgbClr val="663300"/>
              </a:solidFill>
            </a:endParaRPr>
          </a:p>
        </p:txBody>
      </p:sp>
      <p:pic>
        <p:nvPicPr>
          <p:cNvPr id="1027" name="Picture 3" descr="C:\Users\User\Desktop\pre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9000" y="4572008"/>
            <a:ext cx="1905000" cy="1905000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algn="just">
              <a:buAutoNum type="arabicPeriod"/>
            </a:pPr>
            <a:r>
              <a:rPr lang="uk-UA" sz="2400" b="1" i="1" dirty="0" smtClean="0">
                <a:solidFill>
                  <a:srgbClr val="FF0000"/>
                </a:solidFill>
              </a:rPr>
              <a:t>Перший </a:t>
            </a:r>
            <a:r>
              <a:rPr lang="uk-UA" sz="2400" b="1" i="1" dirty="0" smtClean="0">
                <a:solidFill>
                  <a:schemeClr val="tx1"/>
                </a:solidFill>
              </a:rPr>
              <a:t>крок: проведення комплексного моніторингу діяльності закладу за три роки за наступними напрямками: </a:t>
            </a:r>
            <a:r>
              <a:rPr lang="uk-UA" sz="2400" b="1" i="1" dirty="0" smtClean="0">
                <a:solidFill>
                  <a:srgbClr val="FF0000"/>
                </a:solidFill>
              </a:rPr>
              <a:t> 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85984" y="357166"/>
            <a:ext cx="5857916" cy="714380"/>
          </a:xfrm>
          <a:prstGeom prst="rect">
            <a:avLst/>
          </a:prstGeom>
          <a:solidFill>
            <a:srgbClr val="6633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>
                <a:latin typeface="Book Antiqua" pitchFamily="18" charset="0"/>
              </a:rPr>
              <a:t> </a:t>
            </a:r>
            <a:r>
              <a:rPr lang="uk-UA" sz="3200" b="1" i="1" dirty="0" smtClean="0">
                <a:latin typeface="Book Antiqua" pitchFamily="18" charset="0"/>
              </a:rPr>
              <a:t>І.  АНАЛІЗ  </a:t>
            </a:r>
            <a:endParaRPr lang="ru-RU" sz="3200" b="1" i="1" dirty="0">
              <a:latin typeface="Book Antiqua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85786" y="2857496"/>
            <a:ext cx="7572428" cy="328614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+mj-lt"/>
              <a:buAutoNum type="arabicPeriod"/>
            </a:pPr>
            <a:r>
              <a:rPr lang="uk-UA" sz="2000" b="1" dirty="0" smtClean="0">
                <a:solidFill>
                  <a:schemeClr val="tx1"/>
                </a:solidFill>
              </a:rPr>
              <a:t>Моніторинг ефективності освітньої діяльності учнів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uk-UA" sz="2000" b="1" dirty="0" smtClean="0">
                <a:solidFill>
                  <a:schemeClr val="tx1"/>
                </a:solidFill>
              </a:rPr>
              <a:t>Соціальна адаптація випускників</a:t>
            </a:r>
          </a:p>
          <a:p>
            <a:pPr algn="just"/>
            <a:r>
              <a:rPr lang="uk-UA" sz="2000" b="1" dirty="0" smtClean="0">
                <a:solidFill>
                  <a:schemeClr val="tx1"/>
                </a:solidFill>
              </a:rPr>
              <a:t>3</a:t>
            </a:r>
            <a:r>
              <a:rPr lang="uk-UA" sz="2000" dirty="0" smtClean="0">
                <a:solidFill>
                  <a:schemeClr val="tx1"/>
                </a:solidFill>
              </a:rPr>
              <a:t>. </a:t>
            </a:r>
            <a:r>
              <a:rPr lang="uk-UA" sz="2000" b="1" dirty="0" smtClean="0">
                <a:solidFill>
                  <a:schemeClr val="tx1"/>
                </a:solidFill>
              </a:rPr>
              <a:t>Кадрове забезпечення навчально-виховного процесу та підвищення  педагогічної майстерності й професійної  компетенції педагогів</a:t>
            </a:r>
          </a:p>
          <a:p>
            <a:pPr algn="just"/>
            <a:r>
              <a:rPr lang="uk-UA" sz="2000" b="1" dirty="0" smtClean="0">
                <a:solidFill>
                  <a:schemeClr val="tx1"/>
                </a:solidFill>
              </a:rPr>
              <a:t>4. Результативність роботи з обдарованими учнями</a:t>
            </a:r>
          </a:p>
          <a:p>
            <a:pPr algn="just"/>
            <a:r>
              <a:rPr lang="uk-UA" sz="2000" b="1" dirty="0" smtClean="0">
                <a:solidFill>
                  <a:schemeClr val="tx1"/>
                </a:solidFill>
              </a:rPr>
              <a:t>5. Динаміка змін учнівського контингенту</a:t>
            </a:r>
          </a:p>
          <a:p>
            <a:pPr algn="just"/>
            <a:r>
              <a:rPr lang="uk-UA" sz="2000" b="1" dirty="0" smtClean="0">
                <a:solidFill>
                  <a:schemeClr val="tx1"/>
                </a:solidFill>
              </a:rPr>
              <a:t>6. Аналіз виховної роботи</a:t>
            </a:r>
          </a:p>
          <a:p>
            <a:pPr algn="just"/>
            <a:r>
              <a:rPr lang="uk-UA" sz="2000" b="1" dirty="0" smtClean="0">
                <a:solidFill>
                  <a:schemeClr val="tx1"/>
                </a:solidFill>
              </a:rPr>
              <a:t>7. Моніторинг стану здоров’я учнів</a:t>
            </a:r>
            <a:endParaRPr lang="ru-RU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571612"/>
            <a:ext cx="8329674" cy="4768865"/>
          </a:xfrm>
          <a:ln w="19050">
            <a:solidFill>
              <a:schemeClr val="tx1"/>
            </a:solidFill>
          </a:ln>
        </p:spPr>
        <p:txBody>
          <a:bodyPr/>
          <a:lstStyle/>
          <a:p>
            <a:pPr marL="457200" indent="-457200">
              <a:buNone/>
            </a:pPr>
            <a:r>
              <a:rPr lang="uk-UA" sz="2400" b="1" i="1" dirty="0" smtClean="0">
                <a:solidFill>
                  <a:schemeClr val="tx1"/>
                </a:solidFill>
              </a:rPr>
              <a:t>2.</a:t>
            </a:r>
            <a:r>
              <a:rPr lang="uk-UA" sz="2400" b="1" i="1" dirty="0" smtClean="0">
                <a:solidFill>
                  <a:srgbClr val="FF0000"/>
                </a:solidFill>
              </a:rPr>
              <a:t> Другий </a:t>
            </a:r>
            <a:r>
              <a:rPr lang="uk-UA" sz="2000" b="1" i="1" dirty="0" smtClean="0">
                <a:solidFill>
                  <a:schemeClr val="tx1"/>
                </a:solidFill>
              </a:rPr>
              <a:t>крок: вирішення питань: де ми знаходимося? Куди ми рухаємося?</a:t>
            </a:r>
            <a:endParaRPr lang="ru-RU" sz="2000" b="1" i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5984" y="357166"/>
            <a:ext cx="5857916" cy="714380"/>
          </a:xfrm>
          <a:prstGeom prst="rect">
            <a:avLst/>
          </a:prstGeom>
          <a:solidFill>
            <a:srgbClr val="6633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>
                <a:latin typeface="Book Antiqua" pitchFamily="18" charset="0"/>
              </a:rPr>
              <a:t> І. </a:t>
            </a:r>
            <a:r>
              <a:rPr lang="uk-UA" sz="2400" b="1" i="1" dirty="0" smtClean="0">
                <a:latin typeface="Book Antiqua" pitchFamily="18" charset="0"/>
              </a:rPr>
              <a:t>Проведення аналітичної роботи  </a:t>
            </a:r>
            <a:endParaRPr lang="ru-RU" sz="2400" b="1" i="1" dirty="0">
              <a:latin typeface="Book Antiqua" pitchFamily="18" charset="0"/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rot="5400000" flipH="1" flipV="1">
            <a:off x="-857288" y="4286256"/>
            <a:ext cx="3714776" cy="1588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1000100" y="6143644"/>
            <a:ext cx="7643866" cy="1588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олилиния 14"/>
          <p:cNvSpPr/>
          <p:nvPr/>
        </p:nvSpPr>
        <p:spPr>
          <a:xfrm>
            <a:off x="1035170" y="2714621"/>
            <a:ext cx="6537226" cy="3436014"/>
          </a:xfrm>
          <a:custGeom>
            <a:avLst/>
            <a:gdLst>
              <a:gd name="connsiteX0" fmla="*/ 0 w 6219645"/>
              <a:gd name="connsiteY0" fmla="*/ 1745411 h 1745411"/>
              <a:gd name="connsiteX1" fmla="*/ 3329796 w 6219645"/>
              <a:gd name="connsiteY1" fmla="*/ 54634 h 1745411"/>
              <a:gd name="connsiteX2" fmla="*/ 6219645 w 6219645"/>
              <a:gd name="connsiteY2" fmla="*/ 1417607 h 1745411"/>
              <a:gd name="connsiteX3" fmla="*/ 6219645 w 6219645"/>
              <a:gd name="connsiteY3" fmla="*/ 1417607 h 17454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19645" h="1745411">
                <a:moveTo>
                  <a:pt x="0" y="1745411"/>
                </a:moveTo>
                <a:cubicBezTo>
                  <a:pt x="1146594" y="927339"/>
                  <a:pt x="2293189" y="109268"/>
                  <a:pt x="3329796" y="54634"/>
                </a:cubicBezTo>
                <a:cubicBezTo>
                  <a:pt x="4366404" y="0"/>
                  <a:pt x="6219645" y="1417607"/>
                  <a:pt x="6219645" y="1417607"/>
                </a:cubicBezTo>
                <a:lnTo>
                  <a:pt x="6219645" y="1417607"/>
                </a:lnTo>
              </a:path>
            </a:pathLst>
          </a:cu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2071670" y="6215082"/>
            <a:ext cx="4643470" cy="428628"/>
          </a:xfrm>
          <a:prstGeom prst="rect">
            <a:avLst/>
          </a:prstGeom>
          <a:solidFill>
            <a:srgbClr val="6633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РЕСУРСНІ ВИТРАТИ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28596" y="2285992"/>
            <a:ext cx="428628" cy="4143404"/>
          </a:xfrm>
          <a:prstGeom prst="rect">
            <a:avLst/>
          </a:prstGeom>
          <a:solidFill>
            <a:srgbClr val="6633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uk-UA" sz="2000" b="1" smtClean="0"/>
              <a:t>РЕЗУЛЬТАТИВНІСТЬ  ДІЯЛЬНОСТІ</a:t>
            </a:r>
            <a:endParaRPr lang="ru-RU" sz="2000" b="1" dirty="0"/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 rot="5400000">
            <a:off x="-142114" y="4428338"/>
            <a:ext cx="3429024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1571604" y="2714620"/>
            <a:ext cx="5072098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rot="16200000" flipH="1">
            <a:off x="4964909" y="4393413"/>
            <a:ext cx="3429024" cy="7143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1571604" y="4786322"/>
            <a:ext cx="5143536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rot="16200000" flipH="1">
            <a:off x="2607455" y="4393413"/>
            <a:ext cx="3429024" cy="7143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Прямоугольник 36"/>
          <p:cNvSpPr/>
          <p:nvPr/>
        </p:nvSpPr>
        <p:spPr>
          <a:xfrm>
            <a:off x="1142976" y="5429264"/>
            <a:ext cx="2357454" cy="428628"/>
          </a:xfrm>
          <a:prstGeom prst="rect">
            <a:avLst/>
          </a:prstGeom>
          <a:solidFill>
            <a:schemeClr val="bg1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Квадрат стабільності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1285852" y="2643182"/>
            <a:ext cx="2143140" cy="428628"/>
          </a:xfrm>
          <a:prstGeom prst="rect">
            <a:avLst/>
          </a:prstGeom>
          <a:solidFill>
            <a:schemeClr val="bg1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Квадрат успіху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5286380" y="2643182"/>
            <a:ext cx="2357454" cy="428628"/>
          </a:xfrm>
          <a:prstGeom prst="rect">
            <a:avLst/>
          </a:prstGeom>
          <a:solidFill>
            <a:schemeClr val="bg1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chemeClr val="tx1"/>
                </a:solidFill>
              </a:rPr>
              <a:t>?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5786446" y="5357826"/>
            <a:ext cx="2143140" cy="428628"/>
          </a:xfrm>
          <a:prstGeom prst="rect">
            <a:avLst/>
          </a:prstGeom>
          <a:solidFill>
            <a:schemeClr val="bg1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Квадрат невдач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1" name="Овал 40"/>
          <p:cNvSpPr/>
          <p:nvPr/>
        </p:nvSpPr>
        <p:spPr>
          <a:xfrm>
            <a:off x="2214546" y="4214818"/>
            <a:ext cx="500066" cy="4286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олилиния 45"/>
          <p:cNvSpPr/>
          <p:nvPr/>
        </p:nvSpPr>
        <p:spPr>
          <a:xfrm>
            <a:off x="3714744" y="2357430"/>
            <a:ext cx="1733910" cy="785818"/>
          </a:xfrm>
          <a:custGeom>
            <a:avLst/>
            <a:gdLst>
              <a:gd name="connsiteX0" fmla="*/ 0 w 1733910"/>
              <a:gd name="connsiteY0" fmla="*/ 790755 h 790755"/>
              <a:gd name="connsiteX1" fmla="*/ 690113 w 1733910"/>
              <a:gd name="connsiteY1" fmla="*/ 14377 h 790755"/>
              <a:gd name="connsiteX2" fmla="*/ 1673525 w 1733910"/>
              <a:gd name="connsiteY2" fmla="*/ 704491 h 790755"/>
              <a:gd name="connsiteX3" fmla="*/ 1673525 w 1733910"/>
              <a:gd name="connsiteY3" fmla="*/ 704491 h 790755"/>
              <a:gd name="connsiteX4" fmla="*/ 1733910 w 1733910"/>
              <a:gd name="connsiteY4" fmla="*/ 721743 h 7907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3910" h="790755">
                <a:moveTo>
                  <a:pt x="0" y="790755"/>
                </a:moveTo>
                <a:cubicBezTo>
                  <a:pt x="205596" y="409754"/>
                  <a:pt x="411192" y="28754"/>
                  <a:pt x="690113" y="14377"/>
                </a:cubicBezTo>
                <a:cubicBezTo>
                  <a:pt x="969034" y="0"/>
                  <a:pt x="1673525" y="704491"/>
                  <a:pt x="1673525" y="704491"/>
                </a:cubicBezTo>
                <a:lnTo>
                  <a:pt x="1673525" y="704491"/>
                </a:lnTo>
                <a:lnTo>
                  <a:pt x="1733910" y="721743"/>
                </a:lnTo>
              </a:path>
            </a:pathLst>
          </a:cu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Полилиния 47"/>
          <p:cNvSpPr/>
          <p:nvPr/>
        </p:nvSpPr>
        <p:spPr>
          <a:xfrm>
            <a:off x="3714744" y="2143116"/>
            <a:ext cx="2061713" cy="1098430"/>
          </a:xfrm>
          <a:custGeom>
            <a:avLst/>
            <a:gdLst>
              <a:gd name="connsiteX0" fmla="*/ 0 w 2061713"/>
              <a:gd name="connsiteY0" fmla="*/ 1029419 h 1098430"/>
              <a:gd name="connsiteX1" fmla="*/ 560717 w 2061713"/>
              <a:gd name="connsiteY1" fmla="*/ 11502 h 1098430"/>
              <a:gd name="connsiteX2" fmla="*/ 2061713 w 2061713"/>
              <a:gd name="connsiteY2" fmla="*/ 1098430 h 1098430"/>
              <a:gd name="connsiteX3" fmla="*/ 2061713 w 2061713"/>
              <a:gd name="connsiteY3" fmla="*/ 1098430 h 1098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61713" h="1098430">
                <a:moveTo>
                  <a:pt x="0" y="1029419"/>
                </a:moveTo>
                <a:cubicBezTo>
                  <a:pt x="108549" y="514709"/>
                  <a:pt x="217098" y="0"/>
                  <a:pt x="560717" y="11502"/>
                </a:cubicBezTo>
                <a:cubicBezTo>
                  <a:pt x="904336" y="23004"/>
                  <a:pt x="2061713" y="1098430"/>
                  <a:pt x="2061713" y="1098430"/>
                </a:cubicBezTo>
                <a:lnTo>
                  <a:pt x="2061713" y="1098430"/>
                </a:lnTo>
              </a:path>
            </a:pathLst>
          </a:cu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Овал 48"/>
          <p:cNvSpPr/>
          <p:nvPr/>
        </p:nvSpPr>
        <p:spPr>
          <a:xfrm>
            <a:off x="2357422" y="4071942"/>
            <a:ext cx="500066" cy="428628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329 -0.00486 0.00538 -0.01019 0.00937 -0.01389 C 0.01007 -0.01505 0.01041 -0.01667 0.01128 -0.01759 C 0.01198 -0.01852 0.01336 -0.01806 0.01406 -0.01898 C 0.01475 -0.01991 0.01423 -0.02176 0.01493 -0.02269 C 0.01562 -0.02361 0.01701 -0.02338 0.01788 -0.02408 C 0.02291 -0.02778 0.02795 -0.03241 0.03194 -0.03773 C 0.03229 -0.03912 0.03246 -0.04051 0.03298 -0.04167 C 0.0335 -0.04306 0.03437 -0.04398 0.03489 -0.04537 C 0.03576 -0.04792 0.03489 -0.05162 0.03663 -0.05301 C 0.04062 -0.05602 0.03871 -0.0544 0.04236 -0.05787 C 0.04461 -0.0625 0.04652 -0.0625 0.05 -0.06551 C 0.05434 -0.07431 0.05173 -0.0713 0.05659 -0.07547 C 0.05868 -0.08519 0.05555 -0.07408 0.06024 -0.08172 C 0.06406 -0.08797 0.05798 -0.08426 0.06406 -0.08681 C 0.06666 -0.09213 0.06684 -0.09722 0.07152 -0.09954 C 0.07361 -0.10695 0.08194 -0.1125 0.08767 -0.11459 C 0.09149 -0.11806 0.09531 -0.12107 0.09895 -0.12454 C 0.09965 -0.12593 0.1 -0.12755 0.10086 -0.12847 C 0.10156 -0.1294 0.10295 -0.12871 0.10364 -0.12963 C 0.10607 -0.13264 0.10468 -0.13565 0.10937 -0.13959 C 0.1125 -0.14607 0.11024 -0.14283 0.11684 -0.14838 C 0.11875 -0.15 0.12257 -0.15347 0.12257 -0.15347 C 0.12291 -0.15486 0.12274 -0.15648 0.12343 -0.15741 C 0.12413 -0.15834 0.12552 -0.15787 0.12639 -0.15857 C 0.13055 -0.16158 0.13316 -0.16551 0.13767 -0.16736 C 0.14392 -0.17315 0.15104 -0.17778 0.15746 -0.1838 C 0.16111 -0.18727 0.16475 -0.19213 0.16875 -0.19375 C 0.17378 -0.19838 0.18003 -0.2 0.18576 -0.20255 C 0.18854 -0.20394 0.19427 -0.20625 0.19427 -0.20625 C 0.20121 -0.2125 0.21684 -0.21898 0.22534 -0.21898 " pathEditMode="relative" ptsTypes="ffffffffffffffffffffffffffffffA">
                                      <p:cBhvr>
                                        <p:cTn id="4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18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1" grpId="1" animBg="1"/>
      <p:bldP spid="46" grpId="0" animBg="1"/>
      <p:bldP spid="48" grpId="0" animBg="1"/>
      <p:bldP spid="4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biznes-plany-na-zakaz-swot-analiz-ekonomicheskie-raschety_36747501_3_F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082" y="5192349"/>
            <a:ext cx="1785918" cy="156267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571736" y="357166"/>
            <a:ext cx="5715040" cy="714380"/>
          </a:xfrm>
          <a:prstGeom prst="rect">
            <a:avLst/>
          </a:prstGeom>
          <a:solidFill>
            <a:srgbClr val="6633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i="1" dirty="0" smtClean="0">
                <a:solidFill>
                  <a:schemeClr val="bg1"/>
                </a:solidFill>
                <a:latin typeface="Book Antiqua" pitchFamily="18" charset="0"/>
              </a:rPr>
              <a:t>SWOT </a:t>
            </a:r>
            <a:r>
              <a:rPr lang="uk-UA" sz="2000" b="1" i="1" dirty="0" smtClean="0">
                <a:solidFill>
                  <a:schemeClr val="bg1"/>
                </a:solidFill>
                <a:latin typeface="Book Antiqua" pitchFamily="18" charset="0"/>
              </a:rPr>
              <a:t>аналіз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43042" y="2214554"/>
            <a:ext cx="3000396" cy="178595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643438" y="2214554"/>
            <a:ext cx="3000396" cy="178595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643042" y="4000504"/>
            <a:ext cx="3000396" cy="178595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643438" y="4000504"/>
            <a:ext cx="3000396" cy="178595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0" y="4000504"/>
            <a:ext cx="1714480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142844" y="2214554"/>
            <a:ext cx="150019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Внутрішні фактори</a:t>
            </a:r>
            <a:endParaRPr lang="ru-RU" sz="1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42844" y="5429264"/>
            <a:ext cx="150019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Зовнішні фактори</a:t>
            </a:r>
            <a:endParaRPr lang="ru-RU" sz="1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786314" y="4000504"/>
            <a:ext cx="1500198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Загрози</a:t>
            </a:r>
            <a:endParaRPr lang="ru-RU" sz="1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857356" y="4000504"/>
            <a:ext cx="1500198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Можливості</a:t>
            </a:r>
            <a:endParaRPr lang="ru-RU" sz="1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857356" y="2214554"/>
            <a:ext cx="1500198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Сильні сторони</a:t>
            </a:r>
            <a:endParaRPr lang="ru-RU" sz="1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857752" y="2214554"/>
            <a:ext cx="1500198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Слабкі сторони</a:t>
            </a:r>
            <a:endParaRPr lang="ru-RU" sz="1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785918" y="2643182"/>
            <a:ext cx="2571768" cy="1143008"/>
          </a:xfrm>
          <a:prstGeom prst="rect">
            <a:avLst/>
          </a:prstGeom>
          <a:solidFill>
            <a:srgbClr val="6633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Font typeface="Arial" pitchFamily="34" charset="0"/>
              <a:buChar char="•"/>
            </a:pPr>
            <a:r>
              <a:rPr lang="uk-UA" sz="1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Кадровий ресурс </a:t>
            </a:r>
          </a:p>
          <a:p>
            <a:pPr algn="just">
              <a:buFont typeface="Arial" pitchFamily="34" charset="0"/>
              <a:buChar char="•"/>
            </a:pPr>
            <a:r>
              <a:rPr lang="uk-UA" sz="1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Психологічний клімат в колективі</a:t>
            </a:r>
          </a:p>
          <a:p>
            <a:pPr algn="just">
              <a:buFont typeface="Arial" pitchFamily="34" charset="0"/>
              <a:buChar char="•"/>
            </a:pPr>
            <a:r>
              <a:rPr lang="uk-UA" sz="1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Командна робота, спрямована на загальну мету</a:t>
            </a:r>
          </a:p>
          <a:p>
            <a:pPr algn="just">
              <a:buFont typeface="Arial" pitchFamily="34" charset="0"/>
              <a:buChar char="•"/>
            </a:pPr>
            <a:endParaRPr lang="ru-RU" sz="12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857752" y="2643182"/>
            <a:ext cx="2286016" cy="1071570"/>
          </a:xfrm>
          <a:prstGeom prst="rect">
            <a:avLst/>
          </a:prstGeom>
          <a:solidFill>
            <a:srgbClr val="6633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Font typeface="Arial" pitchFamily="34" charset="0"/>
              <a:buChar char="•"/>
            </a:pPr>
            <a:r>
              <a:rPr lang="uk-UA" sz="1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Матеріально-технічне забезпечення</a:t>
            </a:r>
          </a:p>
          <a:p>
            <a:pPr algn="just">
              <a:buFont typeface="Arial" pitchFamily="34" charset="0"/>
              <a:buChar char="•"/>
            </a:pPr>
            <a:r>
              <a:rPr lang="uk-UA" sz="1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низький рівень освітнього маркетингу і відсутність належного </a:t>
            </a:r>
            <a:r>
              <a:rPr lang="en-US" sz="1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</a:t>
            </a:r>
            <a:r>
              <a:rPr lang="ru-RU" sz="1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1200" b="1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928794" y="4429132"/>
            <a:ext cx="5429288" cy="1214446"/>
          </a:xfrm>
          <a:prstGeom prst="rect">
            <a:avLst/>
          </a:prstGeom>
          <a:solidFill>
            <a:srgbClr val="6633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Arial" pitchFamily="34" charset="0"/>
              <a:buChar char="•"/>
            </a:pPr>
            <a:endParaRPr lang="uk-UA" sz="1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uk-UA" sz="1400" b="1" i="1" dirty="0" smtClean="0">
                <a:latin typeface="Times New Roman" pitchFamily="18" charset="0"/>
                <a:cs typeface="Times New Roman" pitchFamily="18" charset="0"/>
              </a:rPr>
              <a:t> Законодавча база</a:t>
            </a:r>
          </a:p>
          <a:p>
            <a:pPr algn="ctr">
              <a:buFont typeface="Arial" pitchFamily="34" charset="0"/>
              <a:buChar char="•"/>
            </a:pPr>
            <a:r>
              <a:rPr lang="uk-UA" sz="1400" b="1" i="1" dirty="0" smtClean="0">
                <a:latin typeface="Times New Roman" pitchFamily="18" charset="0"/>
                <a:cs typeface="Times New Roman" pitchFamily="18" charset="0"/>
              </a:rPr>
              <a:t> економічні умови</a:t>
            </a:r>
          </a:p>
          <a:p>
            <a:pPr algn="ctr">
              <a:buFont typeface="Arial" pitchFamily="34" charset="0"/>
              <a:buChar char="•"/>
            </a:pPr>
            <a:r>
              <a:rPr lang="uk-UA" sz="1400" b="1" i="1" dirty="0" smtClean="0">
                <a:latin typeface="Times New Roman" pitchFamily="18" charset="0"/>
                <a:cs typeface="Times New Roman" pitchFamily="18" charset="0"/>
              </a:rPr>
              <a:t> технологічні умови</a:t>
            </a:r>
          </a:p>
          <a:p>
            <a:pPr algn="ctr">
              <a:buFont typeface="Arial" pitchFamily="34" charset="0"/>
              <a:buChar char="•"/>
            </a:pPr>
            <a:r>
              <a:rPr lang="uk-UA" sz="1400" b="1" i="1" dirty="0" smtClean="0">
                <a:latin typeface="Times New Roman" pitchFamily="18" charset="0"/>
                <a:cs typeface="Times New Roman" pitchFamily="18" charset="0"/>
              </a:rPr>
              <a:t> демографічна ситуація</a:t>
            </a:r>
          </a:p>
          <a:p>
            <a:pPr algn="ctr">
              <a:buFont typeface="Arial" pitchFamily="34" charset="0"/>
              <a:buChar char="•"/>
            </a:pPr>
            <a:r>
              <a:rPr lang="uk-UA" sz="1400" b="1" i="1" dirty="0" smtClean="0">
                <a:latin typeface="Times New Roman" pitchFamily="18" charset="0"/>
                <a:cs typeface="Times New Roman" pitchFamily="18" charset="0"/>
              </a:rPr>
              <a:t>  соціальне замовлення на освітні послуги</a:t>
            </a:r>
          </a:p>
          <a:p>
            <a:pPr algn="ctr">
              <a:buFont typeface="Arial" pitchFamily="34" charset="0"/>
              <a:buChar char="•"/>
            </a:pPr>
            <a:endParaRPr lang="ru-RU" sz="1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714480" y="1500174"/>
            <a:ext cx="6500858" cy="5000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uk-UA" b="1" i="1" dirty="0" smtClean="0">
                <a:solidFill>
                  <a:schemeClr val="tx1"/>
                </a:solidFill>
              </a:rPr>
              <a:t>3.</a:t>
            </a:r>
            <a:r>
              <a:rPr lang="uk-UA" b="1" i="1" dirty="0" smtClean="0">
                <a:solidFill>
                  <a:srgbClr val="FF0000"/>
                </a:solidFill>
              </a:rPr>
              <a:t> Третій </a:t>
            </a:r>
            <a:r>
              <a:rPr lang="uk-UA" b="1" i="1" dirty="0" smtClean="0">
                <a:solidFill>
                  <a:schemeClr val="tx1"/>
                </a:solidFill>
              </a:rPr>
              <a:t>крок: Використання </a:t>
            </a:r>
            <a:r>
              <a:rPr lang="en-US" b="1" i="1" dirty="0" smtClean="0">
                <a:solidFill>
                  <a:schemeClr val="tx1"/>
                </a:solidFill>
              </a:rPr>
              <a:t>SWOT </a:t>
            </a:r>
            <a:r>
              <a:rPr lang="uk-UA" b="1" i="1" dirty="0" smtClean="0">
                <a:solidFill>
                  <a:schemeClr val="tx1"/>
                </a:solidFill>
              </a:rPr>
              <a:t>аналізу для визначення перспектив розвитку</a:t>
            </a:r>
            <a:endParaRPr lang="ru-RU" b="1" dirty="0" smtClean="0">
              <a:solidFill>
                <a:schemeClr val="tx1"/>
              </a:solidFill>
            </a:endParaRPr>
          </a:p>
          <a:p>
            <a:pPr algn="just"/>
            <a:r>
              <a:rPr lang="uk-UA" b="1" i="1" dirty="0" smtClean="0">
                <a:solidFill>
                  <a:schemeClr val="tx1"/>
                </a:solidFill>
              </a:rPr>
              <a:t>    </a:t>
            </a:r>
            <a:endParaRPr lang="ru-RU" b="1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000"/>
                            </p:stCondLst>
                            <p:childTnLst>
                              <p:par>
                                <p:cTn id="79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0"/>
                            </p:stCondLst>
                            <p:childTnLst>
                              <p:par>
                                <p:cTn id="87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1000"/>
                            </p:stCondLst>
                            <p:childTnLst>
                              <p:par>
                                <p:cTn id="9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1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14480" y="357166"/>
            <a:ext cx="6923087" cy="785818"/>
          </a:xfrm>
          <a:prstGeom prst="rect">
            <a:avLst/>
          </a:prstGeom>
          <a:solidFill>
            <a:srgbClr val="6633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>
                <a:solidFill>
                  <a:schemeClr val="bg1"/>
                </a:solidFill>
                <a:latin typeface="Book Antiqua" pitchFamily="18" charset="0"/>
              </a:rPr>
              <a:t>Від місії до стратегії</a:t>
            </a:r>
            <a:endParaRPr lang="ru-RU" sz="2800" b="1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2357430"/>
            <a:ext cx="2500330" cy="12858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uk-UA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МІСІЯ </a:t>
            </a:r>
            <a:r>
              <a:rPr lang="uk-UA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головна, загальна мета, яка встановлює стандарти діяльності  і зрозуміла всьому  колективу  </a:t>
            </a:r>
            <a:endParaRPr lang="ru-RU" sz="1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4429132"/>
            <a:ext cx="2500330" cy="12858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uk-UA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СТРАТЕГІЧНА МЕТА </a:t>
            </a:r>
            <a:r>
              <a:rPr lang="uk-UA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конкретний стан окремих характеристик, досягнення яких для нас є бажаним і на досягнення яких спрямована наша  діяльність </a:t>
            </a:r>
            <a:endParaRPr lang="ru-RU" sz="1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715008" y="2143116"/>
            <a:ext cx="2500330" cy="12858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uk-UA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МІСІЯ ГІМНАЗІЇ: </a:t>
            </a:r>
            <a:r>
              <a:rPr lang="uk-UA" sz="1400" b="1" i="1" dirty="0" smtClean="0">
                <a:solidFill>
                  <a:schemeClr val="tx1"/>
                </a:solidFill>
              </a:rPr>
              <a:t>«Живемо в теперішньому, думаємо про майбутнє!»</a:t>
            </a:r>
            <a:endParaRPr lang="ru-RU" sz="1400" dirty="0" smtClean="0">
              <a:solidFill>
                <a:schemeClr val="tx1"/>
              </a:solidFill>
            </a:endParaRPr>
          </a:p>
          <a:p>
            <a:pPr algn="just"/>
            <a:r>
              <a:rPr lang="uk-UA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endParaRPr lang="ru-RU" sz="1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трелка вправо 7"/>
          <p:cNvSpPr/>
          <p:nvPr/>
        </p:nvSpPr>
        <p:spPr>
          <a:xfrm>
            <a:off x="3000364" y="2571744"/>
            <a:ext cx="2428892" cy="285752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143472" y="4071942"/>
            <a:ext cx="3857684" cy="2286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uk-UA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СТРАТЕГІЧНА МЕТА ГІМНАЗІЇ </a:t>
            </a:r>
            <a:r>
              <a:rPr lang="uk-UA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uk-UA" sz="1400" b="1" i="1" dirty="0" smtClean="0">
                <a:solidFill>
                  <a:schemeClr val="tx1"/>
                </a:solidFill>
              </a:rPr>
              <a:t>подальша модернізація всіх складових освітнього простору гімназії на основі інноваційного розвитку з використанням засад сучасного освітнього менеджменту; оптимальна організація діяльності, спрямована на підвищення якості навчально-виховного процесу, продуктивне використання кадрового та матеріально-технічного потенціалу.</a:t>
            </a:r>
            <a:endParaRPr lang="ru-RU" sz="1400" dirty="0" smtClean="0">
              <a:solidFill>
                <a:schemeClr val="tx1"/>
              </a:solidFill>
            </a:endParaRPr>
          </a:p>
          <a:p>
            <a:pPr algn="just"/>
            <a:endParaRPr lang="ru-RU" sz="1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>
            <a:off x="2928926" y="5214950"/>
            <a:ext cx="2000264" cy="285752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1" name="Picture 3" descr="C:\Users\User\Desktop\Картинки\school-children_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2857496"/>
            <a:ext cx="2177627" cy="1857388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214282" y="1571612"/>
            <a:ext cx="8572560" cy="5000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uk-UA" b="1" i="1" dirty="0" smtClean="0">
                <a:solidFill>
                  <a:schemeClr val="tx1"/>
                </a:solidFill>
              </a:rPr>
              <a:t>4</a:t>
            </a:r>
            <a:r>
              <a:rPr lang="uk-UA" sz="1400" b="1" i="1" dirty="0" smtClean="0">
                <a:solidFill>
                  <a:schemeClr val="tx1"/>
                </a:solidFill>
              </a:rPr>
              <a:t>. </a:t>
            </a:r>
            <a:r>
              <a:rPr lang="uk-UA" sz="2400" b="1" i="1" dirty="0" smtClean="0">
                <a:solidFill>
                  <a:srgbClr val="FF0000"/>
                </a:solidFill>
              </a:rPr>
              <a:t>Четвертий</a:t>
            </a:r>
            <a:r>
              <a:rPr lang="uk-UA" b="1" i="1" dirty="0" smtClean="0">
                <a:solidFill>
                  <a:srgbClr val="FF0000"/>
                </a:solidFill>
              </a:rPr>
              <a:t> </a:t>
            </a:r>
            <a:r>
              <a:rPr lang="uk-UA" b="1" i="1" dirty="0" smtClean="0">
                <a:solidFill>
                  <a:schemeClr val="tx1"/>
                </a:solidFill>
              </a:rPr>
              <a:t> крок – визначення місії гімназії і відповідної стратегічної мети розвитку</a:t>
            </a:r>
            <a:endParaRPr lang="ru-RU" b="1" i="1" dirty="0">
              <a:solidFill>
                <a:schemeClr val="tx1"/>
              </a:solidFill>
            </a:endParaRPr>
          </a:p>
        </p:txBody>
      </p:sp>
      <p:sp>
        <p:nvSpPr>
          <p:cNvPr id="14" name="Двойная стрелка вверх/вниз 13"/>
          <p:cNvSpPr/>
          <p:nvPr/>
        </p:nvSpPr>
        <p:spPr>
          <a:xfrm>
            <a:off x="7000892" y="3429000"/>
            <a:ext cx="214314" cy="642942"/>
          </a:xfrm>
          <a:prstGeom prst="up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428736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uk-UA" sz="1800" b="1" i="1" dirty="0" smtClean="0"/>
              <a:t>5. </a:t>
            </a:r>
            <a:r>
              <a:rPr lang="uk-UA" sz="2000" b="1" i="1" dirty="0" smtClean="0">
                <a:solidFill>
                  <a:srgbClr val="FF0000"/>
                </a:solidFill>
              </a:rPr>
              <a:t> П'ятий </a:t>
            </a:r>
            <a:r>
              <a:rPr lang="uk-UA" sz="2000" b="1" i="1" dirty="0" smtClean="0">
                <a:solidFill>
                  <a:schemeClr val="tx1"/>
                </a:solidFill>
              </a:rPr>
              <a:t>крок – побудова </a:t>
            </a:r>
            <a:r>
              <a:rPr lang="uk-UA" sz="2000" b="1" i="1" dirty="0" err="1" smtClean="0">
                <a:solidFill>
                  <a:schemeClr val="tx1"/>
                </a:solidFill>
              </a:rPr>
              <a:t>“Дерева</a:t>
            </a:r>
            <a:r>
              <a:rPr lang="uk-UA" sz="2000" b="1" i="1" dirty="0" smtClean="0">
                <a:solidFill>
                  <a:schemeClr val="tx1"/>
                </a:solidFill>
              </a:rPr>
              <a:t> </a:t>
            </a:r>
            <a:r>
              <a:rPr lang="uk-UA" sz="2000" b="1" i="1" dirty="0" err="1" smtClean="0">
                <a:solidFill>
                  <a:schemeClr val="tx1"/>
                </a:solidFill>
              </a:rPr>
              <a:t>цілей”</a:t>
            </a:r>
            <a:endParaRPr lang="ru-RU" sz="2000" b="1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071670" y="357166"/>
            <a:ext cx="5715040" cy="714380"/>
          </a:xfrm>
          <a:prstGeom prst="rect">
            <a:avLst/>
          </a:prstGeom>
          <a:solidFill>
            <a:srgbClr val="6633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>
                <a:solidFill>
                  <a:schemeClr val="bg1"/>
                </a:solidFill>
                <a:latin typeface="Book Antiqua" pitchFamily="18" charset="0"/>
              </a:rPr>
              <a:t>Дерево цілей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786050" y="1928802"/>
            <a:ext cx="3214710" cy="50006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СТРАТЕГІЧНА МЕТА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0" name="Двойная стрелка вверх/вниз 9"/>
          <p:cNvSpPr/>
          <p:nvPr/>
        </p:nvSpPr>
        <p:spPr>
          <a:xfrm>
            <a:off x="4357686" y="2428868"/>
            <a:ext cx="142876" cy="714380"/>
          </a:xfrm>
          <a:prstGeom prst="up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Двойная стрелка вверх/вниз 10"/>
          <p:cNvSpPr/>
          <p:nvPr/>
        </p:nvSpPr>
        <p:spPr>
          <a:xfrm rot="3309616">
            <a:off x="5115130" y="2111195"/>
            <a:ext cx="157119" cy="1328419"/>
          </a:xfrm>
          <a:prstGeom prst="upDownArrow">
            <a:avLst>
              <a:gd name="adj1" fmla="val 50000"/>
              <a:gd name="adj2" fmla="val 55225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Двойная стрелка вверх/вниз 11"/>
          <p:cNvSpPr/>
          <p:nvPr/>
        </p:nvSpPr>
        <p:spPr>
          <a:xfrm rot="18270050">
            <a:off x="3460582" y="2148913"/>
            <a:ext cx="165056" cy="1275549"/>
          </a:xfrm>
          <a:prstGeom prst="upDownArrow">
            <a:avLst>
              <a:gd name="adj1" fmla="val 50000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2928926" y="3214686"/>
            <a:ext cx="3143272" cy="357190"/>
          </a:xfrm>
          <a:prstGeom prst="rect">
            <a:avLst/>
          </a:prstGeom>
          <a:solidFill>
            <a:srgbClr val="E1C17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ТАКТИЧНІ ЦІЛІ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2" name="Стрелка вниз 21"/>
          <p:cNvSpPr/>
          <p:nvPr/>
        </p:nvSpPr>
        <p:spPr>
          <a:xfrm>
            <a:off x="3143240" y="3571876"/>
            <a:ext cx="142876" cy="500066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низ 22"/>
          <p:cNvSpPr/>
          <p:nvPr/>
        </p:nvSpPr>
        <p:spPr>
          <a:xfrm>
            <a:off x="5715008" y="3571876"/>
            <a:ext cx="142876" cy="500066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низ 23"/>
          <p:cNvSpPr/>
          <p:nvPr/>
        </p:nvSpPr>
        <p:spPr>
          <a:xfrm>
            <a:off x="4500562" y="3571876"/>
            <a:ext cx="142876" cy="500066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низ 24"/>
          <p:cNvSpPr/>
          <p:nvPr/>
        </p:nvSpPr>
        <p:spPr>
          <a:xfrm>
            <a:off x="3643306" y="3571876"/>
            <a:ext cx="142876" cy="500066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низ 25"/>
          <p:cNvSpPr/>
          <p:nvPr/>
        </p:nvSpPr>
        <p:spPr>
          <a:xfrm>
            <a:off x="4071934" y="3571876"/>
            <a:ext cx="142876" cy="500066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низ 26"/>
          <p:cNvSpPr/>
          <p:nvPr/>
        </p:nvSpPr>
        <p:spPr>
          <a:xfrm>
            <a:off x="5286380" y="3571876"/>
            <a:ext cx="142876" cy="500066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низ 27"/>
          <p:cNvSpPr/>
          <p:nvPr/>
        </p:nvSpPr>
        <p:spPr>
          <a:xfrm>
            <a:off x="4857752" y="3571876"/>
            <a:ext cx="142876" cy="500066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>
            <a:off x="1357290" y="4143380"/>
            <a:ext cx="6786610" cy="1714512"/>
          </a:xfrm>
          <a:prstGeom prst="rect">
            <a:avLst/>
          </a:prstGeom>
          <a:solidFill>
            <a:srgbClr val="9966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400" b="1" dirty="0" smtClean="0">
              <a:solidFill>
                <a:schemeClr val="tx1"/>
              </a:solidFill>
            </a:endParaRPr>
          </a:p>
          <a:p>
            <a:pPr algn="ctr"/>
            <a:endParaRPr lang="uk-UA" sz="1400" b="1" dirty="0" smtClean="0">
              <a:solidFill>
                <a:schemeClr val="tx1"/>
              </a:solidFill>
            </a:endParaRPr>
          </a:p>
          <a:p>
            <a:pPr algn="ctr"/>
            <a:endParaRPr lang="uk-UA" sz="1400" b="1" dirty="0" smtClean="0">
              <a:solidFill>
                <a:schemeClr val="tx1"/>
              </a:solidFill>
            </a:endParaRPr>
          </a:p>
          <a:p>
            <a:pPr algn="ctr"/>
            <a:r>
              <a:rPr lang="uk-UA" sz="1400" b="1" u="sng" dirty="0" smtClean="0">
                <a:solidFill>
                  <a:schemeClr val="bg1"/>
                </a:solidFill>
              </a:rPr>
              <a:t>Реалізуються в підпрограмах:</a:t>
            </a:r>
          </a:p>
          <a:p>
            <a:pPr marL="342900" lvl="0" indent="-342900" algn="ctr">
              <a:buFont typeface="+mj-lt"/>
              <a:buAutoNum type="arabicPeriod"/>
            </a:pPr>
            <a:r>
              <a:rPr lang="uk-UA" sz="1400" dirty="0" smtClean="0">
                <a:solidFill>
                  <a:schemeClr val="bg1"/>
                </a:solidFill>
              </a:rPr>
              <a:t>«Здоров’я»</a:t>
            </a:r>
          </a:p>
          <a:p>
            <a:pPr marL="342900" lvl="0" indent="-342900" algn="ctr">
              <a:buFont typeface="+mj-lt"/>
              <a:buAutoNum type="arabicPeriod"/>
            </a:pPr>
            <a:r>
              <a:rPr lang="uk-UA" sz="1400" dirty="0" smtClean="0">
                <a:solidFill>
                  <a:schemeClr val="bg1"/>
                </a:solidFill>
              </a:rPr>
              <a:t>«Вчитель»</a:t>
            </a:r>
          </a:p>
          <a:p>
            <a:pPr marL="342900" lvl="0" indent="-342900" algn="ctr">
              <a:buFont typeface="+mj-lt"/>
              <a:buAutoNum type="arabicPeriod"/>
            </a:pPr>
            <a:r>
              <a:rPr lang="uk-UA" sz="1400" dirty="0" smtClean="0">
                <a:solidFill>
                  <a:schemeClr val="bg1"/>
                </a:solidFill>
              </a:rPr>
              <a:t>«Навчальний процес»</a:t>
            </a:r>
          </a:p>
          <a:p>
            <a:pPr marL="342900" lvl="0" indent="-342900" algn="ctr">
              <a:buFont typeface="+mj-lt"/>
              <a:buAutoNum type="arabicPeriod"/>
            </a:pPr>
            <a:r>
              <a:rPr lang="uk-UA" sz="1400" dirty="0" smtClean="0">
                <a:solidFill>
                  <a:schemeClr val="bg1"/>
                </a:solidFill>
              </a:rPr>
              <a:t>Підпрограма освітнього менеджменту «Творчість. Компетентність. Результат»</a:t>
            </a:r>
          </a:p>
          <a:p>
            <a:pPr marL="342900" lvl="0" indent="-342900" algn="ctr">
              <a:buFont typeface="+mj-lt"/>
              <a:buAutoNum type="arabicPeriod"/>
            </a:pPr>
            <a:r>
              <a:rPr lang="uk-UA" sz="1400" dirty="0" smtClean="0">
                <a:solidFill>
                  <a:schemeClr val="bg1"/>
                </a:solidFill>
              </a:rPr>
              <a:t>«Технологія успіху» (робота з обдарованими учнями)</a:t>
            </a:r>
          </a:p>
          <a:p>
            <a:pPr marL="342900" lvl="0" indent="-342900" algn="ctr">
              <a:buFont typeface="+mj-lt"/>
              <a:buAutoNum type="arabicPeriod"/>
            </a:pPr>
            <a:r>
              <a:rPr lang="uk-UA" sz="1400" dirty="0" smtClean="0">
                <a:solidFill>
                  <a:schemeClr val="bg1"/>
                </a:solidFill>
              </a:rPr>
              <a:t>Виховання</a:t>
            </a:r>
          </a:p>
          <a:p>
            <a:pPr marL="342900" lvl="0" indent="-342900" algn="ctr">
              <a:buFont typeface="+mj-lt"/>
              <a:buAutoNum type="arabicPeriod"/>
            </a:pPr>
            <a:r>
              <a:rPr lang="uk-UA" sz="1400" dirty="0" smtClean="0">
                <a:solidFill>
                  <a:schemeClr val="bg1"/>
                </a:solidFill>
              </a:rPr>
              <a:t>Матеріально-технічне і навчально-методичне забезпечення</a:t>
            </a:r>
          </a:p>
          <a:p>
            <a:pPr marL="342900" lvl="0" indent="-342900" algn="ctr"/>
            <a:endParaRPr lang="uk-UA" sz="1400" dirty="0" smtClean="0">
              <a:solidFill>
                <a:schemeClr val="tx1"/>
              </a:solidFill>
            </a:endParaRPr>
          </a:p>
          <a:p>
            <a:pPr marL="342900" lvl="0" indent="-342900" algn="ctr"/>
            <a:endParaRPr lang="ru-RU" sz="1400" dirty="0" smtClean="0">
              <a:solidFill>
                <a:schemeClr val="tx1"/>
              </a:solidFill>
            </a:endParaRPr>
          </a:p>
          <a:p>
            <a:pPr marL="342900" indent="-342900" algn="ctr"/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30" name="Стрелка вниз 29"/>
          <p:cNvSpPr/>
          <p:nvPr/>
        </p:nvSpPr>
        <p:spPr>
          <a:xfrm>
            <a:off x="7500958" y="5643578"/>
            <a:ext cx="285752" cy="500066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трелка вниз 30"/>
          <p:cNvSpPr/>
          <p:nvPr/>
        </p:nvSpPr>
        <p:spPr>
          <a:xfrm>
            <a:off x="1500166" y="5643578"/>
            <a:ext cx="285752" cy="500066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857224" y="6143644"/>
            <a:ext cx="7786742" cy="571504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 smtClean="0"/>
              <a:t>ОПЕРАТИВНІ  ЦІЛІ</a:t>
            </a:r>
            <a:r>
              <a:rPr lang="uk-UA" sz="1600" dirty="0" smtClean="0"/>
              <a:t> </a:t>
            </a:r>
          </a:p>
          <a:p>
            <a:pPr algn="ctr"/>
            <a:r>
              <a:rPr lang="uk-UA" sz="1600" dirty="0" smtClean="0"/>
              <a:t> Відображені у відповідних розділах підпрограм і річних планах роботи гімназії</a:t>
            </a:r>
            <a:endParaRPr lang="ru-RU" sz="1600" b="1" dirty="0"/>
          </a:p>
        </p:txBody>
      </p:sp>
      <p:sp>
        <p:nvSpPr>
          <p:cNvPr id="20" name="Стрелка вниз 19"/>
          <p:cNvSpPr/>
          <p:nvPr/>
        </p:nvSpPr>
        <p:spPr>
          <a:xfrm>
            <a:off x="1928794" y="5643578"/>
            <a:ext cx="285752" cy="500066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низ 20"/>
          <p:cNvSpPr/>
          <p:nvPr/>
        </p:nvSpPr>
        <p:spPr>
          <a:xfrm>
            <a:off x="7786710" y="5643578"/>
            <a:ext cx="285752" cy="500066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3" name="Picture 2" descr="C:\Users\User\Desktop\Картинки\42918078_book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94849" y="0"/>
            <a:ext cx="1249151" cy="145414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000"/>
                            </p:stCondLst>
                            <p:childTnLst>
                              <p:par>
                                <p:cTn id="6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  <p:bldP spid="12" grpId="0" animBg="1"/>
      <p:bldP spid="13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20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sz="2800" b="1" i="1" dirty="0" smtClean="0">
                <a:solidFill>
                  <a:srgbClr val="FF0000"/>
                </a:solidFill>
              </a:rPr>
              <a:t>Таким чином,</a:t>
            </a:r>
            <a:r>
              <a:rPr lang="uk-UA" sz="2000" b="1" i="1" dirty="0" smtClean="0">
                <a:solidFill>
                  <a:schemeClr val="tx1"/>
                </a:solidFill>
              </a:rPr>
              <a:t> визначена наступна побудова Програми розвитку</a:t>
            </a:r>
            <a:endParaRPr lang="ru-RU" sz="2000" b="1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000232" y="357166"/>
            <a:ext cx="5715040" cy="714380"/>
          </a:xfrm>
          <a:prstGeom prst="rect">
            <a:avLst/>
          </a:prstGeom>
          <a:solidFill>
            <a:srgbClr val="6633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>
                <a:solidFill>
                  <a:schemeClr val="bg1"/>
                </a:solidFill>
                <a:latin typeface="Book Antiqua" pitchFamily="18" charset="0"/>
              </a:rPr>
              <a:t>Структура Програми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596" y="2285992"/>
            <a:ext cx="8215370" cy="4214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AutoNum type="arabicPeriod"/>
            </a:pPr>
            <a:r>
              <a:rPr lang="uk-UA" sz="2400" b="1" i="1" u="sng" dirty="0" smtClean="0">
                <a:solidFill>
                  <a:schemeClr val="tx1"/>
                </a:solidFill>
              </a:rPr>
              <a:t>ВСТУП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uk-UA" sz="2400" b="1" dirty="0" smtClean="0">
                <a:solidFill>
                  <a:schemeClr val="tx1"/>
                </a:solidFill>
              </a:rPr>
              <a:t> </a:t>
            </a:r>
            <a:r>
              <a:rPr lang="uk-UA" sz="2400" dirty="0" smtClean="0">
                <a:solidFill>
                  <a:schemeClr val="tx1"/>
                </a:solidFill>
              </a:rPr>
              <a:t>Мета Програми розвитку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uk-UA" sz="2400" dirty="0" smtClean="0">
                <a:solidFill>
                  <a:schemeClr val="tx1"/>
                </a:solidFill>
              </a:rPr>
              <a:t>Пріоритетні напрямки досягнення кінцевої мети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uk-UA" sz="2400" dirty="0" smtClean="0">
                <a:solidFill>
                  <a:schemeClr val="tx1"/>
                </a:solidFill>
              </a:rPr>
              <a:t>Ресурсне забезпечення досягнення кінцевої мети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uk-UA" sz="2400" dirty="0" smtClean="0">
                <a:solidFill>
                  <a:schemeClr val="tx1"/>
                </a:solidFill>
              </a:rPr>
              <a:t>Принципи реалізації стратегічної мети</a:t>
            </a:r>
          </a:p>
          <a:p>
            <a:pPr marL="342900" indent="-342900" algn="just">
              <a:buAutoNum type="arabicPeriod" startAt="2"/>
            </a:pPr>
            <a:r>
              <a:rPr lang="uk-UA" sz="2400" b="1" i="1" u="sng" dirty="0" smtClean="0">
                <a:solidFill>
                  <a:schemeClr val="tx1"/>
                </a:solidFill>
              </a:rPr>
              <a:t>Аналітичний блок (за напрямками, визначеними в п.1)</a:t>
            </a:r>
          </a:p>
          <a:p>
            <a:pPr marL="342900" indent="-342900" algn="just">
              <a:buAutoNum type="arabicPeriod" startAt="2"/>
            </a:pPr>
            <a:r>
              <a:rPr lang="uk-UA" sz="2400" b="1" i="1" u="sng" dirty="0" smtClean="0">
                <a:solidFill>
                  <a:schemeClr val="tx1"/>
                </a:solidFill>
              </a:rPr>
              <a:t>Прогностичний  блок (реалізація  відповідних підпрограм)</a:t>
            </a:r>
          </a:p>
          <a:p>
            <a:pPr marL="342900" indent="-342900" algn="just">
              <a:buAutoNum type="arabicPeriod" startAt="2"/>
            </a:pPr>
            <a:r>
              <a:rPr lang="uk-UA" sz="2400" b="1" i="1" u="sng" dirty="0" smtClean="0">
                <a:solidFill>
                  <a:schemeClr val="tx1"/>
                </a:solidFill>
              </a:rPr>
              <a:t>Механізм реалізації Програми розвитку (етапність)</a:t>
            </a:r>
            <a:endParaRPr lang="uk-UA" sz="2400" b="1" dirty="0" smtClean="0">
              <a:solidFill>
                <a:schemeClr val="tx1"/>
              </a:solidFill>
            </a:endParaRPr>
          </a:p>
          <a:p>
            <a:pPr marL="342900" indent="-342900" algn="ctr">
              <a:buFont typeface="Wingdings" pitchFamily="2" charset="2"/>
              <a:buChar char="Ø"/>
            </a:pPr>
            <a:endParaRPr lang="ru-RU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357422" y="357166"/>
            <a:ext cx="5929354" cy="714380"/>
          </a:xfrm>
          <a:prstGeom prst="rect">
            <a:avLst/>
          </a:prstGeom>
          <a:solidFill>
            <a:srgbClr val="6633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>
                <a:solidFill>
                  <a:schemeClr val="bg1"/>
                </a:solidFill>
                <a:latin typeface="Book Antiqua" pitchFamily="18" charset="0"/>
              </a:rPr>
              <a:t>Результат</a:t>
            </a:r>
            <a:endParaRPr lang="ru-RU" sz="2400" b="1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85786" y="1214422"/>
            <a:ext cx="7929618" cy="52864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uk-UA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Font typeface="Wingdings" pitchFamily="2" charset="2"/>
              <a:buChar char="q"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Перехід до </a:t>
            </a:r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полісуб</a:t>
            </a:r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</a:t>
            </a:r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єктних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відносин між всіма учасниками навчально-виховного процесу, що забезпечать відкритість, мобільність, адаптивність, орієнтацію змісту освіти на виконання державного стандарту освітніх галузей. 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Font typeface="Wingdings" pitchFamily="2" charset="2"/>
              <a:buChar char="q"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Якісні зміни системи управління освітою на шкільному рівні, що забезпечить підвищення рівня управлінської компетентності і культури керівників шляхом застосування сучасних підходів освітнього менеджменту та маркетингу, використання технології адаптивного управління та її основного механізму – комплексного освітнього моніторингу.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Font typeface="Wingdings" pitchFamily="2" charset="2"/>
              <a:buChar char="q"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Якісні зміни в результатах діяльності всіх суб’єктів освітнього середовища гімназії: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algn="just"/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-позитивна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динаміка розвитку гімназії за всіма критеріями;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algn="just"/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-підвищення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якості роботи кожного працівника і якості навчання учнів в цілому;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algn="just"/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-позитивна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динаміка змін всіх показників: результативність участі в предметних олімпіадах, МАН, професійних конкурсах тощо;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algn="just"/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-розвиток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ініціативи «знизу», завдяки підвищенню активності всіх учасників навчально-виховного 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процесу.</a:t>
            </a:r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dirty="0" smtClean="0"/>
              <a:t> </a:t>
            </a:r>
            <a:endParaRPr lang="ru-RU" dirty="0" smtClean="0"/>
          </a:p>
          <a:p>
            <a:r>
              <a:rPr lang="uk-UA" dirty="0" smtClean="0"/>
              <a:t> </a:t>
            </a:r>
            <a:endParaRPr lang="ru-RU" dirty="0" smtClean="0"/>
          </a:p>
          <a:p>
            <a:pPr algn="ctr"/>
            <a:endParaRPr lang="ru-RU" dirty="0"/>
          </a:p>
        </p:txBody>
      </p:sp>
      <p:pic>
        <p:nvPicPr>
          <p:cNvPr id="4097" name="Picture 1" descr="C:\Users\User\Desktop\Картинки\school11-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24642" y="5643578"/>
            <a:ext cx="1819358" cy="121442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14546" y="0"/>
            <a:ext cx="5857916" cy="571480"/>
          </a:xfrm>
          <a:prstGeom prst="rect">
            <a:avLst/>
          </a:prstGeom>
          <a:solidFill>
            <a:srgbClr val="6633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>
                <a:latin typeface="Book Antiqua" pitchFamily="18" charset="0"/>
              </a:rPr>
              <a:t> </a:t>
            </a:r>
            <a:r>
              <a:rPr lang="uk-UA" sz="3200" b="1" i="1" dirty="0" smtClean="0">
                <a:latin typeface="Book Antiqua" pitchFamily="18" charset="0"/>
              </a:rPr>
              <a:t>ІІ.  ПРОГНОЗ  </a:t>
            </a:r>
            <a:endParaRPr lang="ru-RU" sz="3200" b="1" i="1" dirty="0">
              <a:latin typeface="Book Antiqua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57356" y="571480"/>
            <a:ext cx="2286016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i="1" dirty="0" smtClean="0">
                <a:solidFill>
                  <a:schemeClr val="tx1"/>
                </a:solidFill>
              </a:rPr>
              <a:t>Тактичні цілі </a:t>
            </a:r>
            <a:endParaRPr lang="ru-RU" sz="1600" b="1" i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715140" y="571480"/>
            <a:ext cx="2143140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i="1" dirty="0" smtClean="0">
                <a:solidFill>
                  <a:schemeClr val="tx1"/>
                </a:solidFill>
              </a:rPr>
              <a:t>Оперативні цілі </a:t>
            </a:r>
            <a:endParaRPr lang="ru-RU" sz="1600" b="1" i="1" dirty="0">
              <a:solidFill>
                <a:schemeClr val="tx1"/>
              </a:solidFill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1857356" y="785794"/>
            <a:ext cx="142876" cy="357190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8572528" y="785794"/>
            <a:ext cx="142876" cy="357190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0" y="1142984"/>
            <a:ext cx="7072330" cy="64294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uk-UA" sz="1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Підпрограма </a:t>
            </a:r>
            <a:r>
              <a:rPr lang="uk-UA" sz="1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13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Здоров</a:t>
            </a:r>
            <a:r>
              <a:rPr lang="uk-UA" sz="13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</a:t>
            </a:r>
            <a:r>
              <a:rPr lang="uk-UA" sz="13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</a:t>
            </a:r>
            <a:r>
              <a:rPr lang="uk-UA" sz="1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uk-UA" sz="1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uk-UA" sz="1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підвищення мотивації до здорового способу життя; набуття знань і досвіду щодо власної безпеки; виховання відповідального ставлення до власного здоров'я</a:t>
            </a:r>
          </a:p>
          <a:p>
            <a:pPr algn="just"/>
            <a:endParaRPr lang="ru-RU" sz="13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1857364"/>
            <a:ext cx="7072330" cy="71438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uk-UA" sz="1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uk-UA" sz="1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1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Підпрограма </a:t>
            </a:r>
            <a:r>
              <a:rPr lang="uk-UA" sz="1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«Вчитель» </a:t>
            </a:r>
            <a:r>
              <a:rPr lang="uk-UA" sz="1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забезпечення ефективної діяльності персоналу і його формування як особистостей, що мають високий професіоналізм, фахову компетентність, почуття партнерства; вміють працювати в команді та розділяють організаційну культуру</a:t>
            </a:r>
          </a:p>
          <a:p>
            <a:pPr algn="just"/>
            <a:endParaRPr lang="uk-UA" sz="1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3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2714620"/>
            <a:ext cx="7072330" cy="5715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uk-UA" sz="1400" dirty="0" smtClean="0">
              <a:solidFill>
                <a:schemeClr val="tx1"/>
              </a:solidFill>
            </a:endParaRPr>
          </a:p>
          <a:p>
            <a:pPr algn="just"/>
            <a:endParaRPr lang="uk-UA" sz="1400" dirty="0" smtClean="0">
              <a:solidFill>
                <a:schemeClr val="tx1"/>
              </a:solidFill>
            </a:endParaRPr>
          </a:p>
          <a:p>
            <a:pPr algn="just"/>
            <a:r>
              <a:rPr lang="uk-UA" sz="1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Підпрограма </a:t>
            </a:r>
            <a:r>
              <a:rPr lang="uk-UA" sz="1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«Навчальний процес» </a:t>
            </a:r>
            <a:r>
              <a:rPr lang="uk-UA" sz="1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досягнення кожним учнем найвищого, саме для нього, рівня знань, умінь, навичок, </a:t>
            </a:r>
            <a:r>
              <a:rPr lang="uk-UA" sz="1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компетенцій</a:t>
            </a:r>
            <a:r>
              <a:rPr lang="uk-UA" sz="1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через використання інноваційних технологій навчання</a:t>
            </a:r>
          </a:p>
          <a:p>
            <a:pPr algn="just"/>
            <a:endParaRPr lang="uk-UA" sz="1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uk-UA" sz="1400" dirty="0" smtClean="0">
              <a:solidFill>
                <a:schemeClr val="tx1"/>
              </a:solidFill>
            </a:endParaRPr>
          </a:p>
          <a:p>
            <a:pPr algn="just"/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3429000"/>
            <a:ext cx="7072330" cy="64294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uk-UA" sz="1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1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Підпрограма </a:t>
            </a:r>
            <a:r>
              <a:rPr lang="uk-UA" sz="1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освітнього менеджменту «Творчість. Компетентність. Результат»</a:t>
            </a:r>
            <a:r>
              <a:rPr lang="uk-UA" sz="1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організація діяльності всіх суб’єктів освітнього процесу, спрямованої на досягнення стратегічної мети розвитку гімназії у відповідності до основних засад сучасного освітнього менеджменту</a:t>
            </a:r>
          </a:p>
          <a:p>
            <a:pPr algn="just"/>
            <a:endParaRPr lang="ru-RU" sz="13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4214818"/>
            <a:ext cx="7072330" cy="85725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uk-UA" sz="1400" dirty="0" smtClean="0">
              <a:solidFill>
                <a:schemeClr val="tx1"/>
              </a:solidFill>
            </a:endParaRPr>
          </a:p>
          <a:p>
            <a:pPr algn="just"/>
            <a:r>
              <a:rPr lang="uk-UA" sz="1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Підпрограма </a:t>
            </a:r>
            <a:r>
              <a:rPr lang="uk-UA" sz="1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«Технологія успіху» </a:t>
            </a:r>
            <a:r>
              <a:rPr lang="uk-UA" sz="1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розвиток пізнавальних здібностей і творчого потенціалу кожного учня,  створення умов для гармонійного   розвитку особистості на основі принципів функціонального, педагогічного, психологічного і науково-методичного забезпечення її реалізації</a:t>
            </a:r>
            <a:endParaRPr lang="ru-RU" sz="1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0" y="5143512"/>
            <a:ext cx="7072330" cy="107157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uk-UA" sz="1400" dirty="0" smtClean="0">
              <a:solidFill>
                <a:schemeClr val="tx1"/>
              </a:solidFill>
            </a:endParaRPr>
          </a:p>
          <a:p>
            <a:pPr algn="just"/>
            <a:endParaRPr lang="uk-UA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uk-UA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1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Підпрограма </a:t>
            </a:r>
            <a:r>
              <a:rPr lang="uk-UA" sz="1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«Виховання» </a:t>
            </a:r>
            <a:r>
              <a:rPr lang="uk-UA" sz="1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гуманізація виховного процесу, що виражається у створенні умов для всебічного розвитку особистості, для спонукання її до самоаналізу, саморозвитку, самовиховання; створення ефективної виховної системи гімназії в цілому та кожного класного колективу окремо; дотримання принципів виховання, визначених концептуальними засадами національної програми</a:t>
            </a:r>
          </a:p>
          <a:p>
            <a:pPr algn="just"/>
            <a:endParaRPr lang="uk-UA" sz="1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0" y="6286496"/>
            <a:ext cx="7072330" cy="5715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uk-UA" sz="1400" dirty="0" smtClean="0">
              <a:solidFill>
                <a:schemeClr val="tx1"/>
              </a:solidFill>
            </a:endParaRPr>
          </a:p>
          <a:p>
            <a:pPr algn="just"/>
            <a:endParaRPr lang="uk-UA" sz="1400" dirty="0" smtClean="0">
              <a:solidFill>
                <a:schemeClr val="tx1"/>
              </a:solidFill>
            </a:endParaRPr>
          </a:p>
          <a:p>
            <a:pPr algn="just"/>
            <a:r>
              <a:rPr lang="uk-UA" sz="1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Підпрограма </a:t>
            </a:r>
            <a:r>
              <a:rPr lang="uk-UA" sz="1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«Матеріально-технічне і навчально-методичне забезпечення» </a:t>
            </a:r>
            <a:r>
              <a:rPr lang="uk-UA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організація науково-методичного та матеріально-технічного </a:t>
            </a:r>
            <a:r>
              <a:rPr lang="uk-UA" sz="1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забезпечення закладу; поступова реорганізації системи забезпечення в сучасних умовах дефіциту фінансування</a:t>
            </a:r>
          </a:p>
          <a:p>
            <a:pPr algn="just"/>
            <a:endParaRPr lang="uk-UA" sz="1400" dirty="0" smtClean="0">
              <a:solidFill>
                <a:schemeClr val="tx1"/>
              </a:solidFill>
            </a:endParaRPr>
          </a:p>
          <a:p>
            <a:pPr algn="just"/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8143900" y="1142984"/>
            <a:ext cx="857256" cy="571501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wordArtVert" rtlCol="0" anchor="ctr"/>
          <a:lstStyle/>
          <a:p>
            <a:pPr algn="ctr"/>
            <a:r>
              <a:rPr lang="uk-UA" sz="2000" b="1" dirty="0" smtClean="0">
                <a:solidFill>
                  <a:schemeClr val="tx1"/>
                </a:solidFill>
              </a:rPr>
              <a:t>Річні плани гімназії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0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1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2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3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4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6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7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8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0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2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3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4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5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8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9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0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1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2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4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5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8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0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1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2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3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Круговая стрелка 25"/>
          <p:cNvSpPr/>
          <p:nvPr/>
        </p:nvSpPr>
        <p:spPr>
          <a:xfrm rot="9215042">
            <a:off x="3651529" y="5457922"/>
            <a:ext cx="2019618" cy="1214446"/>
          </a:xfrm>
          <a:prstGeom prst="circularArrow">
            <a:avLst>
              <a:gd name="adj1" fmla="val 5722"/>
              <a:gd name="adj2" fmla="val 1110766"/>
              <a:gd name="adj3" fmla="val 20400732"/>
              <a:gd name="adj4" fmla="val 10800000"/>
              <a:gd name="adj5" fmla="val 11378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4" name="Выгнутая вниз стрелка 23"/>
          <p:cNvSpPr/>
          <p:nvPr/>
        </p:nvSpPr>
        <p:spPr>
          <a:xfrm rot="1809558">
            <a:off x="2255261" y="4474198"/>
            <a:ext cx="3306987" cy="1053113"/>
          </a:xfrm>
          <a:prstGeom prst="curvedUpArrow">
            <a:avLst>
              <a:gd name="adj1" fmla="val 15277"/>
              <a:gd name="adj2" fmla="val 62103"/>
              <a:gd name="adj3" fmla="val 61427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Круговая стрелка 15"/>
          <p:cNvSpPr/>
          <p:nvPr/>
        </p:nvSpPr>
        <p:spPr>
          <a:xfrm rot="9364741">
            <a:off x="3148723" y="3359255"/>
            <a:ext cx="2340458" cy="1227574"/>
          </a:xfrm>
          <a:prstGeom prst="circularArrow">
            <a:avLst>
              <a:gd name="adj1" fmla="val 4526"/>
              <a:gd name="adj2" fmla="val 1332523"/>
              <a:gd name="adj3" fmla="val 20611965"/>
              <a:gd name="adj4" fmla="val 10909389"/>
              <a:gd name="adj5" fmla="val 15236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Круговая стрелка 12"/>
          <p:cNvSpPr/>
          <p:nvPr/>
        </p:nvSpPr>
        <p:spPr>
          <a:xfrm>
            <a:off x="4572000" y="1714488"/>
            <a:ext cx="2000264" cy="1143008"/>
          </a:xfrm>
          <a:prstGeom prst="circularArrow">
            <a:avLst>
              <a:gd name="adj1" fmla="val 8108"/>
              <a:gd name="adj2" fmla="val 1356805"/>
              <a:gd name="adj3" fmla="val 21008084"/>
              <a:gd name="adj4" fmla="val 10800000"/>
              <a:gd name="adj5" fmla="val 18907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57422" y="214290"/>
            <a:ext cx="5929354" cy="714380"/>
          </a:xfrm>
          <a:prstGeom prst="rect">
            <a:avLst/>
          </a:prstGeom>
          <a:solidFill>
            <a:srgbClr val="6633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>
                <a:solidFill>
                  <a:schemeClr val="bg1"/>
                </a:solidFill>
                <a:latin typeface="Book Antiqua" pitchFamily="18" charset="0"/>
              </a:rPr>
              <a:t>ВИСНОВКИ</a:t>
            </a:r>
            <a:endParaRPr lang="ru-RU" sz="2400" b="1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000232" y="1357298"/>
            <a:ext cx="3000396" cy="128588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Розробка програм розвитку – це повноваження не лише органів управління освітою, а і завдання загальноосвітнього навчального закладу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143504" y="2500306"/>
            <a:ext cx="3000396" cy="128588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Для розвитку і конкурентоспроможності на ринку освітніх послуг недостатньо бути лише виконавцем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286380" y="4572008"/>
            <a:ext cx="3000396" cy="121444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Люди завжди з більшим ентузіазмом  реалізують свої ідеї, а не чужі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57158" y="3214686"/>
            <a:ext cx="3000396" cy="121444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Лише заклад знає рівень своєї роботи та спланувати заходи щодо усунення недоліків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57224" y="5572140"/>
            <a:ext cx="2928958" cy="114300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i="1" dirty="0" smtClean="0">
                <a:solidFill>
                  <a:schemeClr val="tx1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Тому до процесу розробки програми розвитку треба залучати весь педагогічний колектив</a:t>
            </a:r>
            <a:endParaRPr lang="ru-RU" sz="1600" b="1" i="1" dirty="0">
              <a:solidFill>
                <a:schemeClr val="tx1"/>
              </a:solidFill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928794" cy="1571612"/>
          </a:xfrm>
          <a:prstGeom prst="rect">
            <a:avLst/>
          </a:prstGeom>
          <a:noFill/>
          <a:ln w="15875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00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4" grpId="0" animBg="1"/>
      <p:bldP spid="16" grpId="0" animBg="1"/>
      <p:bldP spid="13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928662" y="5643578"/>
            <a:ext cx="7715304" cy="857256"/>
          </a:xfrm>
          <a:prstGeom prst="rect">
            <a:avLst/>
          </a:prstGeom>
          <a:solidFill>
            <a:srgbClr val="6633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ЗАПОРІЗЬКА СУСПІЛЬНО-ГУМАНІТАРНА ГІМНАЗІЯ №27</a:t>
            </a:r>
            <a:endParaRPr lang="ru-RU" sz="2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429256" y="214290"/>
            <a:ext cx="3429024" cy="27860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2400" b="1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  <a:cs typeface="Arial" pitchFamily="34" charset="0"/>
            </a:endParaRPr>
          </a:p>
          <a:p>
            <a:pPr algn="ctr"/>
            <a:endParaRPr lang="uk-UA" b="1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  <a:cs typeface="Arial" pitchFamily="34" charset="0"/>
            </a:endParaRPr>
          </a:p>
          <a:p>
            <a:pPr algn="ctr"/>
            <a:endParaRPr lang="uk-UA" b="1" dirty="0">
              <a:solidFill>
                <a:schemeClr val="bg1"/>
              </a:solidFill>
              <a:latin typeface="Batang" pitchFamily="18" charset="-127"/>
              <a:ea typeface="Batang" pitchFamily="18" charset="-127"/>
              <a:cs typeface="Arial" pitchFamily="34" charset="0"/>
            </a:endParaRPr>
          </a:p>
          <a:p>
            <a:pPr algn="ctr"/>
            <a:endParaRPr lang="uk-UA" b="1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  <a:cs typeface="Arial" pitchFamily="34" charset="0"/>
            </a:endParaRPr>
          </a:p>
          <a:p>
            <a:pPr algn="ctr"/>
            <a:r>
              <a:rPr lang="uk-UA" sz="2400" b="1" i="1" dirty="0" smtClean="0">
                <a:solidFill>
                  <a:srgbClr val="663300"/>
                </a:solidFill>
                <a:latin typeface="Book Antiqua" pitchFamily="18" charset="0"/>
                <a:ea typeface="Batang" pitchFamily="18" charset="-127"/>
                <a:cs typeface="Arial" pitchFamily="34" charset="0"/>
              </a:rPr>
              <a:t>Формування підходів щодо складання програми розвитку навчального закладу на основі механізму адаптивного управління</a:t>
            </a:r>
          </a:p>
          <a:p>
            <a:pPr algn="ctr"/>
            <a:endParaRPr lang="uk-UA" sz="2400" b="1" i="1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  <a:cs typeface="Arial" pitchFamily="34" charset="0"/>
            </a:endParaRPr>
          </a:p>
          <a:p>
            <a:pPr algn="ctr"/>
            <a:endParaRPr lang="uk-UA" sz="2400" b="1" dirty="0">
              <a:solidFill>
                <a:schemeClr val="bg1"/>
              </a:solidFill>
              <a:latin typeface="Batang" pitchFamily="18" charset="-127"/>
              <a:ea typeface="Batang" pitchFamily="18" charset="-127"/>
              <a:cs typeface="Arial" pitchFamily="34" charset="0"/>
            </a:endParaRPr>
          </a:p>
          <a:p>
            <a:pPr algn="ctr"/>
            <a:endParaRPr lang="uk-UA" sz="2400" b="1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  <a:cs typeface="Arial" pitchFamily="34" charset="0"/>
            </a:endParaRPr>
          </a:p>
          <a:p>
            <a:pPr algn="ctr"/>
            <a:r>
              <a:rPr lang="uk-UA" sz="2400" b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  <a:cs typeface="Arial" pitchFamily="34" charset="0"/>
              </a:rPr>
              <a:t>   </a:t>
            </a:r>
            <a:endParaRPr lang="ru-RU" sz="2400" b="1" dirty="0">
              <a:solidFill>
                <a:schemeClr val="bg1"/>
              </a:solidFill>
              <a:latin typeface="Batang" pitchFamily="18" charset="-127"/>
              <a:ea typeface="Batang" pitchFamily="18" charset="-127"/>
              <a:cs typeface="Arial" pitchFamily="34" charset="0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42852"/>
            <a:ext cx="1928826" cy="1857388"/>
          </a:xfrm>
          <a:prstGeom prst="rect">
            <a:avLst/>
          </a:prstGeom>
          <a:solidFill>
            <a:schemeClr val="bg1">
              <a:lumMod val="75000"/>
            </a:schemeClr>
          </a:solidFill>
          <a:ln w="22225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theme/theme1.xml><?xml version="1.0" encoding="utf-8"?>
<a:theme xmlns:a="http://schemas.openxmlformats.org/drawingml/2006/main" name="Edu brown lines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Edu brown lines</Template>
  <TotalTime>1127</TotalTime>
  <Words>930</Words>
  <Application>Microsoft Office PowerPoint</Application>
  <PresentationFormat>Экран (4:3)</PresentationFormat>
  <Paragraphs>153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Edu brown lines</vt:lpstr>
      <vt:lpstr>Слайд 1</vt:lpstr>
      <vt:lpstr>Слайд 2</vt:lpstr>
      <vt:lpstr>Слайд 3</vt:lpstr>
      <vt:lpstr>Слайд 4</vt:lpstr>
      <vt:lpstr>Слайд 5</vt:lpstr>
      <vt:lpstr>Від місії до стратегії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120</cp:revision>
  <dcterms:created xsi:type="dcterms:W3CDTF">2012-01-23T08:33:14Z</dcterms:created>
  <dcterms:modified xsi:type="dcterms:W3CDTF">2012-02-13T11:43:15Z</dcterms:modified>
</cp:coreProperties>
</file>