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notesMasterIdLst>
    <p:notesMasterId r:id="rId31"/>
  </p:notesMasterIdLst>
  <p:sldIdLst>
    <p:sldId id="256" r:id="rId2"/>
    <p:sldId id="372" r:id="rId3"/>
    <p:sldId id="373" r:id="rId4"/>
    <p:sldId id="374" r:id="rId5"/>
    <p:sldId id="417" r:id="rId6"/>
    <p:sldId id="387" r:id="rId7"/>
    <p:sldId id="381" r:id="rId8"/>
    <p:sldId id="382" r:id="rId9"/>
    <p:sldId id="383" r:id="rId10"/>
    <p:sldId id="377" r:id="rId11"/>
    <p:sldId id="378" r:id="rId12"/>
    <p:sldId id="379" r:id="rId13"/>
    <p:sldId id="380" r:id="rId14"/>
    <p:sldId id="388" r:id="rId15"/>
    <p:sldId id="389" r:id="rId16"/>
    <p:sldId id="390" r:id="rId17"/>
    <p:sldId id="391" r:id="rId18"/>
    <p:sldId id="392" r:id="rId19"/>
    <p:sldId id="393" r:id="rId20"/>
    <p:sldId id="415" r:id="rId21"/>
    <p:sldId id="411" r:id="rId22"/>
    <p:sldId id="401" r:id="rId23"/>
    <p:sldId id="400" r:id="rId24"/>
    <p:sldId id="404" r:id="rId25"/>
    <p:sldId id="405" r:id="rId26"/>
    <p:sldId id="406" r:id="rId27"/>
    <p:sldId id="409" r:id="rId28"/>
    <p:sldId id="407" r:id="rId29"/>
    <p:sldId id="413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39" autoAdjust="0"/>
    <p:restoredTop sz="94660"/>
  </p:normalViewPr>
  <p:slideViewPr>
    <p:cSldViewPr>
      <p:cViewPr varScale="1">
        <p:scale>
          <a:sx n="67" d="100"/>
          <a:sy n="67" d="100"/>
        </p:scale>
        <p:origin x="-14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2B4264-1137-4D96-A1B3-2C17477E5C98}" type="datetimeFigureOut">
              <a:rPr lang="ru-RU" smtClean="0"/>
              <a:pPr/>
              <a:t>02.12.2023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CD8E18-5FD5-43E1-8C03-5794A0EE869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9F7B834-B4EE-42DC-A6A7-7983E39D495C}" type="datetimeFigureOut">
              <a:rPr lang="ru-RU" smtClean="0"/>
              <a:pPr/>
              <a:t>02.12.2023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D5E867C-6792-464D-A9F0-3E572CEA15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F7B834-B4EE-42DC-A6A7-7983E39D495C}" type="datetimeFigureOut">
              <a:rPr lang="ru-RU" smtClean="0"/>
              <a:pPr/>
              <a:t>02.12.2023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5E867C-6792-464D-A9F0-3E572CEA15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F7B834-B4EE-42DC-A6A7-7983E39D495C}" type="datetimeFigureOut">
              <a:rPr lang="ru-RU" smtClean="0"/>
              <a:pPr/>
              <a:t>02.12.2023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5E867C-6792-464D-A9F0-3E572CEA15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F7B834-B4EE-42DC-A6A7-7983E39D495C}" type="datetimeFigureOut">
              <a:rPr lang="ru-RU" smtClean="0"/>
              <a:pPr/>
              <a:t>02.12.2023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5E867C-6792-464D-A9F0-3E572CEA15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F7B834-B4EE-42DC-A6A7-7983E39D495C}" type="datetimeFigureOut">
              <a:rPr lang="ru-RU" smtClean="0"/>
              <a:pPr/>
              <a:t>02.12.2023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5E867C-6792-464D-A9F0-3E572CEA15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F7B834-B4EE-42DC-A6A7-7983E39D495C}" type="datetimeFigureOut">
              <a:rPr lang="ru-RU" smtClean="0"/>
              <a:pPr/>
              <a:t>02.12.2023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5E867C-6792-464D-A9F0-3E572CEA15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F7B834-B4EE-42DC-A6A7-7983E39D495C}" type="datetimeFigureOut">
              <a:rPr lang="ru-RU" smtClean="0"/>
              <a:pPr/>
              <a:t>02.12.2023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5E867C-6792-464D-A9F0-3E572CEA15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9F7B834-B4EE-42DC-A6A7-7983E39D495C}" type="datetimeFigureOut">
              <a:rPr lang="ru-RU" smtClean="0"/>
              <a:pPr/>
              <a:t>02.12.2023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5E867C-6792-464D-A9F0-3E572CEA15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9F7B834-B4EE-42DC-A6A7-7983E39D495C}" type="datetimeFigureOut">
              <a:rPr lang="ru-RU" smtClean="0"/>
              <a:pPr/>
              <a:t>02.12.2023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D5E867C-6792-464D-A9F0-3E572CEA15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F7B834-B4EE-42DC-A6A7-7983E39D495C}" type="datetimeFigureOut">
              <a:rPr lang="ru-RU" smtClean="0"/>
              <a:pPr/>
              <a:t>02.12.2023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5E867C-6792-464D-A9F0-3E572CEA15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F7B834-B4EE-42DC-A6A7-7983E39D495C}" type="datetimeFigureOut">
              <a:rPr lang="ru-RU" smtClean="0"/>
              <a:pPr/>
              <a:t>02.12.2023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5E867C-6792-464D-A9F0-3E572CEA15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9F7B834-B4EE-42DC-A6A7-7983E39D495C}" type="datetimeFigureOut">
              <a:rPr lang="ru-RU" smtClean="0"/>
              <a:pPr/>
              <a:t>02.12.2023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D5E867C-6792-464D-A9F0-3E572CEA157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s://mon.gov.ua/ua/npa/pro-zatverdzhennya-tipovoyi-osvitnoyi-programi-dlya-5-9-klasiv-zagalnoyi-serednoyi-osviti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0"/>
            <a:ext cx="8243918" cy="338616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Концепція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нової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української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школи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. </a:t>
            </a:r>
            <a:b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</a:b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Особливості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впровадження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Державного стандарту </a:t>
            </a: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базової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середньої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освіти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для </a:t>
            </a: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мовно-літературної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освітньої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галузі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           </a:t>
            </a:r>
            <a:endParaRPr lang="ru-RU" sz="2800" b="1" i="1" dirty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43200" y="4357694"/>
            <a:ext cx="6400800" cy="1752600"/>
          </a:xfrm>
        </p:spPr>
        <p:txBody>
          <a:bodyPr>
            <a:normAutofit/>
          </a:bodyPr>
          <a:lstStyle/>
          <a:p>
            <a:r>
              <a:rPr lang="uk-UA" sz="2000" b="1" dirty="0" smtClean="0">
                <a:solidFill>
                  <a:srgbClr val="002060"/>
                </a:solidFill>
              </a:rPr>
              <a:t>         </a:t>
            </a:r>
            <a:endParaRPr lang="uk-UA" sz="1900" b="1" dirty="0" smtClean="0">
              <a:solidFill>
                <a:srgbClr val="002060"/>
              </a:solidFill>
            </a:endParaRPr>
          </a:p>
          <a:p>
            <a:pPr algn="r"/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1027" name="Picture 3" descr="C:\Users\Admin\Desktop\нуш\н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876"/>
            <a:ext cx="3092034" cy="3000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/>
          <a:lstStyle/>
          <a:p>
            <a:pPr algn="just">
              <a:buNone/>
            </a:pPr>
            <a:r>
              <a:rPr lang="ru-RU" b="1" dirty="0" smtClean="0">
                <a:solidFill>
                  <a:schemeClr val="accent2"/>
                </a:solidFill>
                <a:latin typeface="Arial Black" pitchFamily="34" charset="0"/>
              </a:rPr>
              <a:t>                 </a:t>
            </a:r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Коли </a:t>
            </a:r>
            <a:r>
              <a:rPr lang="ru-RU" b="1" dirty="0" err="1" smtClean="0">
                <a:solidFill>
                  <a:srgbClr val="C00000"/>
                </a:solidFill>
                <a:latin typeface="Arial Black" pitchFamily="34" charset="0"/>
              </a:rPr>
              <a:t>ти</a:t>
            </a:r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 твердо </a:t>
            </a:r>
            <a:r>
              <a:rPr lang="ru-RU" b="1" dirty="0" err="1" smtClean="0">
                <a:solidFill>
                  <a:srgbClr val="C00000"/>
                </a:solidFill>
                <a:latin typeface="Arial Black" pitchFamily="34" charset="0"/>
              </a:rPr>
              <a:t>йдеш</a:t>
            </a:r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 шляхом,        </a:t>
            </a:r>
            <a:r>
              <a:rPr lang="ru-RU" b="1" dirty="0" err="1" smtClean="0">
                <a:solidFill>
                  <a:srgbClr val="C00000"/>
                </a:solidFill>
                <a:latin typeface="Arial Black" pitchFamily="34" charset="0"/>
              </a:rPr>
              <a:t>яким</a:t>
            </a:r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 почав </a:t>
            </a:r>
            <a:r>
              <a:rPr lang="ru-RU" b="1" dirty="0" err="1" smtClean="0">
                <a:solidFill>
                  <a:srgbClr val="C00000"/>
                </a:solidFill>
                <a:latin typeface="Arial Black" pitchFamily="34" charset="0"/>
              </a:rPr>
              <a:t>іти</a:t>
            </a:r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, то, на мою думку, </a:t>
            </a:r>
            <a:r>
              <a:rPr lang="ru-RU" b="1" dirty="0" err="1" smtClean="0">
                <a:solidFill>
                  <a:srgbClr val="C00000"/>
                </a:solidFill>
                <a:latin typeface="Arial Black" pitchFamily="34" charset="0"/>
              </a:rPr>
              <a:t>ти</a:t>
            </a:r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      </a:t>
            </a:r>
            <a:r>
              <a:rPr lang="ru-RU" b="1" dirty="0" err="1" smtClean="0">
                <a:solidFill>
                  <a:srgbClr val="C00000"/>
                </a:solidFill>
                <a:latin typeface="Arial Black" pitchFamily="34" charset="0"/>
              </a:rPr>
              <a:t>щасливий</a:t>
            </a:r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.</a:t>
            </a:r>
          </a:p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  <a:latin typeface="Arial Black" pitchFamily="34" charset="0"/>
              </a:rPr>
              <a:t>                                   </a:t>
            </a:r>
            <a:r>
              <a:rPr lang="ru-RU" b="1" i="1" dirty="0" err="1" smtClean="0">
                <a:solidFill>
                  <a:srgbClr val="C00000"/>
                </a:solidFill>
                <a:latin typeface="Arial Black" pitchFamily="34" charset="0"/>
              </a:rPr>
              <a:t>Григорій</a:t>
            </a:r>
            <a:r>
              <a:rPr lang="ru-RU" b="1" i="1" dirty="0" smtClean="0">
                <a:solidFill>
                  <a:srgbClr val="C00000"/>
                </a:solidFill>
                <a:latin typeface="Arial Black" pitchFamily="34" charset="0"/>
              </a:rPr>
              <a:t> Сковорода</a:t>
            </a:r>
          </a:p>
          <a:p>
            <a:pPr>
              <a:buNone/>
            </a:pPr>
            <a:endParaRPr lang="uk-UA" dirty="0">
              <a:solidFill>
                <a:srgbClr val="C0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3071810"/>
            <a:ext cx="5524500" cy="2928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142976" y="857232"/>
            <a:ext cx="7543824" cy="5150059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uk-UA" i="1" dirty="0" smtClean="0"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Щастя — це вічна дорога земна,</a:t>
            </a:r>
            <a:endParaRPr lang="uk-UA" dirty="0" smtClean="0"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uk-UA" i="1" dirty="0" smtClean="0"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Щастя — це літо, весна і зима,</a:t>
            </a:r>
            <a:endParaRPr lang="uk-UA" dirty="0" smtClean="0"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uk-UA" i="1" dirty="0" smtClean="0"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Щастя — це сонце, злива і сніг,</a:t>
            </a:r>
            <a:endParaRPr lang="uk-UA" dirty="0" smtClean="0"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uk-UA" i="1" dirty="0" smtClean="0"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Щастя — це пісню ділити на всіх.</a:t>
            </a:r>
            <a:endParaRPr lang="uk-UA" dirty="0" smtClean="0"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uk-UA" i="1" dirty="0" smtClean="0"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Щастя — це віра в добро і любов,</a:t>
            </a:r>
            <a:endParaRPr lang="uk-UA" dirty="0" smtClean="0"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uk-UA" i="1" dirty="0" smtClean="0"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Щастя — це музика вільних дібров,</a:t>
            </a:r>
            <a:endParaRPr lang="uk-UA" dirty="0" smtClean="0"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uk-UA" i="1" dirty="0" smtClean="0"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Щастя — це друзі і рідний твій дім.</a:t>
            </a:r>
            <a:endParaRPr lang="uk-UA" dirty="0" smtClean="0"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uk-UA" i="1" dirty="0" smtClean="0"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Щастя — це світ, подарований всім.</a:t>
            </a:r>
            <a:endParaRPr lang="uk-UA" dirty="0" smtClean="0"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uk-UA" dirty="0" smtClean="0"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                                               А.Матвійчук       </a:t>
            </a:r>
          </a:p>
          <a:p>
            <a:endParaRPr lang="uk-UA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2"/>
          <p:cNvSpPr>
            <a:spLocks noGrp="1"/>
          </p:cNvSpPr>
          <p:nvPr>
            <p:ph idx="1"/>
          </p:nvPr>
        </p:nvSpPr>
        <p:spPr>
          <a:xfrm>
            <a:off x="1357290" y="571500"/>
            <a:ext cx="7329510" cy="5435600"/>
          </a:xfrm>
        </p:spPr>
        <p:txBody>
          <a:bodyPr>
            <a:normAutofit fontScale="97500"/>
          </a:bodyPr>
          <a:lstStyle/>
          <a:p>
            <a:pPr lvl="0" algn="ctr">
              <a:lnSpc>
                <a:spcPct val="150000"/>
              </a:lnSpc>
              <a:buNone/>
            </a:pPr>
            <a:r>
              <a:rPr lang="uk-UA" dirty="0" smtClean="0">
                <a:solidFill>
                  <a:srgbClr val="C00000"/>
                </a:solidFill>
                <a:latin typeface="Arial Black" pitchFamily="34" charset="0"/>
              </a:rPr>
              <a:t>Ім'я.</a:t>
            </a:r>
          </a:p>
          <a:p>
            <a:pPr lvl="0" algn="ctr">
              <a:lnSpc>
                <a:spcPct val="150000"/>
              </a:lnSpc>
              <a:buNone/>
            </a:pPr>
            <a:r>
              <a:rPr lang="uk-UA" dirty="0" smtClean="0">
                <a:solidFill>
                  <a:srgbClr val="C00000"/>
                </a:solidFill>
                <a:latin typeface="Arial Black" pitchFamily="34" charset="0"/>
              </a:rPr>
              <a:t>Три речі, які мені подобаються.</a:t>
            </a:r>
          </a:p>
          <a:p>
            <a:pPr lvl="0" algn="ctr">
              <a:lnSpc>
                <a:spcPct val="150000"/>
              </a:lnSpc>
              <a:buNone/>
            </a:pPr>
            <a:r>
              <a:rPr lang="uk-UA" dirty="0" smtClean="0">
                <a:solidFill>
                  <a:srgbClr val="C00000"/>
                </a:solidFill>
                <a:latin typeface="Arial Black" pitchFamily="34" charset="0"/>
              </a:rPr>
              <a:t>Три речі, які мені не подобаються.</a:t>
            </a:r>
          </a:p>
          <a:p>
            <a:pPr lvl="0" algn="ctr">
              <a:lnSpc>
                <a:spcPct val="150000"/>
              </a:lnSpc>
              <a:buNone/>
            </a:pPr>
            <a:r>
              <a:rPr lang="uk-UA" dirty="0" smtClean="0">
                <a:solidFill>
                  <a:srgbClr val="C00000"/>
                </a:solidFill>
                <a:latin typeface="Arial Black" pitchFamily="34" charset="0"/>
              </a:rPr>
              <a:t>Три місця, де я почуваюся комфортно.</a:t>
            </a:r>
          </a:p>
          <a:p>
            <a:pPr lvl="0" algn="ctr">
              <a:lnSpc>
                <a:spcPct val="150000"/>
              </a:lnSpc>
              <a:buNone/>
            </a:pPr>
            <a:r>
              <a:rPr lang="uk-UA" dirty="0" smtClean="0">
                <a:solidFill>
                  <a:srgbClr val="C00000"/>
                </a:solidFill>
                <a:latin typeface="Arial Black" pitchFamily="34" charset="0"/>
              </a:rPr>
              <a:t>Я щаслива, бо…</a:t>
            </a:r>
          </a:p>
          <a:p>
            <a:pPr algn="ctr">
              <a:lnSpc>
                <a:spcPct val="150000"/>
              </a:lnSpc>
              <a:buNone/>
            </a:pPr>
            <a:r>
              <a:rPr lang="uk-UA" dirty="0" smtClean="0">
                <a:solidFill>
                  <a:srgbClr val="C00000"/>
                </a:solidFill>
                <a:latin typeface="Arial Black" pitchFamily="34" charset="0"/>
              </a:rPr>
              <a:t>Людина, якою я захоплююся.</a:t>
            </a:r>
            <a:endParaRPr lang="uk-UA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0"/>
            <a:ext cx="8243918" cy="338616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Концепція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нової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української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школи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. </a:t>
            </a:r>
            <a:b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</a:b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Особливості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впровадження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Державного стандарту </a:t>
            </a: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базової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середньої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освіти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для </a:t>
            </a: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мовно-літературної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освітньої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ru-RU" sz="2800" b="1" i="1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галузі</a:t>
            </a:r>
            <a:r>
              <a:rPr lang="ru-RU" sz="2800" b="1" i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           </a:t>
            </a:r>
            <a:endParaRPr lang="ru-RU" sz="2800" b="1" i="1" dirty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43200" y="4357694"/>
            <a:ext cx="6400800" cy="1752600"/>
          </a:xfrm>
        </p:spPr>
        <p:txBody>
          <a:bodyPr>
            <a:normAutofit/>
          </a:bodyPr>
          <a:lstStyle/>
          <a:p>
            <a:r>
              <a:rPr lang="uk-UA" sz="2000" b="1" dirty="0" smtClean="0">
                <a:solidFill>
                  <a:srgbClr val="002060"/>
                </a:solidFill>
              </a:rPr>
              <a:t>         </a:t>
            </a:r>
            <a:endParaRPr lang="uk-UA" sz="1900" b="1" dirty="0" smtClean="0">
              <a:solidFill>
                <a:srgbClr val="002060"/>
              </a:solidFill>
            </a:endParaRPr>
          </a:p>
          <a:p>
            <a:pPr algn="r"/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1027" name="Picture 3" descr="C:\Users\Admin\Desktop\нуш\н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876"/>
            <a:ext cx="3092034" cy="3000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571480"/>
            <a:ext cx="8715436" cy="6072230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2016/2018 рр.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розроблення нового Державного стандарту початкової освіти, розширення доступу до інклюзивної освіти через запровадження субвенції з держбюджету на інклюзивну освіту, проведення семінарів та виготовлення методичних матеріалів, підготовка тренерів, апробація модельних навчальних програм у пілотних школах для 1 класу, курси підвищення кваліфікації </a:t>
            </a:r>
          </a:p>
          <a:p>
            <a:pPr algn="just">
              <a:lnSpc>
                <a:spcPct val="100000"/>
              </a:lnSpc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жовтень 2016 р.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рішенням Колегії МОН України ухвалена 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Концепція Нової української школи</a:t>
            </a:r>
          </a:p>
          <a:p>
            <a:pPr algn="just">
              <a:lnSpc>
                <a:spcPct val="100000"/>
              </a:lnSpc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вересень 2017 р. –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ухвалено новий 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 України «Про освіту»</a:t>
            </a:r>
          </a:p>
          <a:p>
            <a:pPr algn="just">
              <a:lnSpc>
                <a:spcPct val="100000"/>
              </a:lnSpc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лютий 2018 р. –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Кабінет Міністрів затвердив новий 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Державний стандарт початкової освіти</a:t>
            </a:r>
          </a:p>
          <a:p>
            <a:pPr algn="just">
              <a:lnSpc>
                <a:spcPct val="100000"/>
              </a:lnSpc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2017/2018 рр. –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апробація Держстандарту в 100 школах України </a:t>
            </a:r>
          </a:p>
          <a:p>
            <a:pPr>
              <a:lnSpc>
                <a:spcPct val="100000"/>
              </a:lnSpc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2018/2019 рр.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навчання вчителів початкової школи: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онлайн-курси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очні сесії з тренерами</a:t>
            </a:r>
          </a:p>
          <a:p>
            <a:pPr algn="just">
              <a:lnSpc>
                <a:spcPct val="100000"/>
              </a:lnSpc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 р.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стартував пілотний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проєкт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сертифікації вчителів початкових класів – Порядок проведення інституційного аудиту, Державною службою якості освіти розроблено Рекомендації до побудови внутрішньої системи забезпечення якості освіти у ЗЗСО </a:t>
            </a:r>
          </a:p>
          <a:p>
            <a:pPr algn="just">
              <a:lnSpc>
                <a:spcPct val="100000"/>
              </a:lnSpc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2018/2022 рр.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навчання в початковій школі за новим Держстандартом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1472" y="-214338"/>
            <a:ext cx="8229600" cy="928670"/>
          </a:xfrm>
        </p:spPr>
        <p:txBody>
          <a:bodyPr>
            <a:normAutofit/>
          </a:bodyPr>
          <a:lstStyle/>
          <a:p>
            <a:r>
              <a:rPr lang="uk-UA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Реформа шкільної освіти в Україні</a:t>
            </a:r>
            <a:endParaRPr lang="uk-UA" sz="3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85728"/>
            <a:ext cx="9144000" cy="65722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Нова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українська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школа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ключова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реформа</a:t>
            </a:r>
          </a:p>
          <a:p>
            <a:pPr algn="ctr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Міністерства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освіти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науки.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Головна мета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створити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школу, в 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якій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буде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приємно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навчатись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яка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даватиме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учням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знання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уміння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застосовувати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повсякденному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житті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</a:t>
            </a:r>
            <a:r>
              <a:rPr lang="uk-UA" sz="1900" i="1" dirty="0" smtClean="0">
                <a:latin typeface="Times New Roman" pitchFamily="18" charset="0"/>
                <a:cs typeface="Times New Roman" pitchFamily="18" charset="0"/>
              </a:rPr>
              <a:t>СХВАЛЕНО</a:t>
            </a:r>
          </a:p>
          <a:p>
            <a:pPr>
              <a:buNone/>
            </a:pPr>
            <a:r>
              <a:rPr lang="uk-UA" sz="1900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розпорядженням Кабінету Міністрів України</a:t>
            </a:r>
          </a:p>
          <a:p>
            <a:pPr>
              <a:buNone/>
            </a:pPr>
            <a:r>
              <a:rPr lang="uk-UA" sz="1900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від 14 грудня 2016 р. № 988-р</a:t>
            </a:r>
          </a:p>
          <a:p>
            <a:pPr>
              <a:buNone/>
            </a:pPr>
            <a:r>
              <a:rPr lang="uk-UA" sz="2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КОНЦЕПЦІЯ</a:t>
            </a:r>
          </a:p>
          <a:p>
            <a:pPr>
              <a:buNone/>
            </a:pPr>
            <a:r>
              <a:rPr lang="uk-UA" sz="2100" dirty="0" smtClean="0">
                <a:latin typeface="Times New Roman" pitchFamily="18" charset="0"/>
                <a:cs typeface="Times New Roman" pitchFamily="18" charset="0"/>
              </a:rPr>
              <a:t>реалізації державної політики у сфері реформування загальної  середньої освіти </a:t>
            </a:r>
            <a:r>
              <a:rPr lang="uk-UA" sz="2100" dirty="0" err="1" smtClean="0">
                <a:latin typeface="Times New Roman" pitchFamily="18" charset="0"/>
                <a:cs typeface="Times New Roman" pitchFamily="18" charset="0"/>
              </a:rPr>
              <a:t>“Нова</a:t>
            </a:r>
            <a:r>
              <a:rPr lang="uk-UA" sz="2100" dirty="0" smtClean="0">
                <a:latin typeface="Times New Roman" pitchFamily="18" charset="0"/>
                <a:cs typeface="Times New Roman" pitchFamily="18" charset="0"/>
              </a:rPr>
              <a:t> українська </a:t>
            </a:r>
            <a:r>
              <a:rPr lang="uk-UA" sz="2100" dirty="0" err="1" smtClean="0">
                <a:latin typeface="Times New Roman" pitchFamily="18" charset="0"/>
                <a:cs typeface="Times New Roman" pitchFamily="18" charset="0"/>
              </a:rPr>
              <a:t>школа”</a:t>
            </a:r>
            <a:r>
              <a:rPr lang="uk-UA" sz="2100" dirty="0" smtClean="0">
                <a:latin typeface="Times New Roman" pitchFamily="18" charset="0"/>
                <a:cs typeface="Times New Roman" pitchFamily="18" charset="0"/>
              </a:rPr>
              <a:t>  на період до 2029 року</a:t>
            </a:r>
          </a:p>
          <a:p>
            <a:pPr>
              <a:buNone/>
            </a:pP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16" y="5143512"/>
            <a:ext cx="2536080" cy="106079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Содержимое 3" descr="Сайт школи № 11 - НУШ Нова українська школа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14282" y="214290"/>
            <a:ext cx="8786874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007291"/>
          </a:xfrm>
        </p:spPr>
        <p:txBody>
          <a:bodyPr>
            <a:normAutofit fontScale="97500"/>
          </a:bodyPr>
          <a:lstStyle/>
          <a:p>
            <a:pPr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Концепція НУШ передбачає: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pic>
        <p:nvPicPr>
          <p:cNvPr id="112642" name="Picture 2" descr="C:\Users\IraOni\Desktop\861156_185048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5" y="428605"/>
            <a:ext cx="5857885" cy="642939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1000109"/>
            <a:ext cx="321467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Нова структура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школи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яка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дає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змогу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добре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засвоїти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зміст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набути компетентностей для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2828836"/>
            <a:ext cx="30003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років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освіти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років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14282" y="1"/>
            <a:ext cx="8643998" cy="323165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/>
            <a:endParaRPr kumimoji="0" lang="uk-UA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fontAlgn="base"/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                                                    ЩО ЗМІНЮЄТЬСЯ ДЛЯ УЧНІВ?</a:t>
            </a:r>
            <a:r>
              <a:rPr lang="uk-UA" b="1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</a:p>
          <a:p>
            <a:pPr fontAlgn="base"/>
            <a:endParaRPr lang="uk-UA" b="1" dirty="0" smtClean="0">
              <a:solidFill>
                <a:srgbClr val="C00000"/>
              </a:solidFill>
              <a:latin typeface="Arial Black" pitchFamily="34" charset="0"/>
            </a:endParaRPr>
          </a:p>
          <a:p>
            <a:pPr fontAlgn="base">
              <a:lnSpc>
                <a:spcPct val="150000"/>
              </a:lnSpc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lnSpc>
                <a:spcPct val="150000"/>
              </a:lnSpc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lnSpc>
                <a:spcPct val="150000"/>
              </a:lnSpc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fontAlgn="base">
              <a:lnSpc>
                <a:spcPct val="150000"/>
              </a:lnSpc>
            </a:pPr>
            <a:r>
              <a:rPr lang="uk-UA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sz="2000" dirty="0" smtClean="0">
                <a:latin typeface="Arial" pitchFamily="34" charset="0"/>
                <a:cs typeface="Arial" pitchFamily="34" charset="0"/>
              </a:rPr>
            </a:br>
            <a:endParaRPr lang="uk-UA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12" y="928670"/>
            <a:ext cx="3714776" cy="207170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14282" y="2967334"/>
            <a:ext cx="43577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Діти НУШ – покоління Альфа</a:t>
            </a:r>
            <a:br>
              <a:rPr lang="uk-UA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народжені з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2010 - року, коли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вийшов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перший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iPad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запущений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Instagram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2445" y="3214687"/>
            <a:ext cx="2609885" cy="178594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9454" y="2500307"/>
            <a:ext cx="2000264" cy="100013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5984" y="5214950"/>
            <a:ext cx="3005588" cy="84132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7818" y="5786454"/>
            <a:ext cx="2956816" cy="54259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6929454" y="3929066"/>
            <a:ext cx="20002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підвищена чутливість </a:t>
            </a:r>
          </a:p>
          <a:p>
            <a:pPr algn="ctr"/>
            <a:r>
              <a:rPr lang="uk-UA" sz="2400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оцінок оточення</a:t>
            </a:r>
            <a:endParaRPr lang="uk-UA" sz="2400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7158" y="357166"/>
            <a:ext cx="1426545" cy="185826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1"/>
          <p:cNvSpPr>
            <a:spLocks noChangeArrowheads="1"/>
          </p:cNvSpPr>
          <p:nvPr/>
        </p:nvSpPr>
        <p:spPr bwMode="auto">
          <a:xfrm>
            <a:off x="714348" y="0"/>
            <a:ext cx="8429652" cy="73866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 ЗМІНЮЄТЬСЯ ДЛЯ ВЧИТЕЛІВ?</a:t>
            </a: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err="1" smtClean="0"/>
              <a:t>Фасилітатор</a:t>
            </a:r>
            <a:r>
              <a:rPr lang="ru-RU" b="1" i="1" dirty="0" smtClean="0"/>
              <a:t> </a:t>
            </a:r>
            <a:r>
              <a:rPr lang="ru-RU" i="1" dirty="0" smtClean="0"/>
              <a:t>– </a:t>
            </a:r>
            <a:r>
              <a:rPr lang="ru-RU" i="1" dirty="0" err="1" smtClean="0"/>
              <a:t>забезпечує</a:t>
            </a:r>
            <a:r>
              <a:rPr lang="ru-RU" i="1" dirty="0" smtClean="0"/>
              <a:t> </a:t>
            </a:r>
            <a:r>
              <a:rPr lang="ru-RU" i="1" dirty="0" err="1" smtClean="0"/>
              <a:t>ефективну</a:t>
            </a:r>
            <a:r>
              <a:rPr lang="ru-RU" i="1" dirty="0" smtClean="0"/>
              <a:t> </a:t>
            </a:r>
            <a:r>
              <a:rPr lang="ru-RU" i="1" dirty="0" err="1" smtClean="0"/>
              <a:t>групову</a:t>
            </a:r>
            <a:r>
              <a:rPr lang="ru-RU" i="1" dirty="0" smtClean="0"/>
              <a:t> </a:t>
            </a:r>
            <a:r>
              <a:rPr lang="ru-RU" i="1" dirty="0" err="1" smtClean="0"/>
              <a:t>комунікацію</a:t>
            </a:r>
            <a:r>
              <a:rPr lang="ru-RU" i="1" dirty="0" smtClean="0"/>
              <a:t>.</a:t>
            </a:r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1428737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err="1" smtClean="0"/>
              <a:t>Тьютор</a:t>
            </a:r>
            <a:r>
              <a:rPr lang="uk-UA" i="1" dirty="0" smtClean="0"/>
              <a:t> – допомагає формувати цілісну особистість, працює з п'ятьма сферами: інтелект, воля, емоції, фізичний та духовний розвиток.</a:t>
            </a:r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4398496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/>
              <a:t>Коуч</a:t>
            </a:r>
            <a:r>
              <a:rPr lang="ru-RU" i="1" dirty="0" smtClean="0"/>
              <a:t> – </a:t>
            </a:r>
            <a:r>
              <a:rPr lang="ru-RU" i="1" dirty="0" err="1" smtClean="0"/>
              <a:t>допомагає</a:t>
            </a:r>
            <a:r>
              <a:rPr lang="ru-RU" i="1" dirty="0" smtClean="0"/>
              <a:t> </a:t>
            </a:r>
            <a:r>
              <a:rPr lang="ru-RU" i="1" dirty="0" err="1" smtClean="0"/>
              <a:t>досягти</a:t>
            </a:r>
            <a:r>
              <a:rPr lang="ru-RU" i="1" dirty="0" smtClean="0"/>
              <a:t> </a:t>
            </a:r>
            <a:r>
              <a:rPr lang="ru-RU" i="1" dirty="0" err="1" smtClean="0"/>
              <a:t>поставленої</a:t>
            </a:r>
            <a:r>
              <a:rPr lang="ru-RU" i="1" dirty="0" smtClean="0"/>
              <a:t> мети.</a:t>
            </a:r>
            <a:endParaRPr lang="uk-UA" dirty="0"/>
          </a:p>
        </p:txBody>
      </p:sp>
      <p:pic>
        <p:nvPicPr>
          <p:cNvPr id="88067" name="Picture 3" descr="https://osvita.ua/doc/images/news/719/71971/Internyuz_Ukrayina_ilyustraciya_avtorka_St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1" y="857232"/>
            <a:ext cx="8715437" cy="57864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Rectangle 1"/>
          <p:cNvSpPr>
            <a:spLocks noChangeArrowheads="1"/>
          </p:cNvSpPr>
          <p:nvPr/>
        </p:nvSpPr>
        <p:spPr bwMode="auto">
          <a:xfrm>
            <a:off x="0" y="0"/>
            <a:ext cx="8143900" cy="70788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000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000" b="1" dirty="0" smtClean="0">
              <a:solidFill>
                <a:srgbClr val="333333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 ЗМІНЮЄТЬСЯ ДЛЯ АДМІНІСТРАЦІЇ ШКІЛ?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785794"/>
            <a:ext cx="8143932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Свобода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дій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Кадрова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автономія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lnSpc>
                <a:spcPct val="150000"/>
              </a:lnSpc>
            </a:pP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Строковий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контракт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Директор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школи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обирається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за конкурсом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0595" name="Picture 3" descr="Адміністрація закладу освіти 📚📑🖋 | Faceboo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2786034"/>
            <a:ext cx="4000496" cy="4071966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3286124"/>
            <a:ext cx="1426545" cy="185826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1"/>
          <p:cNvSpPr>
            <a:spLocks noChangeArrowheads="1"/>
          </p:cNvSpPr>
          <p:nvPr/>
        </p:nvSpPr>
        <p:spPr bwMode="auto">
          <a:xfrm>
            <a:off x="0" y="0"/>
            <a:ext cx="9144000" cy="6370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 ЗМІНЮЄТЬСЯ ДЛЯ БАТЬКІВ?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Партнерство</a:t>
            </a:r>
            <a:endParaRPr lang="uk-UA" sz="2400" b="1" dirty="0" smtClean="0">
              <a:solidFill>
                <a:srgbClr val="333333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400" b="1" dirty="0" smtClean="0">
                <a:solidFill>
                  <a:srgbClr val="333333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О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ргани громадського самоврядування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400" b="1" dirty="0" smtClean="0">
                <a:solidFill>
                  <a:srgbClr val="333333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В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плив на освітній та виховний процеси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400" b="1" dirty="0" smtClean="0">
              <a:solidFill>
                <a:srgbClr val="333333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400" b="1" dirty="0" smtClean="0">
              <a:solidFill>
                <a:srgbClr val="333333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400" b="1" dirty="0" smtClean="0">
              <a:solidFill>
                <a:srgbClr val="333333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400" b="1" dirty="0" smtClean="0">
              <a:solidFill>
                <a:srgbClr val="333333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Співпраця між усіма учасниками освітнього процесу 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учителів, учнів, адміністрацій та батьків 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наріжний камінь, який допоможе досягти всіх інших результатів. 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16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1714488"/>
            <a:ext cx="6072210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500306"/>
            <a:ext cx="1426545" cy="185826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14290"/>
            <a:ext cx="8786874" cy="664371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0"/>
            <a:ext cx="66437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Модель 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випускника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Нової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української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школи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5714" name="Picture 2" descr="Нова українська школа: Зустріч з вчителем НУШ - | Афіша - Афіша в Житомирі  - 0412.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9144000" cy="62150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428604"/>
            <a:ext cx="8715436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Державний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стандарт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загальної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середньої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освіти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</a:t>
            </a:r>
          </a:p>
          <a:p>
            <a:pPr algn="ctr">
              <a:lnSpc>
                <a:spcPct val="150000"/>
              </a:lnSpc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це рамковий документ, який визначає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обов’язкові  результати навчання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для учнів 5-9 класів. Цей документ  розповсюджується на всі державні, комунальні і приватні  (якщо вони мають ліцензію, тобто мають право видавати  свідоцтва про здобуття освіти) заклади середньої освіти, в  яких є</a:t>
            </a:r>
          </a:p>
          <a:p>
            <a:pPr algn="ctr">
              <a:lnSpc>
                <a:spcPct val="150000"/>
              </a:lnSpc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5-9 класи.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9810" name="Picture 2" descr="https://lh7-us.googleusercontent.com/bTkR2xB35d7_dLbVkRUi3C1R1fHLxYdyUJVVPDpnf4syUf8E30g2dach1qbmuAWtUwerAqF6qLHApvMeyz_lfZ5swQ5tsRgbcelaqRvO3FCEcD9izdXMBiRjhnzw9j6qIaeu6KpGXmnZbBBcdiMqEg=s20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3929066"/>
            <a:ext cx="7572428" cy="22145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https://lh7-us.googleusercontent.com/fBQKTI1D_loDODHALG9tjcYTZAJDVPTpmTGJFphYiFKds-19fr28kp97qKW8SC4rUnnsRyPpbgXINAjdoGec0N9amb9ZMPZ4YXXC1FD9IB1pUyCw7j7rbwF7r61nheRgusRdU8PP6n8tR8jYYOBW-w=s20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1"/>
            <a:ext cx="9001156" cy="66437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https://lh7-us.googleusercontent.com/twpiMIlLCWEuzuDssBbxK5iGk4VgCT1vVWP0PNAEshv2cNd-KamBrc3JDa7wCd_v5c2fSp9Jpc3wpytYeHAYMH0FuTxQv-TU_LrxEmY_DRnvDUHjZlsLWOtuRJt41iRNUyCbiKZZIU2mGCMLIj-WnA=s20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https://lh7-us.googleusercontent.com/tE590T1Qg2Y0Z5XfrNpmmczGl2f7PjTXc9uvCIBZVkayQ3v0CvTQm4CGtKmF2CjuJO5y80oo2TJB3Fi4pZPrNAu6A58t2aOkXebuhBO0FUjoq3B4_SOuisQ7Q2FU2uYSqkHTVSxHNJL_99kxvLihLA=s20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7-us.googleusercontent.com/gZXp0u2lGZ9h4QXFv-q70tMKuF29cV8IpfGGxXFa3uBxd7muVfdUH3P7EXpXXrU09O24GLOuyBfob7-a6bc4eh1gm6gj_foeBcplbOj1AE1iNMQbTdRNeA2pOZF_zgLiHn2eo2Wg_2xi76VH5RsFLw=s20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428604"/>
            <a:ext cx="8286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Людина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залишає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себе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насамперед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людині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наше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безсмертя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найвище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щастя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сенс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...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В.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Сухомлинський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5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3116"/>
            <a:ext cx="3167034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5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59" y="2786058"/>
            <a:ext cx="5715041" cy="3786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357166"/>
            <a:ext cx="81439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Вправа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«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пропонує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державний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стандарт»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uk-UA" dirty="0"/>
          </a:p>
        </p:txBody>
      </p:sp>
      <p:pic>
        <p:nvPicPr>
          <p:cNvPr id="126978" name="Picture 2" descr="https://lh7-us.googleusercontent.com/WdESJ1mAHPKbRNCqs8h9fyayswd8Jm7FPPbF0O1LbfMq2qPp864VMzRAdd3izUXhV6D5t7o_1qq1F2sz81DZE0EEWbE9F4V0Hynq0GtdZRr5ZXm9S7TXZll7bgU4Bgl-PTKsxpRWkWAkpkFNz_XHpg=s20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1643050"/>
            <a:ext cx="5029200" cy="43148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543956" cy="5793001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  <a:p>
            <a:pPr>
              <a:buNone/>
            </a:pPr>
            <a:endParaRPr lang="ru-RU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  <a:p>
            <a:pPr>
              <a:buNone/>
            </a:pPr>
            <a:endParaRPr lang="ru-RU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     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Типова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освітня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програма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 для</a:t>
            </a:r>
          </a:p>
          <a:p>
            <a:pPr algn="ctr">
              <a:lnSpc>
                <a:spcPct val="150000"/>
              </a:lnSpc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 5-9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класів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закладів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загальної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середньої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освіти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.  </a:t>
            </a:r>
          </a:p>
          <a:p>
            <a:pPr algn="ctr">
              <a:lnSpc>
                <a:spcPct val="150000"/>
              </a:lnSpc>
              <a:buNone/>
            </a:pP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Модельні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програми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.</a:t>
            </a:r>
          </a:p>
          <a:p>
            <a:pPr algn="ctr">
              <a:lnSpc>
                <a:spcPct val="150000"/>
              </a:lnSpc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Календарне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планування</a:t>
            </a:r>
            <a:endParaRPr lang="ru-RU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3" descr="C:\Users\Admin\Desktop\722b11cca845ded3fc0a74b89d1a9a1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85728"/>
            <a:ext cx="1115040" cy="165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58204" cy="989034"/>
          </a:xfrm>
        </p:spPr>
        <p:txBody>
          <a:bodyPr>
            <a:normAutofit/>
          </a:bodyPr>
          <a:lstStyle/>
          <a:p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Відеокоментар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uk-UA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Експерти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Ірина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Круть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Юлія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Романенко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81138"/>
            <a:ext cx="8786874" cy="5162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700" dirty="0" err="1" smtClean="0">
                <a:latin typeface="Times New Roman" pitchFamily="18" charset="0"/>
                <a:cs typeface="Times New Roman" pitchFamily="18" charset="0"/>
              </a:rPr>
              <a:t>Загальний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 smtClean="0">
                <a:latin typeface="Times New Roman" pitchFamily="18" charset="0"/>
                <a:cs typeface="Times New Roman" pitchFamily="18" charset="0"/>
              </a:rPr>
              <a:t>обсяг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err="1" smtClean="0">
                <a:latin typeface="Times New Roman" pitchFamily="18" charset="0"/>
                <a:cs typeface="Times New Roman" pitchFamily="18" charset="0"/>
              </a:rPr>
              <a:t>навчального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 smtClean="0">
                <a:latin typeface="Times New Roman" pitchFamily="18" charset="0"/>
                <a:cs typeface="Times New Roman" pitchFamily="18" charset="0"/>
              </a:rPr>
              <a:t>навантаження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700" dirty="0" err="1" smtClean="0">
                <a:latin typeface="Times New Roman" pitchFamily="18" charset="0"/>
                <a:cs typeface="Times New Roman" pitchFamily="18" charset="0"/>
              </a:rPr>
              <a:t>закладів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 smtClean="0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 smtClean="0">
                <a:latin typeface="Times New Roman" pitchFamily="18" charset="0"/>
                <a:cs typeface="Times New Roman" pitchFamily="18" charset="0"/>
              </a:rPr>
              <a:t>навчанням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 smtClean="0">
                <a:latin typeface="Times New Roman" pitchFamily="18" charset="0"/>
                <a:cs typeface="Times New Roman" pitchFamily="18" charset="0"/>
              </a:rPr>
              <a:t>українською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 smtClean="0">
                <a:latin typeface="Times New Roman" pitchFamily="18" charset="0"/>
                <a:cs typeface="Times New Roman" pitchFamily="18" charset="0"/>
              </a:rPr>
              <a:t>мовою</a:t>
            </a:r>
            <a:endParaRPr lang="uk-UA" sz="27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481138"/>
            <a:ext cx="8572560" cy="5234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428604"/>
            <a:ext cx="9001156" cy="5578687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       Згідно з </a:t>
            </a:r>
            <a:r>
              <a:rPr lang="uk-UA" dirty="0" smtClean="0">
                <a:latin typeface="Times New Roman" pitchFamily="18" charset="0"/>
                <a:cs typeface="Times New Roman" pitchFamily="18" charset="0"/>
                <a:hlinkClick r:id="rId2"/>
              </a:rPr>
              <a:t>Типовим навчальним планом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 діапазон тижневого навчального навантаження цієї освітньої галузі становить від 10 до 13 годин (рекомендовано – 11 годин). Для класів (груп) з навчанням українською мовою навчальні години розподілені на вивчення таких навчальних предметів:  </a:t>
            </a:r>
          </a:p>
          <a:p>
            <a:pPr>
              <a:buFont typeface="Wingdings" pitchFamily="2" charset="2"/>
              <a:buChar char="Ø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українська мова – 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не менше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 4 годин;</a:t>
            </a:r>
          </a:p>
          <a:p>
            <a:pPr>
              <a:buFont typeface="Wingdings" pitchFamily="2" charset="2"/>
              <a:buChar char="Ø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українська література – 2 години;</a:t>
            </a:r>
          </a:p>
          <a:p>
            <a:pPr>
              <a:buFont typeface="Wingdings" pitchFamily="2" charset="2"/>
              <a:buChar char="Ø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зарубіжна література – 1,5 години;</a:t>
            </a:r>
          </a:p>
          <a:p>
            <a:pPr>
              <a:buFont typeface="Wingdings" pitchFamily="2" charset="2"/>
              <a:buChar char="Ø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іноземна мова – 3,5 години.</a:t>
            </a:r>
          </a:p>
          <a:p>
            <a:pPr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    Резерв навчальних годин (різниця між рекомендованою та мінімальною кількість годин) становить 1 годину, який може бути розподілений між обов’язковими для вивчення та вибірковими освітніми компонентами.</a:t>
            </a:r>
          </a:p>
          <a:p>
            <a:endParaRPr lang="uk-UA" dirty="0"/>
          </a:p>
        </p:txBody>
      </p:sp>
      <p:pic>
        <p:nvPicPr>
          <p:cNvPr id="4" name="Picture 3" descr="C:\Users\Admin\Desktop\722b11cca845ded3fc0a74b89d1a9a1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2357430"/>
            <a:ext cx="1115040" cy="165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22149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Відповідно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навчальної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програми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предмета/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інтегрованого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курсу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вчитель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складає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календарно-тематичне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планування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урахуванням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навчальних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можливостей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класу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en-US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Календарно-тематичне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поурочне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планування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здійснюється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вчителем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у</a:t>
            </a:r>
            <a:r>
              <a:rPr lang="en-US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довільній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формі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у тому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числі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використанням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друкованих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en-US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електронних</a:t>
            </a:r>
            <a:r>
              <a:rPr lang="en-US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джерел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тощо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Формат,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обсяг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структура,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зміст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оформлення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календарно-тематичних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планів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поурочних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планів-конспектів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індивідуальною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справою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вчителя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Встановлення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універсальних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стандартів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таких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документів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 межах закладу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загальної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середньої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освіти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міста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району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області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неприпустимим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sz="1800" dirty="0" err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/>
          </a:bodyPr>
          <a:lstStyle/>
          <a:p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Календарно-тематичне планування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100" b="0" dirty="0" smtClean="0">
                <a:latin typeface="Times New Roman" pitchFamily="18" charset="0"/>
                <a:cs typeface="Times New Roman" pitchFamily="18" charset="0"/>
              </a:rPr>
              <a:t>       Для нас робота – </a:t>
            </a:r>
            <a:r>
              <a:rPr lang="ru-RU" sz="3100" b="0" dirty="0" err="1" smtClean="0">
                <a:latin typeface="Times New Roman" pitchFamily="18" charset="0"/>
                <a:cs typeface="Times New Roman" pitchFamily="18" charset="0"/>
              </a:rPr>
              <a:t>принциповий</a:t>
            </a:r>
            <a:r>
              <a:rPr lang="ru-RU" sz="3100" b="0" dirty="0" smtClean="0">
                <a:latin typeface="Times New Roman" pitchFamily="18" charset="0"/>
                <a:cs typeface="Times New Roman" pitchFamily="18" charset="0"/>
              </a:rPr>
              <a:t> фронт. Ми не </a:t>
            </a:r>
            <a:r>
              <a:rPr lang="ru-RU" sz="3100" b="0" dirty="0" err="1" smtClean="0">
                <a:latin typeface="Times New Roman" pitchFamily="18" charset="0"/>
                <a:cs typeface="Times New Roman" pitchFamily="18" charset="0"/>
              </a:rPr>
              <a:t>дамо</a:t>
            </a:r>
            <a:r>
              <a:rPr lang="ru-RU" sz="3100" b="0" dirty="0" smtClean="0">
                <a:latin typeface="Times New Roman" pitchFamily="18" charset="0"/>
                <a:cs typeface="Times New Roman" pitchFamily="18" charset="0"/>
              </a:rPr>
              <a:t> ворогу </a:t>
            </a:r>
            <a:r>
              <a:rPr lang="ru-RU" sz="3100" b="0" dirty="0" err="1" smtClean="0">
                <a:latin typeface="Times New Roman" pitchFamily="18" charset="0"/>
                <a:cs typeface="Times New Roman" pitchFamily="18" charset="0"/>
              </a:rPr>
              <a:t>позбавити</a:t>
            </a:r>
            <a:r>
              <a:rPr lang="ru-RU" sz="3100" b="0" dirty="0" smtClean="0">
                <a:latin typeface="Times New Roman" pitchFamily="18" charset="0"/>
                <a:cs typeface="Times New Roman" pitchFamily="18" charset="0"/>
              </a:rPr>
              <a:t> наших </a:t>
            </a:r>
            <a:r>
              <a:rPr lang="ru-RU" sz="3100" b="0" dirty="0" err="1" smtClean="0"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31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0" dirty="0" err="1" smtClean="0">
                <a:latin typeface="Times New Roman" pitchFamily="18" charset="0"/>
                <a:cs typeface="Times New Roman" pitchFamily="18" charset="0"/>
              </a:rPr>
              <a:t>можливостей</a:t>
            </a:r>
            <a:r>
              <a:rPr lang="ru-RU" sz="31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0" dirty="0" err="1" smtClean="0">
                <a:latin typeface="Times New Roman" pitchFamily="18" charset="0"/>
                <a:cs typeface="Times New Roman" pitchFamily="18" charset="0"/>
              </a:rPr>
              <a:t>інтелектуального</a:t>
            </a:r>
            <a:r>
              <a:rPr lang="ru-RU" sz="31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0" dirty="0" err="1" smtClean="0">
                <a:latin typeface="Times New Roman" pitchFamily="18" charset="0"/>
                <a:cs typeface="Times New Roman" pitchFamily="18" charset="0"/>
              </a:rPr>
              <a:t>зростання</a:t>
            </a:r>
            <a:r>
              <a:rPr lang="ru-RU" sz="31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1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0" dirty="0" err="1" smtClean="0">
                <a:latin typeface="Times New Roman" pitchFamily="18" charset="0"/>
                <a:cs typeface="Times New Roman" pitchFamily="18" charset="0"/>
              </a:rPr>
              <a:t>соціального</a:t>
            </a:r>
            <a:r>
              <a:rPr lang="ru-RU" sz="31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0" dirty="0" err="1" smtClean="0"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sz="3100" b="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smtClean="0"/>
              <a:t/>
            </a:r>
            <a:br>
              <a:rPr lang="ru-RU" b="0" dirty="0" smtClean="0"/>
            </a:br>
            <a:r>
              <a:rPr lang="uk-UA" dirty="0" smtClean="0"/>
              <a:t>                                      </a:t>
            </a:r>
            <a:r>
              <a:rPr lang="uk-UA" sz="2700" b="0" dirty="0" smtClean="0">
                <a:latin typeface="Times New Roman" pitchFamily="18" charset="0"/>
                <a:cs typeface="Times New Roman" pitchFamily="18" charset="0"/>
              </a:rPr>
              <a:t>Оксен Лісовий</a:t>
            </a:r>
            <a:endParaRPr lang="uk-UA" sz="27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4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2000240"/>
            <a:ext cx="7643866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C00000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Дякую за увагу!</a:t>
            </a:r>
            <a:endParaRPr lang="uk-UA" dirty="0">
              <a:solidFill>
                <a:srgbClr val="C00000"/>
              </a:solidFill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pic>
        <p:nvPicPr>
          <p:cNvPr id="4" name="Picture 2" descr="Более 7 769 600 работ на тему «зима»: стоковые фото ...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428736"/>
            <a:ext cx="8429684" cy="52149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1367</TotalTime>
  <Words>611</Words>
  <Application>Microsoft Office PowerPoint</Application>
  <PresentationFormat>Экран (4:3)</PresentationFormat>
  <Paragraphs>116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Открытая</vt:lpstr>
      <vt:lpstr>Концепція нової української школи.  Особливості впровадження Державного стандарту базової середньої освіти для мовно-літературної освітньої галузі            </vt:lpstr>
      <vt:lpstr>Слайд 2</vt:lpstr>
      <vt:lpstr>Слайд 3</vt:lpstr>
      <vt:lpstr>Слайд 4</vt:lpstr>
      <vt:lpstr>Концепція нової української школи.  Особливості впровадження Державного стандарту базової середньої освіти для мовно-літературної освітньої галузі            </vt:lpstr>
      <vt:lpstr>Реформа шкільної освіти в Україні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Відеокоментар  Експерти: Ірина Круть, Юлія Романенко</vt:lpstr>
      <vt:lpstr>Загальний обсяг  навчального навантаження для закладів із навчанням українською мовою</vt:lpstr>
      <vt:lpstr>Слайд 26</vt:lpstr>
      <vt:lpstr>Календарно-тематичне планування</vt:lpstr>
      <vt:lpstr>       Для нас робота – принциповий фронт. Ми не дамо ворогу позбавити наших дітей можливостей інтелектуального зростання і соціального розвитку.                                        Оксен Лісовий</vt:lpstr>
      <vt:lpstr>Дякую за увагу!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Державний стандарт базової середньої освіти: мовно-літературна освітня галузь (зміни та нововведення</dc:title>
  <dc:creator>Admin</dc:creator>
  <cp:lastModifiedBy>q675567ghh@outlook.com</cp:lastModifiedBy>
  <cp:revision>135</cp:revision>
  <dcterms:created xsi:type="dcterms:W3CDTF">2021-10-17T14:43:17Z</dcterms:created>
  <dcterms:modified xsi:type="dcterms:W3CDTF">2023-12-02T03:19:16Z</dcterms:modified>
</cp:coreProperties>
</file>