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3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4.xml" ContentType="application/vnd.openxmlformats-officedocument.them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7" r:id="rId3"/>
    <p:sldMasterId id="2147483694" r:id="rId4"/>
    <p:sldMasterId id="2147483711" r:id="rId5"/>
  </p:sldMasterIdLst>
  <p:sldIdLst>
    <p:sldId id="256" r:id="rId6"/>
    <p:sldId id="274" r:id="rId7"/>
    <p:sldId id="257" r:id="rId8"/>
    <p:sldId id="258" r:id="rId9"/>
    <p:sldId id="264" r:id="rId10"/>
    <p:sldId id="259" r:id="rId11"/>
    <p:sldId id="265" r:id="rId12"/>
    <p:sldId id="260" r:id="rId13"/>
    <p:sldId id="266" r:id="rId14"/>
    <p:sldId id="267" r:id="rId15"/>
    <p:sldId id="290" r:id="rId16"/>
    <p:sldId id="268" r:id="rId17"/>
    <p:sldId id="287" r:id="rId18"/>
    <p:sldId id="288" r:id="rId19"/>
    <p:sldId id="286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75" r:id="rId31"/>
    <p:sldId id="293" r:id="rId32"/>
    <p:sldId id="291" r:id="rId33"/>
    <p:sldId id="292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579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370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970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461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524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396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230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559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933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324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8021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143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3793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053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7776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2642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9167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2721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0353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59180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3234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892801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0501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2902930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4718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9002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0292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6124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26640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8366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91782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3540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09743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86186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6799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53709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7995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7499285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87313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680956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66256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29001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29142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0445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56276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77707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57513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6288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93278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16576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34771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64319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11005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302354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94316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722654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77588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3019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3665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22741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40613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46489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77520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64893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91889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11173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98265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77196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36677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6025467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57669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87517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13236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312014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686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slideLayout" Target="../slideLayouts/slideLayout56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slideLayout" Target="../slideLayouts/slideLayout55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45.xml"/><Relationship Id="rId16" Type="http://schemas.openxmlformats.org/officeDocument/2006/relationships/slideLayout" Target="../slideLayouts/slideLayout59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5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slideLayout" Target="../slideLayouts/slideLayout5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.xml"/><Relationship Id="rId13" Type="http://schemas.openxmlformats.org/officeDocument/2006/relationships/slideLayout" Target="../slideLayouts/slideLayout72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12" Type="http://schemas.openxmlformats.org/officeDocument/2006/relationships/slideLayout" Target="../slideLayouts/slideLayout71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61.xml"/><Relationship Id="rId16" Type="http://schemas.openxmlformats.org/officeDocument/2006/relationships/slideLayout" Target="../slideLayouts/slideLayout75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11" Type="http://schemas.openxmlformats.org/officeDocument/2006/relationships/slideLayout" Target="../slideLayouts/slideLayout70.xml"/><Relationship Id="rId5" Type="http://schemas.openxmlformats.org/officeDocument/2006/relationships/slideLayout" Target="../slideLayouts/slideLayout64.xml"/><Relationship Id="rId1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69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14" Type="http://schemas.openxmlformats.org/officeDocument/2006/relationships/slideLayout" Target="../slideLayouts/slideLayout7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93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771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027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659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FF78C-D3DB-48A0-87F3-F6823CD65AE0}" type="datetimeFigureOut">
              <a:rPr lang="en-US" smtClean="0"/>
              <a:t>3/30/2023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364ACF4-ABEE-4ACD-BE80-6EAEF36E91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938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academiq.org.ua/wp-content/uploads/2021/07/Metodychni-rekomendatsiyi-dlya-serednih-shkil-1-1.pdf" TargetMode="External"/><Relationship Id="rId2" Type="http://schemas.openxmlformats.org/officeDocument/2006/relationships/hyperlink" Target="https://nus.org.ua/wp-content/uploads/2021/08/Abetka_dyrektora_2021_SQE_SURGe.pdf" TargetMode="External"/><Relationship Id="rId1" Type="http://schemas.openxmlformats.org/officeDocument/2006/relationships/slideLayout" Target="../slideLayouts/slideLayout61.xml"/><Relationship Id="rId6" Type="http://schemas.openxmlformats.org/officeDocument/2006/relationships/hyperlink" Target="https://www.skeptic.in.ua/integrity/" TargetMode="External"/><Relationship Id="rId5" Type="http://schemas.openxmlformats.org/officeDocument/2006/relationships/hyperlink" Target="https://zakon.rada.gov.ua/laws/show/463-20#Text" TargetMode="External"/><Relationship Id="rId4" Type="http://schemas.openxmlformats.org/officeDocument/2006/relationships/hyperlink" Target="https://zakon.rada.gov.ua/laws/show/2145-19#Text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1556" y="3133535"/>
            <a:ext cx="9144000" cy="2387600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</a:rPr>
              <a:t>Методичний діалог</a:t>
            </a:r>
            <a:r>
              <a:rPr lang="uk-UA" dirty="0">
                <a:solidFill>
                  <a:srgbClr val="002060"/>
                </a:solidFill>
              </a:rPr>
              <a:t> </a:t>
            </a:r>
            <a:r>
              <a:rPr lang="uk-UA" dirty="0">
                <a:solidFill>
                  <a:srgbClr val="FF0000"/>
                </a:solidFill>
              </a:rPr>
              <a:t>«Академічна доброчесність як важливий фактор якості освітньої діяльності: інструменти та процедури»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42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7600" y="1584325"/>
            <a:ext cx="10528300" cy="1501775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uk-UA" sz="5400" b="1" dirty="0" smtClean="0">
                <a:latin typeface="+mj-lt"/>
                <a:ea typeface="+mj-ea"/>
                <a:cs typeface="+mj-cs"/>
              </a:rPr>
              <a:t>Вхідне опитування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082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17880" y="1443736"/>
            <a:ext cx="109179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0"/>
              </a:spcAft>
            </a:pPr>
            <a:r>
              <a:rPr lang="uk-UA" sz="4800" b="1" dirty="0">
                <a:latin typeface="+mj-lt"/>
                <a:ea typeface="+mj-ea"/>
                <a:cs typeface="+mj-cs"/>
              </a:rPr>
              <a:t>Розв’язування ситуативних задач. Визначення інструментів для реалізації політики академічної доброчесності педагогічними працівниками.</a:t>
            </a:r>
            <a:endParaRPr lang="en-US" sz="4800" b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2895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Фон для презентации - Лист из блокнота | Старая бумага, Библиотечные  оформление, Презентац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2100" y="496062"/>
            <a:ext cx="10325100" cy="58856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b="1" dirty="0"/>
              <a:t>Задача 1</a:t>
            </a:r>
            <a:endParaRPr lang="en-US" dirty="0"/>
          </a:p>
          <a:p>
            <a:pPr marL="0" indent="0" algn="just">
              <a:buNone/>
            </a:pPr>
            <a:r>
              <a:rPr lang="uk-UA" i="1" dirty="0"/>
              <a:t>Учні 9-В класу дуже люблять </a:t>
            </a:r>
            <a:r>
              <a:rPr lang="uk-UA" i="1" dirty="0" err="1"/>
              <a:t>уроки</a:t>
            </a:r>
            <a:r>
              <a:rPr lang="uk-UA" i="1" dirty="0"/>
              <a:t> хімії. Учителька Світлана Опанасівна, </a:t>
            </a:r>
            <a:r>
              <a:rPr lang="uk-UA" i="1" dirty="0" err="1"/>
              <a:t>прагнучи</a:t>
            </a:r>
            <a:r>
              <a:rPr lang="uk-UA" i="1" dirty="0"/>
              <a:t> розвивати в учнів навички науково-дослідницької діяльності, пропонує як одне із завдань для виконання вдома  написання рефератів з теми, яку будуть вивчати на наступному </a:t>
            </a:r>
            <a:r>
              <a:rPr lang="uk-UA" i="1" dirty="0" err="1"/>
              <a:t>уроці</a:t>
            </a:r>
            <a:r>
              <a:rPr lang="uk-UA" i="1" dirty="0"/>
              <a:t>. Учням  дуже подобається, що вони можуть самі долучитися до процесу передачі нових знань однокласникам і завжди з ентузіазмом підходять до виконання завдання. </a:t>
            </a:r>
            <a:endParaRPr lang="en-US" dirty="0"/>
          </a:p>
          <a:p>
            <a:r>
              <a:rPr lang="uk-UA" b="1" dirty="0"/>
              <a:t>Чому </a:t>
            </a:r>
            <a:r>
              <a:rPr lang="uk-UA" b="1" dirty="0" smtClean="0"/>
              <a:t>висока вірогідність, що пані </a:t>
            </a:r>
            <a:r>
              <a:rPr lang="uk-UA" b="1" dirty="0"/>
              <a:t>Світлана виховує в учнях академічну нечесність? </a:t>
            </a:r>
            <a:endParaRPr lang="en-US" dirty="0"/>
          </a:p>
          <a:p>
            <a:r>
              <a:rPr lang="uk-UA" b="1" dirty="0"/>
              <a:t>Які інструменти доречно використати в описаній ситуації? 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7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2440" y="618616"/>
            <a:ext cx="11131296" cy="5690743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uk-UA" dirty="0"/>
              <a:t>1. Практикувати в освітньому процесі написання тематичних творчих есе замість рефератів зі скомпільованою інформацією з інших джерел</a:t>
            </a:r>
            <a:endParaRPr lang="en-US" dirty="0"/>
          </a:p>
          <a:p>
            <a:pPr marL="0" lvl="0" indent="0" algn="just">
              <a:buNone/>
            </a:pPr>
            <a:r>
              <a:rPr lang="uk-UA" dirty="0"/>
              <a:t>2. Пропонувати учням виконання дослідницьких і творчих завдань, </a:t>
            </a:r>
            <a:r>
              <a:rPr lang="uk-UA" dirty="0" err="1"/>
              <a:t>проєктів</a:t>
            </a:r>
            <a:r>
              <a:rPr lang="uk-UA" dirty="0"/>
              <a:t>;</a:t>
            </a:r>
            <a:endParaRPr lang="en-US" dirty="0"/>
          </a:p>
          <a:p>
            <a:pPr marL="0" lvl="0" indent="0" algn="just">
              <a:buNone/>
            </a:pPr>
            <a:r>
              <a:rPr lang="uk-UA" dirty="0"/>
              <a:t>3. Спрямовувати зміст завдань під час проведення навчальних занять на творчу та аналітичну роботу учнів, ставити проблемні питання, на  які немає готової відповіді в підручнику чи інших джерелах;</a:t>
            </a:r>
            <a:endParaRPr lang="en-US" dirty="0"/>
          </a:p>
          <a:p>
            <a:pPr marL="0" lvl="0" indent="0" algn="just">
              <a:buNone/>
            </a:pPr>
            <a:r>
              <a:rPr lang="uk-UA" dirty="0"/>
              <a:t>4. Не обмежуватися використанням стандартизованих завдань із підручника, розробляти завдання, які спонукають учнів критично мислити;</a:t>
            </a:r>
            <a:endParaRPr lang="en-US" dirty="0"/>
          </a:p>
          <a:p>
            <a:pPr marL="0" lvl="0" indent="0" algn="just">
              <a:buNone/>
            </a:pPr>
            <a:r>
              <a:rPr lang="uk-UA" dirty="0"/>
              <a:t>5. Застосовувати </a:t>
            </a:r>
            <a:r>
              <a:rPr lang="uk-UA" dirty="0" err="1"/>
              <a:t>компетентнісний</a:t>
            </a:r>
            <a:r>
              <a:rPr lang="uk-UA" dirty="0"/>
              <a:t> підхід у навчанні, звести до мінімуму завдання на перевірку знань, використовувати відкриті питання, щоб перевірити рівень володіння навичками, а не знаннями.</a:t>
            </a: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55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Фон для презентации - Лист из блокнота | Старая бумага, Библиотечные  оформление, Презентац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59052" y="512064"/>
            <a:ext cx="10290048" cy="6003036"/>
          </a:xfrm>
        </p:spPr>
        <p:txBody>
          <a:bodyPr/>
          <a:lstStyle/>
          <a:p>
            <a:pPr marL="0" indent="0" algn="ctr">
              <a:buNone/>
            </a:pPr>
            <a:r>
              <a:rPr lang="uk-UA" b="1" dirty="0"/>
              <a:t>Задача 2</a:t>
            </a:r>
            <a:endParaRPr lang="en-US" dirty="0"/>
          </a:p>
          <a:p>
            <a:pPr marL="0" indent="0" algn="just">
              <a:buNone/>
            </a:pPr>
            <a:r>
              <a:rPr lang="uk-UA" i="1" dirty="0"/>
              <a:t>Вчителька української мови Євгенія Данилівна наприкінці І семестру повинна була перевірити зошити та виставити до журналу оцінки за їх ведення. Але через брак часу вона не змогла перевірити усі зошити і частину оцінок виставила, не перевіривши зошит. </a:t>
            </a:r>
          </a:p>
          <a:p>
            <a:pPr algn="just"/>
            <a:r>
              <a:rPr lang="uk-UA" b="1" dirty="0"/>
              <a:t>Яких порушень академічної доброчесності допустилася пані Євгенія? </a:t>
            </a:r>
          </a:p>
          <a:p>
            <a:pPr algn="just"/>
            <a:r>
              <a:rPr lang="uk-UA" b="1" dirty="0"/>
              <a:t>Яким чином можна запобігти виникненню описаної ситуації?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65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2440" y="618616"/>
            <a:ext cx="11131296" cy="5690743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uk-UA" dirty="0"/>
              <a:t>6. Власним прикладом демонструвати важливість дотримання норм академічної доброчесності у педагогічній діяльності, зокрема здійснювати справедливе оцінювання  навчальних досягнень учнів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03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Фон для презентации - Лист из блокнота | Старая бумага, Библиотечные  оформление, Презентац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9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0022" y="635793"/>
            <a:ext cx="10168128" cy="561260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uk-UA" b="1" dirty="0"/>
              <a:t>Задача 3</a:t>
            </a:r>
            <a:endParaRPr lang="en-US" dirty="0"/>
          </a:p>
          <a:p>
            <a:pPr marL="0" indent="0" algn="just">
              <a:buNone/>
            </a:pPr>
            <a:r>
              <a:rPr lang="uk-UA" i="1" dirty="0"/>
              <a:t>Вчителька математики Ксенія Костянтинівна, перевіряючи домашню роботу учнів 9-А класу, помітила, що учень Кирило при розв’язуванні задач користувався збірником ГДЗ. Свої підозри вона висловила вчительці початкових класів Оксані Федорівні, яка у відповідь зазначила, що менший брат Кирила Богдан також часто приносить на </a:t>
            </a:r>
            <a:r>
              <a:rPr lang="uk-UA" i="1" dirty="0" err="1"/>
              <a:t>уроки</a:t>
            </a:r>
            <a:r>
              <a:rPr lang="uk-UA" i="1" dirty="0"/>
              <a:t> поробки, зроблені мамою, а також декілька разів мама навіть сама розв’язувала домашню задачу в зошиті сина. </a:t>
            </a:r>
          </a:p>
          <a:p>
            <a:pPr algn="just"/>
            <a:r>
              <a:rPr lang="uk-UA" b="1" dirty="0"/>
              <a:t>Які види порушень академічної доброчесності можна виділити у цій задачі? </a:t>
            </a:r>
          </a:p>
          <a:p>
            <a:pPr algn="just"/>
            <a:r>
              <a:rPr lang="uk-UA" b="1" dirty="0"/>
              <a:t>Які інструменти реалізації політики академічної доброчесності можуть використати вчителі в описаній ситуації?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58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2440" y="618616"/>
            <a:ext cx="11131296" cy="5690743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uk-UA" dirty="0"/>
              <a:t>7. Інформувати батьків про необхідність дотримання академічної доброчесності.</a:t>
            </a:r>
            <a:endParaRPr lang="en-US" dirty="0"/>
          </a:p>
          <a:p>
            <a:pPr marL="0" lvl="0" indent="0" algn="just">
              <a:buNone/>
            </a:pPr>
            <a:r>
              <a:rPr lang="uk-UA" dirty="0"/>
              <a:t>8. Інформувати учнів про необхідність дотримання академічної доброчесності</a:t>
            </a:r>
            <a:endParaRPr lang="en-US" dirty="0"/>
          </a:p>
          <a:p>
            <a:pPr marL="0" lv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996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52780" y="1088136"/>
            <a:ext cx="10917936" cy="4270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4800" b="1" dirty="0">
                <a:latin typeface="+mj-lt"/>
                <a:ea typeface="+mj-ea"/>
                <a:cs typeface="+mj-cs"/>
              </a:rPr>
              <a:t>Розв’язання проблемного питання</a:t>
            </a:r>
          </a:p>
          <a:p>
            <a:pPr algn="ctr">
              <a:lnSpc>
                <a:spcPct val="150000"/>
              </a:lnSpc>
            </a:pPr>
            <a:endParaRPr lang="uk-UA" sz="1050" b="1" dirty="0">
              <a:latin typeface="+mj-lt"/>
              <a:ea typeface="+mj-ea"/>
              <a:cs typeface="+mj-cs"/>
            </a:endParaRPr>
          </a:p>
          <a:p>
            <a:pPr algn="ctr">
              <a:lnSpc>
                <a:spcPct val="150000"/>
              </a:lnSpc>
            </a:pPr>
            <a:endParaRPr lang="uk-UA" sz="1050" b="1" dirty="0">
              <a:latin typeface="+mj-lt"/>
              <a:ea typeface="+mj-ea"/>
              <a:cs typeface="+mj-cs"/>
            </a:endParaRPr>
          </a:p>
          <a:p>
            <a:pPr algn="ctr"/>
            <a:r>
              <a:rPr lang="uk-UA" sz="4800" b="1" dirty="0">
                <a:latin typeface="Arial Black" panose="020B0A04020102020204" pitchFamily="34" charset="0"/>
                <a:ea typeface="+mj-ea"/>
                <a:cs typeface="+mj-cs"/>
              </a:rPr>
              <a:t>Чому вчителі вдаються до недоброчесної поведінки?</a:t>
            </a:r>
            <a:endParaRPr lang="en-US" sz="4800" b="1" dirty="0">
              <a:latin typeface="Arial Black" panose="020B0A04020102020204" pitchFamily="34" charset="0"/>
              <a:ea typeface="+mj-ea"/>
              <a:cs typeface="+mj-cs"/>
            </a:endParaRPr>
          </a:p>
          <a:p>
            <a:pPr lvl="0" algn="ctr">
              <a:lnSpc>
                <a:spcPct val="150000"/>
              </a:lnSpc>
              <a:spcAft>
                <a:spcPts val="0"/>
              </a:spcAft>
            </a:pPr>
            <a:endParaRPr lang="uk-UA" sz="4800" b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24715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A39757-1B59-4C58-95D4-77C2FE2F1E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E220A9E9-064C-41F1-A951-47B7572503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F67DEAD-5AF6-48FF-A2CE-C5F62CA8F9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09" y="71218"/>
            <a:ext cx="12065390" cy="6786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0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380" y="1545336"/>
            <a:ext cx="10917936" cy="41780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5400" b="1" dirty="0">
                <a:latin typeface="+mj-lt"/>
                <a:ea typeface="+mj-ea"/>
                <a:cs typeface="+mj-cs"/>
              </a:rPr>
              <a:t>Створення портрета академічно доброчесного вчителя </a:t>
            </a:r>
            <a:endParaRPr lang="en-US" sz="5400" b="1" dirty="0">
              <a:latin typeface="+mj-lt"/>
              <a:ea typeface="+mj-ea"/>
              <a:cs typeface="+mj-cs"/>
            </a:endParaRPr>
          </a:p>
          <a:p>
            <a:pPr algn="ctr">
              <a:lnSpc>
                <a:spcPct val="150000"/>
              </a:lnSpc>
            </a:pPr>
            <a:endParaRPr lang="uk-UA" sz="1050" b="1" dirty="0">
              <a:latin typeface="+mj-lt"/>
              <a:ea typeface="+mj-ea"/>
              <a:cs typeface="+mj-cs"/>
            </a:endParaRPr>
          </a:p>
          <a:p>
            <a:pPr algn="ctr">
              <a:lnSpc>
                <a:spcPct val="150000"/>
              </a:lnSpc>
            </a:pPr>
            <a:endParaRPr lang="uk-UA" sz="1050" b="1" dirty="0">
              <a:latin typeface="+mj-lt"/>
              <a:ea typeface="+mj-ea"/>
              <a:cs typeface="+mj-cs"/>
            </a:endParaRPr>
          </a:p>
          <a:p>
            <a:pPr lvl="0" algn="ctr">
              <a:lnSpc>
                <a:spcPct val="150000"/>
              </a:lnSpc>
              <a:spcAft>
                <a:spcPts val="0"/>
              </a:spcAft>
            </a:pPr>
            <a:endParaRPr lang="uk-UA" sz="4800" b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43114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55600" y="426720"/>
            <a:ext cx="11440160" cy="628904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uk-UA" b="1" dirty="0"/>
              <a:t>Доброчесний вчитель:</a:t>
            </a:r>
            <a:endParaRPr lang="uk-UA" dirty="0"/>
          </a:p>
          <a:p>
            <a:pPr lvl="0" algn="just"/>
            <a:r>
              <a:rPr lang="uk-UA" dirty="0"/>
              <a:t>посилається на джерела інформації у разі використання ідей, розробок, тверджень, відомостей;</a:t>
            </a:r>
            <a:endParaRPr lang="en-US" dirty="0"/>
          </a:p>
          <a:p>
            <a:pPr lvl="0" algn="just"/>
            <a:r>
              <a:rPr lang="uk-UA" dirty="0"/>
              <a:t>дотримується норм законодавства про авторське право і суміжні права;</a:t>
            </a:r>
            <a:endParaRPr lang="en-US" dirty="0"/>
          </a:p>
          <a:p>
            <a:pPr lvl="0" algn="just"/>
            <a:r>
              <a:rPr lang="uk-UA" dirty="0"/>
              <a:t>надає достовірну інформацію про методики і результати досліджень, джерела використаної інформації та власну педагогічну (науково-педагогічну, творчу) діяльність;</a:t>
            </a:r>
            <a:endParaRPr lang="en-US" dirty="0"/>
          </a:p>
          <a:p>
            <a:pPr lvl="0" algn="just"/>
            <a:r>
              <a:rPr lang="uk-UA" dirty="0"/>
              <a:t>контролює дотримання академічної доброчесності здобувачами освіти;</a:t>
            </a:r>
            <a:endParaRPr lang="en-US" dirty="0"/>
          </a:p>
          <a:p>
            <a:pPr lvl="0" algn="just"/>
            <a:r>
              <a:rPr lang="uk-UA" dirty="0"/>
              <a:t>об’єктивно оцінює результати навчання.</a:t>
            </a:r>
            <a:endParaRPr lang="en-US" dirty="0"/>
          </a:p>
          <a:p>
            <a:pPr lvl="0" algn="just"/>
            <a:r>
              <a:rPr lang="uk-UA" dirty="0"/>
              <a:t>уникає надмірного перевантаження учнів, дозує завдання і створює можливості для учнів робити їх самостійно, без ризиків для доброчесності.</a:t>
            </a:r>
            <a:endParaRPr lang="en-US" dirty="0"/>
          </a:p>
          <a:p>
            <a:pPr lvl="0" algn="just"/>
            <a:r>
              <a:rPr lang="uk-UA" dirty="0"/>
              <a:t>неухильно дотримується принципів академічної доброчесності, не допускає у власній педагогічній діяльності, при розробленні власних освітніх ресурсів (методичні розробки, плани-конспекти уроків тощо), при  наданні будь-якої інформації  іншим учасникам освітнього процесу або для оприлюднення на вебсайті закладу жодного з видів порушення академічної доброчесності;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1604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5760" y="294640"/>
            <a:ext cx="11582400" cy="6695440"/>
          </a:xfrm>
        </p:spPr>
        <p:txBody>
          <a:bodyPr>
            <a:normAutofit/>
          </a:bodyPr>
          <a:lstStyle/>
          <a:p>
            <a:pPr lvl="0" algn="just"/>
            <a:r>
              <a:rPr lang="uk-UA" dirty="0"/>
              <a:t>власним прикладом демонструє важливість дотримання норм академічної доброчесності у педагогічній діяльності (посилання на джерела, які використовуються в роботі, справедливе оцінювання  навчальних досягнень учнів, підбір завдань, які відповідають віковим можливостям учнів);</a:t>
            </a:r>
            <a:endParaRPr lang="en-US" dirty="0"/>
          </a:p>
          <a:p>
            <a:pPr lvl="0" algn="just"/>
            <a:r>
              <a:rPr lang="uk-UA" dirty="0"/>
              <a:t>інформує учнів про необхідність дотримання академічної доброчесності (під час проведення навчальних занять, у позаурочних заходах, за допомогою наочної інформації);</a:t>
            </a:r>
            <a:endParaRPr lang="en-US" dirty="0"/>
          </a:p>
          <a:p>
            <a:pPr lvl="0" algn="just"/>
            <a:r>
              <a:rPr lang="uk-UA" dirty="0"/>
              <a:t>інформує батьків про необхідність дотримання академічної доброчесності </a:t>
            </a:r>
            <a:endParaRPr lang="en-US" dirty="0"/>
          </a:p>
          <a:p>
            <a:pPr lvl="0" algn="just"/>
            <a:r>
              <a:rPr lang="uk-UA" dirty="0"/>
              <a:t>спрямовує зміст завдань під час проведення навчальних занять на творчу та аналітичну роботу учнів, ставить проблемні питання, на  які немає готової відповіді в підручнику чи інших джерелах;</a:t>
            </a:r>
            <a:endParaRPr lang="en-US" dirty="0"/>
          </a:p>
          <a:p>
            <a:pPr lvl="0" algn="just"/>
            <a:r>
              <a:rPr lang="uk-UA" dirty="0"/>
              <a:t>пропонує учням виконання дослідницьких і творчих завдань, </a:t>
            </a:r>
            <a:r>
              <a:rPr lang="uk-UA" dirty="0" err="1"/>
              <a:t>проєктів</a:t>
            </a:r>
            <a:r>
              <a:rPr lang="uk-UA" dirty="0"/>
              <a:t>;</a:t>
            </a:r>
            <a:endParaRPr lang="en-US" dirty="0"/>
          </a:p>
          <a:p>
            <a:pPr lvl="0" algn="just"/>
            <a:r>
              <a:rPr lang="uk-UA" dirty="0"/>
              <a:t>не обмежується використанням стандартизованих завдань із підручника, розробляє завдання, які спонукають учнів критично мислити;</a:t>
            </a:r>
            <a:endParaRPr lang="en-US" dirty="0"/>
          </a:p>
          <a:p>
            <a:pPr lvl="0" algn="just"/>
            <a:r>
              <a:rPr lang="uk-UA" dirty="0"/>
              <a:t>практикує в освітньому процесі написання тематичних творчих есе замість рефератів зі скомпільованою інформацією з інших джерел;</a:t>
            </a:r>
            <a:endParaRPr lang="en-US" dirty="0"/>
          </a:p>
          <a:p>
            <a:pPr lvl="0" algn="just"/>
            <a:r>
              <a:rPr lang="uk-UA" dirty="0"/>
              <a:t>застосовує </a:t>
            </a:r>
            <a:r>
              <a:rPr lang="uk-UA" dirty="0" err="1"/>
              <a:t>компетентнісний</a:t>
            </a:r>
            <a:r>
              <a:rPr lang="uk-UA" dirty="0"/>
              <a:t> підхід у навчанні, зводить до мінімуму завдання на перевірку знань, використовує відкриті питання, щоб перевірити рівень володіння навичками, а не знаннями;</a:t>
            </a:r>
            <a:endParaRPr lang="en-US" dirty="0"/>
          </a:p>
          <a:p>
            <a:pPr lvl="0" algn="just"/>
            <a:r>
              <a:rPr lang="uk-UA" dirty="0"/>
              <a:t>підвищує кваліфікацію з напряму академічної доброчесності шляхом участі в різноманітних тренінгах, конференціях, семінарах, </a:t>
            </a:r>
            <a:r>
              <a:rPr lang="uk-UA" dirty="0" err="1"/>
              <a:t>вебінарах</a:t>
            </a:r>
            <a:r>
              <a:rPr lang="uk-UA" dirty="0"/>
              <a:t>, онлайн-курсах тощо.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8473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52780" y="1227836"/>
            <a:ext cx="108153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5400" b="1" dirty="0">
                <a:latin typeface="+mj-lt"/>
                <a:ea typeface="+mj-ea"/>
                <a:cs typeface="+mj-cs"/>
              </a:rPr>
              <a:t>Навчально-методичні матеріали з</a:t>
            </a:r>
          </a:p>
          <a:p>
            <a:pPr lvl="0" algn="ctr"/>
            <a:r>
              <a:rPr lang="uk-UA" sz="5400" b="1" dirty="0">
                <a:latin typeface="+mj-lt"/>
                <a:ea typeface="+mj-ea"/>
                <a:cs typeface="+mj-cs"/>
              </a:rPr>
              <a:t> теми академічної доброчесності </a:t>
            </a:r>
          </a:p>
          <a:p>
            <a:pPr lvl="0" algn="ctr"/>
            <a:r>
              <a:rPr lang="uk-UA" sz="5400" b="1" dirty="0">
                <a:latin typeface="+mj-lt"/>
                <a:ea typeface="+mj-ea"/>
                <a:cs typeface="+mj-cs"/>
              </a:rPr>
              <a:t>для вчителів</a:t>
            </a:r>
            <a:endParaRPr lang="uk-UA" sz="4800" b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9650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03712" y="516743"/>
            <a:ext cx="94612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ПІДВИЩЕННЯ</a:t>
            </a:r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5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КВАЛІФІКАЦІЇ</a:t>
            </a:r>
            <a:endParaRPr lang="ru-RU" sz="5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7918" t="4518" r="4499" b="8666"/>
          <a:stretch/>
        </p:blipFill>
        <p:spPr>
          <a:xfrm>
            <a:off x="2676276" y="1440073"/>
            <a:ext cx="9332844" cy="5203660"/>
          </a:xfrm>
          <a:prstGeom prst="rect">
            <a:avLst/>
          </a:prstGeom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2834640" y="1630680"/>
            <a:ext cx="1783080" cy="0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311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7667" t="4667" r="9333" b="17704"/>
          <a:stretch/>
        </p:blipFill>
        <p:spPr>
          <a:xfrm>
            <a:off x="1703712" y="1440073"/>
            <a:ext cx="9753600" cy="513141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03712" y="516743"/>
            <a:ext cx="94612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ПІДВИЩЕННЯ</a:t>
            </a:r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5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КВАЛІФІКАЦІЇ</a:t>
            </a:r>
            <a:endParaRPr lang="ru-RU" sz="5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889760" y="1783080"/>
            <a:ext cx="1783080" cy="0"/>
          </a:xfrm>
          <a:prstGeom prst="line">
            <a:avLst/>
          </a:prstGeom>
          <a:ln w="4762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3069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7250" t="4518" r="10833" b="9407"/>
          <a:stretch/>
        </p:blipFill>
        <p:spPr>
          <a:xfrm>
            <a:off x="2316480" y="1440073"/>
            <a:ext cx="8991600" cy="531446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03712" y="516743"/>
            <a:ext cx="94612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ПІДВИЩЕННЯ</a:t>
            </a:r>
            <a:r>
              <a:rPr lang="ru-RU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5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КВАЛІФІКАЦІЇ</a:t>
            </a:r>
            <a:endParaRPr lang="ru-RU" sz="5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484120" y="1737360"/>
            <a:ext cx="1783080" cy="0"/>
          </a:xfrm>
          <a:prstGeom prst="line">
            <a:avLst/>
          </a:prstGeom>
          <a:ln w="4762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528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24623" y="516743"/>
            <a:ext cx="42194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ПОСІБНИКИ</a:t>
            </a:r>
            <a:endParaRPr lang="ru-RU" sz="5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0333" t="13260" r="35334" b="4518"/>
          <a:stretch/>
        </p:blipFill>
        <p:spPr>
          <a:xfrm>
            <a:off x="1950720" y="1310640"/>
            <a:ext cx="3779520" cy="50913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31167" t="12815" r="35917" b="5703"/>
          <a:stretch/>
        </p:blipFill>
        <p:spPr>
          <a:xfrm>
            <a:off x="6278880" y="1361954"/>
            <a:ext cx="3657600" cy="5092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46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24623" y="516743"/>
            <a:ext cx="42194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ПОСІБНИКИ</a:t>
            </a:r>
            <a:endParaRPr lang="ru-RU" sz="5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4500" t="13408" r="39500" b="22148"/>
          <a:stretch/>
        </p:blipFill>
        <p:spPr>
          <a:xfrm>
            <a:off x="2849880" y="1440073"/>
            <a:ext cx="3840480" cy="53545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4583" t="13555" r="39750" b="21704"/>
          <a:stretch/>
        </p:blipFill>
        <p:spPr>
          <a:xfrm>
            <a:off x="7193280" y="1440073"/>
            <a:ext cx="3718560" cy="5276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7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24623" y="516743"/>
            <a:ext cx="42194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ПОСІБНИКИ</a:t>
            </a:r>
            <a:endParaRPr lang="ru-RU" sz="5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1001" t="13407" r="35416" b="3925"/>
          <a:stretch/>
        </p:blipFill>
        <p:spPr>
          <a:xfrm>
            <a:off x="4492263" y="1607714"/>
            <a:ext cx="3615417" cy="5005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524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61136" y="516743"/>
            <a:ext cx="79464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МЕТОДИЧНІ РОЗРОБКИ</a:t>
            </a:r>
            <a:endParaRPr lang="ru-RU" sz="5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7167" t="11926" r="37583" b="22148"/>
          <a:stretch/>
        </p:blipFill>
        <p:spPr>
          <a:xfrm>
            <a:off x="2526303" y="1440072"/>
            <a:ext cx="3596640" cy="52821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37334" t="11629" r="37332" b="22000"/>
          <a:stretch/>
        </p:blipFill>
        <p:spPr>
          <a:xfrm>
            <a:off x="7391400" y="1440073"/>
            <a:ext cx="3584346" cy="5282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44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61136" y="516743"/>
            <a:ext cx="79464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МЕТОДИЧНІ РОЗРОБКИ</a:t>
            </a:r>
            <a:endParaRPr lang="ru-RU" sz="5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29165" t="14296" r="29001" b="16520"/>
          <a:stretch/>
        </p:blipFill>
        <p:spPr>
          <a:xfrm>
            <a:off x="3634740" y="1555086"/>
            <a:ext cx="5234223" cy="4869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99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61136" y="516743"/>
            <a:ext cx="79464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МЕТОДИЧНІ РОЗРОБКИ</a:t>
            </a:r>
            <a:endParaRPr lang="ru-RU" sz="5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7750" t="4074" r="9501" b="15926"/>
          <a:stretch/>
        </p:blipFill>
        <p:spPr>
          <a:xfrm>
            <a:off x="1600200" y="1440073"/>
            <a:ext cx="9448800" cy="5138320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600200" y="1676400"/>
            <a:ext cx="1036320" cy="0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873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7251" t="4370" r="9250" b="10742"/>
          <a:stretch/>
        </p:blipFill>
        <p:spPr>
          <a:xfrm>
            <a:off x="1447800" y="1245163"/>
            <a:ext cx="9525000" cy="544693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461136" y="516743"/>
            <a:ext cx="79464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МЕТОДИЧНІ РОЗРОБКИ</a:t>
            </a:r>
            <a:endParaRPr lang="ru-RU" sz="5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584960" y="1440073"/>
            <a:ext cx="1036320" cy="0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112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9000" t="4222" r="11334" b="9703"/>
          <a:stretch/>
        </p:blipFill>
        <p:spPr>
          <a:xfrm>
            <a:off x="1447800" y="198120"/>
            <a:ext cx="10500360" cy="6381495"/>
          </a:xfrm>
          <a:prstGeom prst="rect">
            <a:avLst/>
          </a:prstGeom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447800" y="510433"/>
            <a:ext cx="1036320" cy="0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575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7600" y="1584325"/>
            <a:ext cx="10528300" cy="1501775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uk-UA" sz="5400" b="1" dirty="0">
                <a:latin typeface="+mj-lt"/>
                <a:ea typeface="+mj-ea"/>
                <a:cs typeface="+mj-cs"/>
              </a:rPr>
              <a:t>Рефлексія. Підведення підсумків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276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3360" y="194437"/>
            <a:ext cx="10528300" cy="97904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uk-UA" sz="4800" b="1" dirty="0">
                <a:latin typeface="+mj-lt"/>
                <a:ea typeface="+mj-ea"/>
                <a:cs typeface="+mj-cs"/>
              </a:rPr>
              <a:t>Використана література:</a:t>
            </a:r>
            <a:endParaRPr lang="en-US" sz="1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25932" y="1075188"/>
            <a:ext cx="1099616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180340" algn="l"/>
                <a:tab pos="270510" algn="l"/>
                <a:tab pos="540385" algn="l"/>
                <a:tab pos="630555" algn="l"/>
              </a:tabLst>
            </a:pP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Абетка для директора. Рекомендації до побудови внутрішньої системи забезпечення якості освіти у закладі загальної середньої освіти / </a:t>
            </a:r>
            <a:r>
              <a:rPr lang="uk-UA" sz="185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Бобровський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М.В., Горбачов С.І., </a:t>
            </a:r>
            <a:r>
              <a:rPr lang="uk-UA" sz="185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Заплотинська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О.О., </a:t>
            </a:r>
            <a:r>
              <a:rPr lang="uk-UA" sz="185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Ліннік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О. О. Київ, 2021. 350 с. 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URL:</a:t>
            </a:r>
            <a:r>
              <a:rPr lang="en-US" sz="18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85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https://nus.org.ua/wp-content/uploads/2021/08/Abetka_dyrektora_2021_SQE_SURGe.pdf</a:t>
            </a:r>
            <a:r>
              <a:rPr lang="uk-UA" sz="1850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185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дата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5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звернення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10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.0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.202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185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uk-UA" sz="185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180340" algn="l"/>
                <a:tab pos="270510" algn="l"/>
                <a:tab pos="540385" algn="l"/>
                <a:tab pos="630555" algn="l"/>
              </a:tabLst>
            </a:pPr>
            <a:r>
              <a:rPr lang="uk-UA" sz="185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Анкета з педагогічної доброчесності 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URL:</a:t>
            </a:r>
            <a:r>
              <a:rPr lang="en-US" sz="18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http://tvpu.adr.com.ua/assets/files/docs/lipen-21/akademichna-dobrochesnist-anketi.pdf</a:t>
            </a:r>
            <a:r>
              <a:rPr lang="en-US" sz="18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5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185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дата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5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звернення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uk-UA" sz="185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22</a:t>
            </a:r>
            <a:r>
              <a:rPr lang="en-US" sz="185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.0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.202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180340" algn="l"/>
                <a:tab pos="270510" algn="l"/>
                <a:tab pos="540385" algn="l"/>
              </a:tabLst>
            </a:pPr>
            <a:r>
              <a:rPr lang="uk-UA" sz="185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Методичні 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рекомендації для закладів загальної середньої освіти з підтримки принципів академічної доброчесності / </a:t>
            </a:r>
            <a:r>
              <a:rPr lang="uk-UA" sz="185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Бреус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Ю. та ін. Київ, 2021. 104 с. 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URL:</a:t>
            </a:r>
            <a:r>
              <a:rPr lang="en-US" sz="18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85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https://academiq.org.ua/wp-content/uploads/2021/07/Metodychni-rekomendatsiyi-dlya-serednih-shkil-1-1.pdf</a:t>
            </a:r>
            <a:r>
              <a:rPr lang="uk-UA" sz="1850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185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дата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5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звернення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13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.0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.202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70510" algn="l"/>
                <a:tab pos="540385" algn="l"/>
              </a:tabLst>
            </a:pP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Методичні рекомендації щодо забезпечення академічної доброчесності в закладах загальної середньої та позашкільної освіти / Авторський колектив, за ред. І. Ю. Поліщук. Київ, 2021. 46 с. 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URL: https://kman.org.ua/wp-content/uploads/2021/03/metod_rekomendacziyi_akadem_dobrochesnist.pdf (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дата звернення: 10.03.2023</a:t>
            </a:r>
            <a:r>
              <a:rPr lang="uk-UA" sz="185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70510" algn="l"/>
                <a:tab pos="540385" algn="l"/>
              </a:tabLst>
            </a:pPr>
            <a:r>
              <a:rPr lang="uk-UA" sz="185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 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освіту : Закон України від 05 вересня 2017 р. № 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145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-V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ІІІ, в редакції від 01.01.2023 р.</a:t>
            </a:r>
            <a:r>
              <a:rPr lang="uk-UA" sz="18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URL: </a:t>
            </a:r>
            <a:r>
              <a:rPr lang="uk-UA" sz="185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https://zakon.rada.gov.ua/laws/show/2145-19#Text</a:t>
            </a:r>
            <a:r>
              <a:rPr lang="uk-UA" sz="1850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185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дата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5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звернення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.0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.202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70510" algn="l"/>
                <a:tab pos="540385" algn="l"/>
              </a:tabLst>
            </a:pP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 повну загальну середню освіту: Закон України від 16 січня 2020 р. № 463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ІХ, в редакції від 15.03.2023 р.</a:t>
            </a:r>
            <a:r>
              <a:rPr lang="uk-UA" sz="18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URL: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uk-UA" sz="185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https://zakon.rada.gov.ua/laws/show/463-20#Text</a:t>
            </a:r>
            <a:r>
              <a:rPr lang="uk-UA" sz="1850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US" sz="185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дата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5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звернення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.0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.202</a:t>
            </a:r>
            <a:r>
              <a:rPr lang="uk-UA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18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uk-UA" sz="185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+mj-lt"/>
              <a:buAutoNum type="arabicPeriod"/>
              <a:tabLst>
                <a:tab pos="270510" algn="l"/>
                <a:tab pos="540385" algn="l"/>
              </a:tabLst>
            </a:pPr>
            <a:r>
              <a:rPr lang="uk-UA" sz="18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 матеріали та ресурси із академічної доброчесності. URL: </a:t>
            </a:r>
            <a:r>
              <a:rPr lang="uk-UA" sz="185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https://www.skeptic.in.ua/integrity/</a:t>
            </a:r>
            <a:r>
              <a:rPr lang="uk-UA" sz="18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70510" algn="l"/>
                <a:tab pos="540385" algn="l"/>
              </a:tabLst>
            </a:pPr>
            <a:endParaRPr lang="en-US" sz="185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50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9372" y="1248893"/>
            <a:ext cx="1202604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  <a:t>МИ </a:t>
            </a:r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НЕ МОЖЕМО ЗМІНИТИ </a:t>
            </a:r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ВСЕ,</a:t>
            </a:r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  <a:t>  </a:t>
            </a: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</a:rPr>
              <a:t>АЛЕ</a:t>
            </a:r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</a:rPr>
              <a:t>ТОЧНО</a:t>
            </a:r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40000"/>
                    <a:lumOff val="60000"/>
                  </a:schemeClr>
                </a:solidFill>
              </a:rPr>
              <a:t> МОЖЕМО ЗМІНИТИ </a:t>
            </a:r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ТЕ,</a:t>
            </a:r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70C0"/>
                </a:solidFill>
              </a:rPr>
              <a:t> </a:t>
            </a: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</a:rPr>
              <a:t>ЩО ЗАЛЕЖИТЬ </a:t>
            </a:r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</a:rPr>
              <a:t>ВІД НАС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5">
                  <a:lumMod val="75000"/>
                </a:schemeClr>
              </a:soli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72735" y="4685775"/>
            <a:ext cx="73340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</a:rPr>
              <a:t>ДЯКУЄМО ЗА УВАГУ!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0881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3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4.xml><?xml version="1.0" encoding="utf-8"?>
<a:theme xmlns:a="http://schemas.openxmlformats.org/drawingml/2006/main" name="1_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5.xml><?xml version="1.0" encoding="utf-8"?>
<a:theme xmlns:a="http://schemas.openxmlformats.org/drawingml/2006/main" name="2_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490</TotalTime>
  <Words>1057</Words>
  <Application>Microsoft Office PowerPoint</Application>
  <PresentationFormat>Широкоэкранный</PresentationFormat>
  <Paragraphs>72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29</vt:i4>
      </vt:variant>
    </vt:vector>
  </HeadingPairs>
  <TitlesOfParts>
    <vt:vector size="42" baseType="lpstr">
      <vt:lpstr>Arial</vt:lpstr>
      <vt:lpstr>Arial Black</vt:lpstr>
      <vt:lpstr>Calibri</vt:lpstr>
      <vt:lpstr>Calibri Light</vt:lpstr>
      <vt:lpstr>Century Gothic</vt:lpstr>
      <vt:lpstr>Times New Roman</vt:lpstr>
      <vt:lpstr>Trebuchet MS</vt:lpstr>
      <vt:lpstr>Wingdings 3</vt:lpstr>
      <vt:lpstr>Тема Office</vt:lpstr>
      <vt:lpstr>Грань</vt:lpstr>
      <vt:lpstr>Легкий дым</vt:lpstr>
      <vt:lpstr>1_Легкий дым</vt:lpstr>
      <vt:lpstr>2_Легкий дым</vt:lpstr>
      <vt:lpstr>Методичний діалог «Академічна доброчесність як важливий фактор якості освітньої діяльності: інструменти та процедури»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Методичний діалог «Академічна доброчесність як важливий фактор якості освітньої діяльності: інструменти та процедури»  </dc:title>
  <dc:creator>Hanna</dc:creator>
  <cp:lastModifiedBy>Hanna</cp:lastModifiedBy>
  <cp:revision>23</cp:revision>
  <dcterms:created xsi:type="dcterms:W3CDTF">2022-11-18T20:27:11Z</dcterms:created>
  <dcterms:modified xsi:type="dcterms:W3CDTF">2023-03-30T07:42:06Z</dcterms:modified>
</cp:coreProperties>
</file>