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ocomat Pro" panose="020B0604020202020204" charset="0"/>
      <p:regular r:id="rId24"/>
    </p:embeddedFont>
    <p:embeddedFont>
      <p:font typeface="Cocomat Pro Bold" panose="020B0604020202020204" charset="0"/>
      <p:regular r:id="rId25"/>
    </p:embeddedFont>
    <p:embeddedFont>
      <p:font typeface="Poppins Bold" panose="020B0604020202020204" charset="0"/>
      <p:regular r:id="rId26"/>
    </p:embeddedFont>
    <p:embeddedFont>
      <p:font typeface="Roboto Mono Bold" panose="020B0604020202020204" charset="0"/>
      <p:regular r:id="rId27"/>
    </p:embeddedFont>
    <p:embeddedFont>
      <p:font typeface="Tex Gyre Bonum" panose="020B0604020202020204" charset="-52"/>
      <p:regular r:id="rId28"/>
    </p:embeddedFont>
    <p:embeddedFont>
      <p:font typeface="Tex Gyre Bonum Bold" panose="020B0604020202020204" charset="-52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730" y="2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18" Type="http://schemas.openxmlformats.org/officeDocument/2006/relationships/image" Target="../media/image23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19" Type="http://schemas.openxmlformats.org/officeDocument/2006/relationships/image" Target="../media/image24.svg"/><Relationship Id="rId4" Type="http://schemas.openxmlformats.org/officeDocument/2006/relationships/image" Target="../media/image9.pn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7" Type="http://schemas.openxmlformats.org/officeDocument/2006/relationships/image" Target="../media/image8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8.sv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32.svg"/><Relationship Id="rId4" Type="http://schemas.openxmlformats.org/officeDocument/2006/relationships/image" Target="../media/image30.jpe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6.svg"/><Relationship Id="rId5" Type="http://schemas.openxmlformats.org/officeDocument/2006/relationships/image" Target="../media/image10.svg"/><Relationship Id="rId10" Type="http://schemas.openxmlformats.org/officeDocument/2006/relationships/image" Target="../media/image35.png"/><Relationship Id="rId4" Type="http://schemas.openxmlformats.org/officeDocument/2006/relationships/image" Target="../media/image9.png"/><Relationship Id="rId9" Type="http://schemas.openxmlformats.org/officeDocument/2006/relationships/image" Target="../media/image34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8.svg"/><Relationship Id="rId7" Type="http://schemas.openxmlformats.org/officeDocument/2006/relationships/image" Target="../media/image13.png"/><Relationship Id="rId12" Type="http://schemas.openxmlformats.org/officeDocument/2006/relationships/image" Target="../media/image43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42.png"/><Relationship Id="rId5" Type="http://schemas.openxmlformats.org/officeDocument/2006/relationships/image" Target="../media/image11.png"/><Relationship Id="rId10" Type="http://schemas.openxmlformats.org/officeDocument/2006/relationships/image" Target="../media/image41.svg"/><Relationship Id="rId4" Type="http://schemas.openxmlformats.org/officeDocument/2006/relationships/image" Target="../media/image39.png"/><Relationship Id="rId9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svg"/><Relationship Id="rId18" Type="http://schemas.openxmlformats.org/officeDocument/2006/relationships/image" Target="../media/image52.png"/><Relationship Id="rId3" Type="http://schemas.openxmlformats.org/officeDocument/2006/relationships/image" Target="../media/image8.svg"/><Relationship Id="rId21" Type="http://schemas.openxmlformats.org/officeDocument/2006/relationships/image" Target="../media/image38.svg"/><Relationship Id="rId7" Type="http://schemas.openxmlformats.org/officeDocument/2006/relationships/image" Target="../media/image10.svg"/><Relationship Id="rId12" Type="http://schemas.openxmlformats.org/officeDocument/2006/relationships/image" Target="../media/image46.png"/><Relationship Id="rId17" Type="http://schemas.openxmlformats.org/officeDocument/2006/relationships/image" Target="../media/image51.svg"/><Relationship Id="rId2" Type="http://schemas.openxmlformats.org/officeDocument/2006/relationships/image" Target="../media/image7.png"/><Relationship Id="rId16" Type="http://schemas.openxmlformats.org/officeDocument/2006/relationships/image" Target="../media/image50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32.svg"/><Relationship Id="rId5" Type="http://schemas.openxmlformats.org/officeDocument/2006/relationships/image" Target="../media/image14.svg"/><Relationship Id="rId15" Type="http://schemas.openxmlformats.org/officeDocument/2006/relationships/image" Target="../media/image49.svg"/><Relationship Id="rId10" Type="http://schemas.openxmlformats.org/officeDocument/2006/relationships/image" Target="../media/image31.png"/><Relationship Id="rId19" Type="http://schemas.openxmlformats.org/officeDocument/2006/relationships/image" Target="../media/image53.svg"/><Relationship Id="rId4" Type="http://schemas.openxmlformats.org/officeDocument/2006/relationships/image" Target="../media/image13.png"/><Relationship Id="rId9" Type="http://schemas.openxmlformats.org/officeDocument/2006/relationships/image" Target="../media/image45.svg"/><Relationship Id="rId1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14.sv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3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7.png"/><Relationship Id="rId7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10" Type="http://schemas.openxmlformats.org/officeDocument/2006/relationships/image" Target="../media/image61.svg"/><Relationship Id="rId4" Type="http://schemas.openxmlformats.org/officeDocument/2006/relationships/image" Target="../media/image8.svg"/><Relationship Id="rId9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7.svg"/><Relationship Id="rId3" Type="http://schemas.openxmlformats.org/officeDocument/2006/relationships/image" Target="../media/image8.svg"/><Relationship Id="rId7" Type="http://schemas.openxmlformats.org/officeDocument/2006/relationships/image" Target="../media/image63.svg"/><Relationship Id="rId12" Type="http://schemas.openxmlformats.org/officeDocument/2006/relationships/image" Target="../media/image6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11" Type="http://schemas.openxmlformats.org/officeDocument/2006/relationships/image" Target="../media/image65.svg"/><Relationship Id="rId5" Type="http://schemas.openxmlformats.org/officeDocument/2006/relationships/image" Target="../media/image14.svg"/><Relationship Id="rId15" Type="http://schemas.openxmlformats.org/officeDocument/2006/relationships/image" Target="../media/image69.svg"/><Relationship Id="rId10" Type="http://schemas.openxmlformats.org/officeDocument/2006/relationships/image" Target="../media/image64.png"/><Relationship Id="rId4" Type="http://schemas.openxmlformats.org/officeDocument/2006/relationships/image" Target="../media/image13.png"/><Relationship Id="rId9" Type="http://schemas.openxmlformats.org/officeDocument/2006/relationships/image" Target="../media/image10.svg"/><Relationship Id="rId1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svg"/><Relationship Id="rId5" Type="http://schemas.openxmlformats.org/officeDocument/2006/relationships/image" Target="../media/image76.png"/><Relationship Id="rId4" Type="http://schemas.openxmlformats.org/officeDocument/2006/relationships/image" Target="../media/image7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8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4.svg"/><Relationship Id="rId5" Type="http://schemas.openxmlformats.org/officeDocument/2006/relationships/image" Target="../media/image10.svg"/><Relationship Id="rId10" Type="http://schemas.openxmlformats.org/officeDocument/2006/relationships/image" Target="../media/image33.png"/><Relationship Id="rId4" Type="http://schemas.openxmlformats.org/officeDocument/2006/relationships/image" Target="../media/image9.png"/><Relationship Id="rId9" Type="http://schemas.openxmlformats.org/officeDocument/2006/relationships/image" Target="../media/image79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idru4niki.com/81287/menedzhment/ponyattya_klasifikatsiya_upravlinskih_rishen#683" TargetMode="External"/><Relationship Id="rId2" Type="http://schemas.openxmlformats.org/officeDocument/2006/relationships/hyperlink" Target="https://pidru4niki.com/81286/menedzhment/publichne_administruvannya_protses_viroblennya_priynyattya_vikonannya_upravlinskih_rishen#36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825068" y="12"/>
            <a:ext cx="7516417" cy="10286035"/>
            <a:chOff x="0" y="0"/>
            <a:chExt cx="23248112" cy="318144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248113" cy="31814517"/>
            </a:xfrm>
            <a:custGeom>
              <a:avLst/>
              <a:gdLst/>
              <a:ahLst/>
              <a:cxnLst/>
              <a:rect l="l" t="t" r="r" b="b"/>
              <a:pathLst>
                <a:path w="23248113" h="31814517">
                  <a:moveTo>
                    <a:pt x="10775061" y="0"/>
                  </a:moveTo>
                  <a:lnTo>
                    <a:pt x="0" y="14652625"/>
                  </a:lnTo>
                  <a:lnTo>
                    <a:pt x="13368910" y="31814517"/>
                  </a:lnTo>
                  <a:lnTo>
                    <a:pt x="23248113" y="31814517"/>
                  </a:lnTo>
                  <a:lnTo>
                    <a:pt x="23248113" y="0"/>
                  </a:lnTo>
                  <a:close/>
                </a:path>
              </a:pathLst>
            </a:custGeom>
            <a:blipFill>
              <a:blip r:embed="rId2"/>
              <a:stretch>
                <a:fillRect l="-52699" r="-5269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 rot="-10800000">
            <a:off x="9558662" y="-751515"/>
            <a:ext cx="4209272" cy="2700338"/>
            <a:chOff x="0" y="0"/>
            <a:chExt cx="1108615" cy="7112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-7711677">
            <a:off x="9042746" y="295565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5" y="0"/>
                </a:lnTo>
                <a:lnTo>
                  <a:pt x="3847505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-7675271">
            <a:off x="8845525" y="449159"/>
            <a:ext cx="3959087" cy="583251"/>
            <a:chOff x="0" y="0"/>
            <a:chExt cx="1807584" cy="26629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-7657944">
            <a:off x="8042317" y="483668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 rot="-7667943">
            <a:off x="7808947" y="637407"/>
            <a:ext cx="4922211" cy="683724"/>
            <a:chOff x="0" y="0"/>
            <a:chExt cx="1917072" cy="26629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917072" cy="266293"/>
            </a:xfrm>
            <a:custGeom>
              <a:avLst/>
              <a:gdLst/>
              <a:ahLst/>
              <a:cxnLst/>
              <a:rect l="l" t="t" r="r" b="b"/>
              <a:pathLst>
                <a:path w="1917072" h="266293">
                  <a:moveTo>
                    <a:pt x="1713872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917072" y="266293"/>
                  </a:lnTo>
                  <a:lnTo>
                    <a:pt x="1713872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01600" y="-57150"/>
              <a:ext cx="1713872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401500" y="7301397"/>
            <a:ext cx="4684928" cy="3005481"/>
            <a:chOff x="0" y="0"/>
            <a:chExt cx="1108615" cy="7112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 rot="-3254127">
            <a:off x="8485380" y="8710963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 rot="-3233192">
            <a:off x="7853560" y="8702716"/>
            <a:ext cx="3959087" cy="583251"/>
            <a:chOff x="0" y="0"/>
            <a:chExt cx="1807584" cy="26629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 rot="-3254127">
            <a:off x="7306524" y="8688863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5" y="0"/>
                </a:lnTo>
                <a:lnTo>
                  <a:pt x="4841515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3" name="Group 23"/>
          <p:cNvGrpSpPr/>
          <p:nvPr/>
        </p:nvGrpSpPr>
        <p:grpSpPr>
          <a:xfrm rot="-3233192">
            <a:off x="6287253" y="8057954"/>
            <a:ext cx="5979904" cy="918583"/>
            <a:chOff x="0" y="0"/>
            <a:chExt cx="1733545" cy="26629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733545" cy="266293"/>
            </a:xfrm>
            <a:custGeom>
              <a:avLst/>
              <a:gdLst/>
              <a:ahLst/>
              <a:cxnLst/>
              <a:rect l="l" t="t" r="r" b="b"/>
              <a:pathLst>
                <a:path w="1733545" h="266293">
                  <a:moveTo>
                    <a:pt x="153034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733545" y="266293"/>
                  </a:lnTo>
                  <a:lnTo>
                    <a:pt x="1530345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101600" y="-57150"/>
              <a:ext cx="153034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 rot="3136011">
            <a:off x="7595103" y="8530618"/>
            <a:ext cx="7412268" cy="352083"/>
          </a:xfrm>
          <a:custGeom>
            <a:avLst/>
            <a:gdLst/>
            <a:ahLst/>
            <a:cxnLst/>
            <a:rect l="l" t="t" r="r" b="b"/>
            <a:pathLst>
              <a:path w="7412268" h="352083">
                <a:moveTo>
                  <a:pt x="0" y="0"/>
                </a:moveTo>
                <a:lnTo>
                  <a:pt x="7412267" y="0"/>
                </a:lnTo>
                <a:lnTo>
                  <a:pt x="7412267" y="352083"/>
                </a:lnTo>
                <a:lnTo>
                  <a:pt x="0" y="3520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 rot="3129624">
            <a:off x="6752126" y="10198868"/>
            <a:ext cx="14392473" cy="1344867"/>
            <a:chOff x="0" y="0"/>
            <a:chExt cx="2939684" cy="274691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-3233192">
            <a:off x="7319368" y="1310247"/>
            <a:ext cx="10147670" cy="990247"/>
            <a:chOff x="0" y="0"/>
            <a:chExt cx="2728865" cy="266293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728865" cy="266293"/>
            </a:xfrm>
            <a:custGeom>
              <a:avLst/>
              <a:gdLst/>
              <a:ahLst/>
              <a:cxnLst/>
              <a:rect l="l" t="t" r="r" b="b"/>
              <a:pathLst>
                <a:path w="2728865" h="266293">
                  <a:moveTo>
                    <a:pt x="252566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2728865" y="266293"/>
                  </a:lnTo>
                  <a:lnTo>
                    <a:pt x="2525665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101600" y="-57150"/>
              <a:ext cx="252566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 rot="-3237598">
            <a:off x="8519459" y="1392034"/>
            <a:ext cx="7276226" cy="345621"/>
          </a:xfrm>
          <a:custGeom>
            <a:avLst/>
            <a:gdLst/>
            <a:ahLst/>
            <a:cxnLst/>
            <a:rect l="l" t="t" r="r" b="b"/>
            <a:pathLst>
              <a:path w="7276226" h="345621">
                <a:moveTo>
                  <a:pt x="0" y="0"/>
                </a:moveTo>
                <a:lnTo>
                  <a:pt x="7276225" y="0"/>
                </a:lnTo>
                <a:lnTo>
                  <a:pt x="7276225" y="345620"/>
                </a:lnTo>
                <a:lnTo>
                  <a:pt x="0" y="3456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3136011">
            <a:off x="7034284" y="7802651"/>
            <a:ext cx="9848529" cy="467805"/>
          </a:xfrm>
          <a:custGeom>
            <a:avLst/>
            <a:gdLst/>
            <a:ahLst/>
            <a:cxnLst/>
            <a:rect l="l" t="t" r="r" b="b"/>
            <a:pathLst>
              <a:path w="9848529" h="467805">
                <a:moveTo>
                  <a:pt x="0" y="0"/>
                </a:moveTo>
                <a:lnTo>
                  <a:pt x="9848529" y="0"/>
                </a:lnTo>
                <a:lnTo>
                  <a:pt x="9848529" y="467805"/>
                </a:lnTo>
                <a:lnTo>
                  <a:pt x="0" y="4678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35" name="Group 35"/>
          <p:cNvGrpSpPr/>
          <p:nvPr/>
        </p:nvGrpSpPr>
        <p:grpSpPr>
          <a:xfrm rot="3129624">
            <a:off x="7299784" y="7491529"/>
            <a:ext cx="10890298" cy="1017616"/>
            <a:chOff x="0" y="0"/>
            <a:chExt cx="2939684" cy="274691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 rot="-3233192">
            <a:off x="7980753" y="918056"/>
            <a:ext cx="7155380" cy="1008470"/>
            <a:chOff x="0" y="0"/>
            <a:chExt cx="1889421" cy="266293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889421" cy="266293"/>
            </a:xfrm>
            <a:custGeom>
              <a:avLst/>
              <a:gdLst/>
              <a:ahLst/>
              <a:cxnLst/>
              <a:rect l="l" t="t" r="r" b="b"/>
              <a:pathLst>
                <a:path w="1889421" h="266293">
                  <a:moveTo>
                    <a:pt x="1686221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89421" y="266293"/>
                  </a:lnTo>
                  <a:lnTo>
                    <a:pt x="1686221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101600" y="-57150"/>
              <a:ext cx="1686221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1309211" y="6564443"/>
            <a:ext cx="8222469" cy="1473908"/>
            <a:chOff x="0" y="0"/>
            <a:chExt cx="3259587" cy="584293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3259587" cy="584293"/>
            </a:xfrm>
            <a:custGeom>
              <a:avLst/>
              <a:gdLst/>
              <a:ahLst/>
              <a:cxnLst/>
              <a:rect l="l" t="t" r="r" b="b"/>
              <a:pathLst>
                <a:path w="3259587" h="584293">
                  <a:moveTo>
                    <a:pt x="3056387" y="0"/>
                  </a:moveTo>
                  <a:lnTo>
                    <a:pt x="0" y="0"/>
                  </a:lnTo>
                  <a:lnTo>
                    <a:pt x="203200" y="584293"/>
                  </a:lnTo>
                  <a:lnTo>
                    <a:pt x="3259587" y="584293"/>
                  </a:lnTo>
                  <a:lnTo>
                    <a:pt x="305638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101600" y="-57150"/>
              <a:ext cx="3056387" cy="641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6268334" y="6564443"/>
            <a:ext cx="1054502" cy="1473908"/>
            <a:chOff x="0" y="0"/>
            <a:chExt cx="418030" cy="584293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418030" cy="584293"/>
            </a:xfrm>
            <a:custGeom>
              <a:avLst/>
              <a:gdLst/>
              <a:ahLst/>
              <a:cxnLst/>
              <a:rect l="l" t="t" r="r" b="b"/>
              <a:pathLst>
                <a:path w="418030" h="584293">
                  <a:moveTo>
                    <a:pt x="214830" y="0"/>
                  </a:moveTo>
                  <a:lnTo>
                    <a:pt x="0" y="0"/>
                  </a:lnTo>
                  <a:lnTo>
                    <a:pt x="203200" y="584293"/>
                  </a:lnTo>
                  <a:lnTo>
                    <a:pt x="418030" y="584293"/>
                  </a:lnTo>
                  <a:lnTo>
                    <a:pt x="21483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101600" y="-57150"/>
              <a:ext cx="214830" cy="641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563546" y="6860981"/>
            <a:ext cx="6174863" cy="899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60"/>
              </a:lnSpc>
            </a:pPr>
            <a:r>
              <a:rPr lang="en-US" sz="3123" spc="134" dirty="0" err="1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функції</a:t>
            </a:r>
            <a:r>
              <a:rPr lang="en-US" sz="3123" spc="134" dirty="0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, </a:t>
            </a:r>
            <a:r>
              <a:rPr lang="en-US" sz="3123" spc="134" dirty="0" err="1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повноваження</a:t>
            </a:r>
            <a:r>
              <a:rPr lang="en-US" sz="3123" spc="134" dirty="0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r>
              <a:rPr lang="en-US" sz="3123" spc="134" dirty="0" err="1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та</a:t>
            </a:r>
            <a:r>
              <a:rPr lang="en-US" sz="3123" spc="134" dirty="0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r>
              <a:rPr lang="en-US" sz="3123" spc="134" dirty="0" err="1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організаційна</a:t>
            </a:r>
            <a:r>
              <a:rPr lang="en-US" sz="3123" spc="134" dirty="0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r>
              <a:rPr lang="en-US" sz="3123" spc="134" dirty="0" err="1">
                <a:solidFill>
                  <a:srgbClr val="FFBC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структура</a:t>
            </a:r>
            <a:endParaRPr lang="en-US" sz="3123" spc="134" dirty="0">
              <a:solidFill>
                <a:srgbClr val="FFBC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8" name="Freeform 48"/>
          <p:cNvSpPr/>
          <p:nvPr/>
        </p:nvSpPr>
        <p:spPr>
          <a:xfrm>
            <a:off x="5734451" y="1904496"/>
            <a:ext cx="1769081" cy="2967013"/>
          </a:xfrm>
          <a:custGeom>
            <a:avLst/>
            <a:gdLst/>
            <a:ahLst/>
            <a:cxnLst/>
            <a:rect l="l" t="t" r="r" b="b"/>
            <a:pathLst>
              <a:path w="1769081" h="2967013">
                <a:moveTo>
                  <a:pt x="0" y="0"/>
                </a:moveTo>
                <a:lnTo>
                  <a:pt x="1769081" y="0"/>
                </a:lnTo>
                <a:lnTo>
                  <a:pt x="1769081" y="2967013"/>
                </a:lnTo>
                <a:lnTo>
                  <a:pt x="0" y="29670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9" name="TextBox 49"/>
          <p:cNvSpPr txBox="1"/>
          <p:nvPr/>
        </p:nvSpPr>
        <p:spPr>
          <a:xfrm>
            <a:off x="577411" y="3058460"/>
            <a:ext cx="8182577" cy="31376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97"/>
              </a:lnSpc>
              <a:spcBef>
                <a:spcPct val="0"/>
              </a:spcBef>
            </a:pPr>
            <a:r>
              <a:rPr lang="en-US" sz="8418" b="1" u="none" strike="noStrike" spc="-42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Органи місцевого самоврядування </a:t>
            </a:r>
          </a:p>
        </p:txBody>
      </p:sp>
      <p:sp>
        <p:nvSpPr>
          <p:cNvPr id="50" name="TextBox 47">
            <a:extLst>
              <a:ext uri="{FF2B5EF4-FFF2-40B4-BE49-F238E27FC236}">
                <a16:creationId xmlns:a16="http://schemas.microsoft.com/office/drawing/2014/main" id="{05B15D51-090B-4965-ABE2-B7CDA80B4445}"/>
              </a:ext>
            </a:extLst>
          </p:cNvPr>
          <p:cNvSpPr txBox="1"/>
          <p:nvPr/>
        </p:nvSpPr>
        <p:spPr>
          <a:xfrm>
            <a:off x="-501898" y="7984106"/>
            <a:ext cx="9152330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60"/>
              </a:lnSpc>
            </a:pPr>
            <a:r>
              <a:rPr lang="uk-UA" sz="3123" spc="134" dirty="0">
                <a:solidFill>
                  <a:srgbClr val="FF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Підготувала інформацію</a:t>
            </a:r>
          </a:p>
          <a:p>
            <a:pPr algn="r">
              <a:lnSpc>
                <a:spcPts val="3560"/>
              </a:lnSpc>
            </a:pPr>
            <a:r>
              <a:rPr lang="uk-UA" sz="3123" spc="134" dirty="0">
                <a:solidFill>
                  <a:srgbClr val="FF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 студентка</a:t>
            </a:r>
            <a:r>
              <a:rPr lang="uk-UA" altLang="uk-UA" sz="3123" spc="134" dirty="0">
                <a:solidFill>
                  <a:srgbClr val="FF0000"/>
                </a:solidFill>
                <a:latin typeface="Tex Gyre Bonum"/>
              </a:rPr>
              <a:t> СПЕЦІАЛЬНІСТЬ 281</a:t>
            </a:r>
            <a:r>
              <a:rPr lang="uk-UA" sz="3123" spc="134" dirty="0">
                <a:solidFill>
                  <a:srgbClr val="FF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endParaRPr lang="uk-UA" sz="3123" spc="134" dirty="0">
              <a:solidFill>
                <a:srgbClr val="FF0000"/>
              </a:solidFill>
              <a:latin typeface="Tex Gyre Bonum"/>
            </a:endParaRPr>
          </a:p>
          <a:p>
            <a:pPr algn="r">
              <a:lnSpc>
                <a:spcPts val="3560"/>
              </a:lnSpc>
            </a:pPr>
            <a:r>
              <a:rPr lang="uk-UA" sz="3123" spc="134" dirty="0">
                <a:solidFill>
                  <a:srgbClr val="FF0000"/>
                </a:solidFill>
                <a:latin typeface="Tex Gyre Bonum"/>
              </a:rPr>
              <a:t> </a:t>
            </a:r>
            <a:r>
              <a:rPr lang="uk-UA" sz="3123" spc="134" dirty="0">
                <a:solidFill>
                  <a:srgbClr val="FF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«Публічне управління та адміністрування»</a:t>
            </a:r>
          </a:p>
          <a:p>
            <a:pPr algn="r">
              <a:lnSpc>
                <a:spcPts val="3560"/>
              </a:lnSpc>
            </a:pPr>
            <a:r>
              <a:rPr lang="uk-UA" sz="3123" spc="134" dirty="0" err="1">
                <a:solidFill>
                  <a:srgbClr val="FF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Лучицька</a:t>
            </a:r>
            <a:r>
              <a:rPr lang="uk-UA" sz="3123" spc="134" dirty="0">
                <a:solidFill>
                  <a:srgbClr val="FF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Тетяна</a:t>
            </a:r>
            <a:endParaRPr lang="en-US" sz="3123" spc="134" dirty="0">
              <a:solidFill>
                <a:srgbClr val="FF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51" name="Rectangle 1">
            <a:extLst>
              <a:ext uri="{FF2B5EF4-FFF2-40B4-BE49-F238E27FC236}">
                <a16:creationId xmlns:a16="http://schemas.microsoft.com/office/drawing/2014/main" id="{F01D55CB-710C-4C56-8E04-2C3BFFD87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4232" y="-13277"/>
            <a:ext cx="13273561" cy="192232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uk-UA" sz="3123" spc="134" dirty="0">
                <a:solidFill>
                  <a:srgbClr val="FF0000"/>
                </a:solidFill>
                <a:latin typeface="Tex Gyre Bonum"/>
              </a:rPr>
              <a:t>КЗВО «ВІННИЦЬКА АКАДЕМІЯ БЕЗПЕРЕРВНОЇ ОСВІТИ»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uk-UA" sz="3123" spc="134" dirty="0">
                <a:solidFill>
                  <a:srgbClr val="FF0000"/>
                </a:solidFill>
                <a:latin typeface="Tex Gyre Bonum"/>
              </a:rPr>
              <a:t>КАФЕДРА УПРАВЛІННЯ ТА АДМІНІСТРУВАННЯ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uk-UA" sz="3123" spc="134" dirty="0">
                <a:solidFill>
                  <a:srgbClr val="FF0000"/>
                </a:solidFill>
                <a:latin typeface="Tex Gyre Bonum"/>
              </a:rPr>
              <a:t>СПЕЦІАЛЬНІСТЬ 281 «ПУБЛІЧНЕ УПРАВЛІННЯ ТА АДМІНІСТРУВАННЯ»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44635" y="-197918"/>
            <a:ext cx="7805688" cy="10681895"/>
            <a:chOff x="0" y="0"/>
            <a:chExt cx="23248112" cy="318144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248113" cy="31814517"/>
            </a:xfrm>
            <a:custGeom>
              <a:avLst/>
              <a:gdLst/>
              <a:ahLst/>
              <a:cxnLst/>
              <a:rect l="l" t="t" r="r" b="b"/>
              <a:pathLst>
                <a:path w="23248113" h="31814517">
                  <a:moveTo>
                    <a:pt x="0" y="0"/>
                  </a:moveTo>
                  <a:lnTo>
                    <a:pt x="0" y="31814517"/>
                  </a:lnTo>
                  <a:lnTo>
                    <a:pt x="9879330" y="31814517"/>
                  </a:lnTo>
                  <a:lnTo>
                    <a:pt x="23248113" y="14652625"/>
                  </a:lnTo>
                  <a:lnTo>
                    <a:pt x="23248113" y="14652498"/>
                  </a:lnTo>
                  <a:lnTo>
                    <a:pt x="12473051" y="0"/>
                  </a:lnTo>
                  <a:close/>
                </a:path>
              </a:pathLst>
            </a:custGeom>
            <a:blipFill>
              <a:blip r:embed="rId2"/>
              <a:stretch>
                <a:fillRect l="-97164" r="-8235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 rot="-10800000">
            <a:off x="3998292" y="-1062930"/>
            <a:ext cx="5028189" cy="3225690"/>
            <a:chOff x="0" y="0"/>
            <a:chExt cx="1108615" cy="7112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7651951">
            <a:off x="4910572" y="791397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7"/>
                </a:lnTo>
                <a:lnTo>
                  <a:pt x="0" y="1827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3758209" y="7630435"/>
            <a:ext cx="4684928" cy="3005481"/>
            <a:chOff x="0" y="0"/>
            <a:chExt cx="1108615" cy="7112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3233654">
            <a:off x="4659336" y="9258362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 rot="-3140910">
            <a:off x="5222816" y="612348"/>
            <a:ext cx="4068424" cy="693222"/>
            <a:chOff x="0" y="0"/>
            <a:chExt cx="1533144" cy="26123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33144" cy="261234"/>
            </a:xfrm>
            <a:custGeom>
              <a:avLst/>
              <a:gdLst/>
              <a:ahLst/>
              <a:cxnLst/>
              <a:rect l="l" t="t" r="r" b="b"/>
              <a:pathLst>
                <a:path w="1533144" h="261234">
                  <a:moveTo>
                    <a:pt x="1329944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1533144" y="261234"/>
                  </a:lnTo>
                  <a:lnTo>
                    <a:pt x="132994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01600" y="-57150"/>
              <a:ext cx="1329944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 rot="7646715">
            <a:off x="4882352" y="1013509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 rot="-3140910">
            <a:off x="5581482" y="734175"/>
            <a:ext cx="4525889" cy="693222"/>
            <a:chOff x="0" y="0"/>
            <a:chExt cx="1705535" cy="2612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5535" cy="261234"/>
            </a:xfrm>
            <a:custGeom>
              <a:avLst/>
              <a:gdLst/>
              <a:ahLst/>
              <a:cxnLst/>
              <a:rect l="l" t="t" r="r" b="b"/>
              <a:pathLst>
                <a:path w="1705535" h="261234">
                  <a:moveTo>
                    <a:pt x="1502335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1705535" y="261234"/>
                  </a:lnTo>
                  <a:lnTo>
                    <a:pt x="1502335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101600" y="-57150"/>
              <a:ext cx="1502335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3220314">
            <a:off x="728059" y="1952455"/>
            <a:ext cx="9148440" cy="999835"/>
            <a:chOff x="0" y="0"/>
            <a:chExt cx="2554105" cy="27913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554105" cy="279139"/>
            </a:xfrm>
            <a:custGeom>
              <a:avLst/>
              <a:gdLst/>
              <a:ahLst/>
              <a:cxnLst/>
              <a:rect l="l" t="t" r="r" b="b"/>
              <a:pathLst>
                <a:path w="2554105" h="279139">
                  <a:moveTo>
                    <a:pt x="203200" y="0"/>
                  </a:moveTo>
                  <a:lnTo>
                    <a:pt x="2554105" y="0"/>
                  </a:lnTo>
                  <a:lnTo>
                    <a:pt x="2350905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01600" y="-57150"/>
              <a:ext cx="2350905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 rot="3220314">
            <a:off x="4431127" y="8639462"/>
            <a:ext cx="4915281" cy="769791"/>
            <a:chOff x="0" y="0"/>
            <a:chExt cx="1782359" cy="27913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782359" cy="279139"/>
            </a:xfrm>
            <a:custGeom>
              <a:avLst/>
              <a:gdLst/>
              <a:ahLst/>
              <a:cxnLst/>
              <a:rect l="l" t="t" r="r" b="b"/>
              <a:pathLst>
                <a:path w="1782359" h="279139">
                  <a:moveTo>
                    <a:pt x="203200" y="0"/>
                  </a:moveTo>
                  <a:lnTo>
                    <a:pt x="1782359" y="0"/>
                  </a:lnTo>
                  <a:lnTo>
                    <a:pt x="1579159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01600" y="-57150"/>
              <a:ext cx="1579159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3218702">
            <a:off x="4604946" y="8961707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5" y="0"/>
                </a:lnTo>
                <a:lnTo>
                  <a:pt x="4841515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 rot="3220314">
            <a:off x="4752752" y="8373962"/>
            <a:ext cx="5493791" cy="929094"/>
            <a:chOff x="0" y="0"/>
            <a:chExt cx="1650564" cy="27913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650564" cy="279139"/>
            </a:xfrm>
            <a:custGeom>
              <a:avLst/>
              <a:gdLst/>
              <a:ahLst/>
              <a:cxnLst/>
              <a:rect l="l" t="t" r="r" b="b"/>
              <a:pathLst>
                <a:path w="1650564" h="279139">
                  <a:moveTo>
                    <a:pt x="203200" y="0"/>
                  </a:moveTo>
                  <a:lnTo>
                    <a:pt x="1650564" y="0"/>
                  </a:lnTo>
                  <a:lnTo>
                    <a:pt x="1447364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101600" y="-57150"/>
              <a:ext cx="1447364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 rot="-3140910">
            <a:off x="404529" y="8766415"/>
            <a:ext cx="9453283" cy="1008385"/>
            <a:chOff x="0" y="0"/>
            <a:chExt cx="2448979" cy="261234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448979" cy="261234"/>
            </a:xfrm>
            <a:custGeom>
              <a:avLst/>
              <a:gdLst/>
              <a:ahLst/>
              <a:cxnLst/>
              <a:rect l="l" t="t" r="r" b="b"/>
              <a:pathLst>
                <a:path w="2448979" h="261234">
                  <a:moveTo>
                    <a:pt x="2245779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2448979" y="261234"/>
                  </a:lnTo>
                  <a:lnTo>
                    <a:pt x="2245779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101600" y="-57150"/>
              <a:ext cx="2245779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 rot="3227801">
            <a:off x="1629251" y="1694836"/>
            <a:ext cx="7276226" cy="345621"/>
          </a:xfrm>
          <a:custGeom>
            <a:avLst/>
            <a:gdLst/>
            <a:ahLst/>
            <a:cxnLst/>
            <a:rect l="l" t="t" r="r" b="b"/>
            <a:pathLst>
              <a:path w="7276226" h="345621">
                <a:moveTo>
                  <a:pt x="0" y="0"/>
                </a:moveTo>
                <a:lnTo>
                  <a:pt x="7276225" y="0"/>
                </a:lnTo>
                <a:lnTo>
                  <a:pt x="7276225" y="345621"/>
                </a:lnTo>
                <a:lnTo>
                  <a:pt x="0" y="3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-3220336">
            <a:off x="654582" y="7879261"/>
            <a:ext cx="9848529" cy="467805"/>
          </a:xfrm>
          <a:custGeom>
            <a:avLst/>
            <a:gdLst/>
            <a:ahLst/>
            <a:cxnLst/>
            <a:rect l="l" t="t" r="r" b="b"/>
            <a:pathLst>
              <a:path w="9848529" h="467805">
                <a:moveTo>
                  <a:pt x="0" y="0"/>
                </a:moveTo>
                <a:lnTo>
                  <a:pt x="9848529" y="0"/>
                </a:lnTo>
                <a:lnTo>
                  <a:pt x="9848529" y="467806"/>
                </a:lnTo>
                <a:lnTo>
                  <a:pt x="0" y="4678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34" name="Group 34"/>
          <p:cNvGrpSpPr/>
          <p:nvPr/>
        </p:nvGrpSpPr>
        <p:grpSpPr>
          <a:xfrm rot="3220314">
            <a:off x="1494287" y="744389"/>
            <a:ext cx="8169120" cy="1020910"/>
            <a:chOff x="0" y="0"/>
            <a:chExt cx="2233613" cy="279139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233613" cy="279139"/>
            </a:xfrm>
            <a:custGeom>
              <a:avLst/>
              <a:gdLst/>
              <a:ahLst/>
              <a:cxnLst/>
              <a:rect l="l" t="t" r="r" b="b"/>
              <a:pathLst>
                <a:path w="2233613" h="279139">
                  <a:moveTo>
                    <a:pt x="203200" y="0"/>
                  </a:moveTo>
                  <a:lnTo>
                    <a:pt x="2233613" y="0"/>
                  </a:lnTo>
                  <a:lnTo>
                    <a:pt x="2030413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01600" y="-57150"/>
              <a:ext cx="2030413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 rot="-3140910">
            <a:off x="415814" y="7163378"/>
            <a:ext cx="9430714" cy="1005978"/>
            <a:chOff x="0" y="0"/>
            <a:chExt cx="2448979" cy="261234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2448979" cy="261234"/>
            </a:xfrm>
            <a:custGeom>
              <a:avLst/>
              <a:gdLst/>
              <a:ahLst/>
              <a:cxnLst/>
              <a:rect l="l" t="t" r="r" b="b"/>
              <a:pathLst>
                <a:path w="2448979" h="261234">
                  <a:moveTo>
                    <a:pt x="2245779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2448979" y="261234"/>
                  </a:lnTo>
                  <a:lnTo>
                    <a:pt x="2245779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9" name="TextBox 39"/>
            <p:cNvSpPr txBox="1"/>
            <p:nvPr/>
          </p:nvSpPr>
          <p:spPr>
            <a:xfrm>
              <a:off x="101600" y="-57150"/>
              <a:ext cx="2245779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4590498" y="5455347"/>
            <a:ext cx="3167481" cy="2722054"/>
            <a:chOff x="0" y="0"/>
            <a:chExt cx="4223309" cy="3629406"/>
          </a:xfrm>
        </p:grpSpPr>
        <p:grpSp>
          <p:nvGrpSpPr>
            <p:cNvPr id="41" name="Group 41"/>
            <p:cNvGrpSpPr/>
            <p:nvPr/>
          </p:nvGrpSpPr>
          <p:grpSpPr>
            <a:xfrm>
              <a:off x="0" y="0"/>
              <a:ext cx="4223309" cy="3629406"/>
              <a:chOff x="0" y="0"/>
              <a:chExt cx="812800" cy="698500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812800" cy="6985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98500">
                    <a:moveTo>
                      <a:pt x="812800" y="349250"/>
                    </a:moveTo>
                    <a:lnTo>
                      <a:pt x="609600" y="698500"/>
                    </a:lnTo>
                    <a:lnTo>
                      <a:pt x="203200" y="698500"/>
                    </a:lnTo>
                    <a:lnTo>
                      <a:pt x="0" y="349250"/>
                    </a:lnTo>
                    <a:lnTo>
                      <a:pt x="203200" y="0"/>
                    </a:lnTo>
                    <a:lnTo>
                      <a:pt x="609600" y="0"/>
                    </a:lnTo>
                    <a:lnTo>
                      <a:pt x="812800" y="349250"/>
                    </a:lnTo>
                    <a:close/>
                  </a:path>
                </a:pathLst>
              </a:custGeom>
              <a:solidFill>
                <a:srgbClr val="393939"/>
              </a:solidFill>
              <a:ln w="95250" cap="sq">
                <a:solidFill>
                  <a:srgbClr val="FFBC00"/>
                </a:solidFill>
                <a:prstDash val="solid"/>
                <a:miter/>
              </a:ln>
            </p:spPr>
          </p:sp>
          <p:sp>
            <p:nvSpPr>
              <p:cNvPr id="43" name="TextBox 43"/>
              <p:cNvSpPr txBox="1"/>
              <p:nvPr/>
            </p:nvSpPr>
            <p:spPr>
              <a:xfrm>
                <a:off x="114300" y="-57150"/>
                <a:ext cx="584200" cy="7556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4" name="Group 44"/>
            <p:cNvGrpSpPr/>
            <p:nvPr/>
          </p:nvGrpSpPr>
          <p:grpSpPr>
            <a:xfrm>
              <a:off x="335761" y="276779"/>
              <a:ext cx="3551787" cy="3075847"/>
              <a:chOff x="0" y="0"/>
              <a:chExt cx="6350000" cy="5499100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6350000" cy="54991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499100">
                    <a:moveTo>
                      <a:pt x="4762500" y="0"/>
                    </a:moveTo>
                    <a:lnTo>
                      <a:pt x="1587500" y="0"/>
                    </a:lnTo>
                    <a:lnTo>
                      <a:pt x="0" y="2749550"/>
                    </a:lnTo>
                    <a:lnTo>
                      <a:pt x="1587500" y="5499100"/>
                    </a:lnTo>
                    <a:lnTo>
                      <a:pt x="4762500" y="5499100"/>
                    </a:lnTo>
                    <a:lnTo>
                      <a:pt x="6350000" y="2749550"/>
                    </a:lnTo>
                    <a:close/>
                  </a:path>
                </a:pathLst>
              </a:custGeom>
              <a:blipFill>
                <a:blip r:embed="rId4"/>
                <a:stretch>
                  <a:fillRect l="-14990" r="-14990"/>
                </a:stretch>
              </a:blipFill>
            </p:spPr>
          </p:sp>
        </p:grpSp>
      </p:grpSp>
      <p:sp>
        <p:nvSpPr>
          <p:cNvPr id="46" name="TextBox 46"/>
          <p:cNvSpPr txBox="1"/>
          <p:nvPr/>
        </p:nvSpPr>
        <p:spPr>
          <a:xfrm>
            <a:off x="8848604" y="1978582"/>
            <a:ext cx="8410696" cy="3585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560"/>
              </a:lnSpc>
              <a:spcBef>
                <a:spcPct val="0"/>
              </a:spcBef>
            </a:pPr>
            <a:r>
              <a:rPr lang="en-US" sz="3123" u="none" strike="noStrike" spc="134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— це система публічної влади, яка забезпечує вирішення питань місцевого значення. </a:t>
            </a:r>
          </a:p>
          <a:p>
            <a:pPr marL="0" lvl="0" indent="0" algn="just">
              <a:lnSpc>
                <a:spcPts val="3560"/>
              </a:lnSpc>
              <a:spcBef>
                <a:spcPct val="0"/>
              </a:spcBef>
            </a:pPr>
            <a:r>
              <a:rPr lang="en-US" sz="3123" u="none" strike="noStrike" spc="134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Вони створюються для задоволення потреб територіальних громад (міст, селищ, сіл) і функціонують незалежно від державної виконавчої влади.</a:t>
            </a:r>
          </a:p>
          <a:p>
            <a:pPr marL="0" lvl="0" indent="0" algn="just">
              <a:lnSpc>
                <a:spcPts val="3560"/>
              </a:lnSpc>
              <a:spcBef>
                <a:spcPct val="0"/>
              </a:spcBef>
            </a:pPr>
            <a:endParaRPr lang="en-US" sz="3123" u="none" strike="noStrike" spc="134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7" name="TextBox 47"/>
          <p:cNvSpPr txBox="1"/>
          <p:nvPr/>
        </p:nvSpPr>
        <p:spPr>
          <a:xfrm>
            <a:off x="9501188" y="569830"/>
            <a:ext cx="7758112" cy="1389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5220"/>
              </a:lnSpc>
              <a:spcBef>
                <a:spcPct val="0"/>
              </a:spcBef>
            </a:pPr>
            <a:r>
              <a:rPr lang="en-US" sz="5495" b="1" u="none" strike="noStrike" spc="-274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Органи місцевого самоврядування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9144000" y="7165581"/>
            <a:ext cx="5857981" cy="2802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1 Соціально-економічний розвиток</a:t>
            </a:r>
          </a:p>
          <a:p>
            <a:pPr marL="0" lvl="0" indent="0" algn="l">
              <a:lnSpc>
                <a:spcPts val="2822"/>
              </a:lnSpc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2 Бюджетно-фінансова функція</a:t>
            </a:r>
          </a:p>
          <a:p>
            <a:pPr marL="0" lvl="0" indent="0" algn="l">
              <a:lnSpc>
                <a:spcPts val="2822"/>
              </a:lnSpc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3 Адміністративно-управлінська функція</a:t>
            </a:r>
          </a:p>
          <a:p>
            <a:pPr marL="0" lvl="0" indent="0" algn="l">
              <a:lnSpc>
                <a:spcPts val="2822"/>
              </a:lnSpc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4 Соціальний захист і забезпечення прав громадян</a:t>
            </a:r>
          </a:p>
          <a:p>
            <a:pPr marL="0" lvl="0" indent="0" algn="l">
              <a:lnSpc>
                <a:spcPts val="2822"/>
              </a:lnSpc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5 Екологічна функція</a:t>
            </a:r>
          </a:p>
          <a:p>
            <a:pPr marL="0" lvl="0" indent="0" algn="l">
              <a:lnSpc>
                <a:spcPts val="2822"/>
              </a:lnSpc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9" name="TextBox 49"/>
          <p:cNvSpPr txBox="1"/>
          <p:nvPr/>
        </p:nvSpPr>
        <p:spPr>
          <a:xfrm>
            <a:off x="9026481" y="6286840"/>
            <a:ext cx="5742139" cy="907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96"/>
              </a:lnSpc>
              <a:spcBef>
                <a:spcPct val="0"/>
              </a:spcBef>
            </a:pPr>
            <a:r>
              <a:rPr lang="en-US" sz="3680" b="1" u="none" strike="noStrike" spc="-184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Функції органів місцевого самоврядування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476463" y="3084445"/>
            <a:ext cx="1907639" cy="1657262"/>
          </a:xfrm>
          <a:custGeom>
            <a:avLst/>
            <a:gdLst/>
            <a:ahLst/>
            <a:cxnLst/>
            <a:rect l="l" t="t" r="r" b="b"/>
            <a:pathLst>
              <a:path w="1907639" h="1657262">
                <a:moveTo>
                  <a:pt x="0" y="0"/>
                </a:moveTo>
                <a:lnTo>
                  <a:pt x="1907640" y="0"/>
                </a:lnTo>
                <a:lnTo>
                  <a:pt x="1907640" y="1657262"/>
                </a:lnTo>
                <a:lnTo>
                  <a:pt x="0" y="16572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903897" y="3084445"/>
            <a:ext cx="1907639" cy="1657262"/>
          </a:xfrm>
          <a:custGeom>
            <a:avLst/>
            <a:gdLst/>
            <a:ahLst/>
            <a:cxnLst/>
            <a:rect l="l" t="t" r="r" b="b"/>
            <a:pathLst>
              <a:path w="1907639" h="1657262">
                <a:moveTo>
                  <a:pt x="0" y="0"/>
                </a:moveTo>
                <a:lnTo>
                  <a:pt x="1907640" y="0"/>
                </a:lnTo>
                <a:lnTo>
                  <a:pt x="1907640" y="1657262"/>
                </a:lnTo>
                <a:lnTo>
                  <a:pt x="0" y="16572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476463" y="5312532"/>
            <a:ext cx="1907639" cy="1657262"/>
          </a:xfrm>
          <a:custGeom>
            <a:avLst/>
            <a:gdLst/>
            <a:ahLst/>
            <a:cxnLst/>
            <a:rect l="l" t="t" r="r" b="b"/>
            <a:pathLst>
              <a:path w="1907639" h="1657262">
                <a:moveTo>
                  <a:pt x="0" y="0"/>
                </a:moveTo>
                <a:lnTo>
                  <a:pt x="1907640" y="0"/>
                </a:lnTo>
                <a:lnTo>
                  <a:pt x="1907640" y="1657261"/>
                </a:lnTo>
                <a:lnTo>
                  <a:pt x="0" y="16572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903897" y="5312532"/>
            <a:ext cx="1907639" cy="1657262"/>
          </a:xfrm>
          <a:custGeom>
            <a:avLst/>
            <a:gdLst/>
            <a:ahLst/>
            <a:cxnLst/>
            <a:rect l="l" t="t" r="r" b="b"/>
            <a:pathLst>
              <a:path w="1907639" h="1657262">
                <a:moveTo>
                  <a:pt x="0" y="0"/>
                </a:moveTo>
                <a:lnTo>
                  <a:pt x="1907640" y="0"/>
                </a:lnTo>
                <a:lnTo>
                  <a:pt x="1907640" y="1657261"/>
                </a:lnTo>
                <a:lnTo>
                  <a:pt x="0" y="16572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903897" y="7542547"/>
            <a:ext cx="1907639" cy="1657262"/>
          </a:xfrm>
          <a:custGeom>
            <a:avLst/>
            <a:gdLst/>
            <a:ahLst/>
            <a:cxnLst/>
            <a:rect l="l" t="t" r="r" b="b"/>
            <a:pathLst>
              <a:path w="1907639" h="1657262">
                <a:moveTo>
                  <a:pt x="0" y="0"/>
                </a:moveTo>
                <a:lnTo>
                  <a:pt x="1907640" y="0"/>
                </a:lnTo>
                <a:lnTo>
                  <a:pt x="1907640" y="1657262"/>
                </a:lnTo>
                <a:lnTo>
                  <a:pt x="0" y="16572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612496" y="3202624"/>
            <a:ext cx="1635573" cy="1420904"/>
          </a:xfrm>
          <a:custGeom>
            <a:avLst/>
            <a:gdLst/>
            <a:ahLst/>
            <a:cxnLst/>
            <a:rect l="l" t="t" r="r" b="b"/>
            <a:pathLst>
              <a:path w="1635573" h="1420904">
                <a:moveTo>
                  <a:pt x="0" y="0"/>
                </a:moveTo>
                <a:lnTo>
                  <a:pt x="1635573" y="0"/>
                </a:lnTo>
                <a:lnTo>
                  <a:pt x="1635573" y="1420904"/>
                </a:lnTo>
                <a:lnTo>
                  <a:pt x="0" y="14209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039931" y="3202624"/>
            <a:ext cx="1635573" cy="1420904"/>
          </a:xfrm>
          <a:custGeom>
            <a:avLst/>
            <a:gdLst/>
            <a:ahLst/>
            <a:cxnLst/>
            <a:rect l="l" t="t" r="r" b="b"/>
            <a:pathLst>
              <a:path w="1635573" h="1420904">
                <a:moveTo>
                  <a:pt x="0" y="0"/>
                </a:moveTo>
                <a:lnTo>
                  <a:pt x="1635573" y="0"/>
                </a:lnTo>
                <a:lnTo>
                  <a:pt x="1635573" y="1420904"/>
                </a:lnTo>
                <a:lnTo>
                  <a:pt x="0" y="14209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612496" y="5430710"/>
            <a:ext cx="1635573" cy="1420904"/>
          </a:xfrm>
          <a:custGeom>
            <a:avLst/>
            <a:gdLst/>
            <a:ahLst/>
            <a:cxnLst/>
            <a:rect l="l" t="t" r="r" b="b"/>
            <a:pathLst>
              <a:path w="1635573" h="1420904">
                <a:moveTo>
                  <a:pt x="0" y="0"/>
                </a:moveTo>
                <a:lnTo>
                  <a:pt x="1635573" y="0"/>
                </a:lnTo>
                <a:lnTo>
                  <a:pt x="1635573" y="1420904"/>
                </a:lnTo>
                <a:lnTo>
                  <a:pt x="0" y="14209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039931" y="5430710"/>
            <a:ext cx="1635573" cy="1420904"/>
          </a:xfrm>
          <a:custGeom>
            <a:avLst/>
            <a:gdLst/>
            <a:ahLst/>
            <a:cxnLst/>
            <a:rect l="l" t="t" r="r" b="b"/>
            <a:pathLst>
              <a:path w="1635573" h="1420904">
                <a:moveTo>
                  <a:pt x="0" y="0"/>
                </a:moveTo>
                <a:lnTo>
                  <a:pt x="1635573" y="0"/>
                </a:lnTo>
                <a:lnTo>
                  <a:pt x="1635573" y="1420904"/>
                </a:lnTo>
                <a:lnTo>
                  <a:pt x="0" y="14209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7039931" y="7660726"/>
            <a:ext cx="1635573" cy="1420904"/>
          </a:xfrm>
          <a:custGeom>
            <a:avLst/>
            <a:gdLst/>
            <a:ahLst/>
            <a:cxnLst/>
            <a:rect l="l" t="t" r="r" b="b"/>
            <a:pathLst>
              <a:path w="1635573" h="1420904">
                <a:moveTo>
                  <a:pt x="0" y="0"/>
                </a:moveTo>
                <a:lnTo>
                  <a:pt x="1635573" y="0"/>
                </a:lnTo>
                <a:lnTo>
                  <a:pt x="1635573" y="1420904"/>
                </a:lnTo>
                <a:lnTo>
                  <a:pt x="0" y="14209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19917" y="7905812"/>
            <a:ext cx="876052" cy="930733"/>
          </a:xfrm>
          <a:custGeom>
            <a:avLst/>
            <a:gdLst/>
            <a:ahLst/>
            <a:cxnLst/>
            <a:rect l="l" t="t" r="r" b="b"/>
            <a:pathLst>
              <a:path w="876052" h="930733">
                <a:moveTo>
                  <a:pt x="0" y="0"/>
                </a:moveTo>
                <a:lnTo>
                  <a:pt x="876052" y="0"/>
                </a:lnTo>
                <a:lnTo>
                  <a:pt x="876052" y="930733"/>
                </a:lnTo>
                <a:lnTo>
                  <a:pt x="0" y="9307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-1522364" y="9979204"/>
            <a:ext cx="21354623" cy="2652117"/>
            <a:chOff x="0" y="0"/>
            <a:chExt cx="5624263" cy="6985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681160" y="9979204"/>
            <a:ext cx="11022791" cy="2652117"/>
            <a:chOff x="0" y="0"/>
            <a:chExt cx="2903122" cy="6985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-2363919" y="9979204"/>
            <a:ext cx="8400463" cy="2652117"/>
            <a:chOff x="0" y="0"/>
            <a:chExt cx="2212468" cy="6985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7334065" y="3427086"/>
            <a:ext cx="1047756" cy="891545"/>
          </a:xfrm>
          <a:custGeom>
            <a:avLst/>
            <a:gdLst/>
            <a:ahLst/>
            <a:cxnLst/>
            <a:rect l="l" t="t" r="r" b="b"/>
            <a:pathLst>
              <a:path w="1047756" h="891545">
                <a:moveTo>
                  <a:pt x="0" y="0"/>
                </a:moveTo>
                <a:lnTo>
                  <a:pt x="1047756" y="0"/>
                </a:lnTo>
                <a:lnTo>
                  <a:pt x="1047756" y="891544"/>
                </a:lnTo>
                <a:lnTo>
                  <a:pt x="0" y="89154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7323505" y="5661801"/>
            <a:ext cx="1068875" cy="960652"/>
          </a:xfrm>
          <a:custGeom>
            <a:avLst/>
            <a:gdLst/>
            <a:ahLst/>
            <a:cxnLst/>
            <a:rect l="l" t="t" r="r" b="b"/>
            <a:pathLst>
              <a:path w="1068875" h="960652">
                <a:moveTo>
                  <a:pt x="0" y="0"/>
                </a:moveTo>
                <a:lnTo>
                  <a:pt x="1068875" y="0"/>
                </a:lnTo>
                <a:lnTo>
                  <a:pt x="1068875" y="960652"/>
                </a:lnTo>
                <a:lnTo>
                  <a:pt x="0" y="96065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6" name="Freeform 26"/>
          <p:cNvSpPr/>
          <p:nvPr/>
        </p:nvSpPr>
        <p:spPr>
          <a:xfrm>
            <a:off x="10013199" y="3351866"/>
            <a:ext cx="834167" cy="1018830"/>
          </a:xfrm>
          <a:custGeom>
            <a:avLst/>
            <a:gdLst/>
            <a:ahLst/>
            <a:cxnLst/>
            <a:rect l="l" t="t" r="r" b="b"/>
            <a:pathLst>
              <a:path w="834167" h="1018830">
                <a:moveTo>
                  <a:pt x="0" y="0"/>
                </a:moveTo>
                <a:lnTo>
                  <a:pt x="834168" y="0"/>
                </a:lnTo>
                <a:lnTo>
                  <a:pt x="834168" y="1018830"/>
                </a:lnTo>
                <a:lnTo>
                  <a:pt x="0" y="101883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9840078" y="5622056"/>
            <a:ext cx="1180410" cy="1000397"/>
          </a:xfrm>
          <a:custGeom>
            <a:avLst/>
            <a:gdLst/>
            <a:ahLst/>
            <a:cxnLst/>
            <a:rect l="l" t="t" r="r" b="b"/>
            <a:pathLst>
              <a:path w="1180410" h="1000397">
                <a:moveTo>
                  <a:pt x="0" y="0"/>
                </a:moveTo>
                <a:lnTo>
                  <a:pt x="1180410" y="0"/>
                </a:lnTo>
                <a:lnTo>
                  <a:pt x="1180410" y="1000397"/>
                </a:lnTo>
                <a:lnTo>
                  <a:pt x="0" y="100039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3558940" y="900424"/>
            <a:ext cx="11170119" cy="2031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20"/>
              </a:lnSpc>
              <a:spcBef>
                <a:spcPct val="0"/>
              </a:spcBef>
            </a:pPr>
            <a:r>
              <a:rPr lang="en-US" sz="5495" b="1" u="none" strike="noStrike" spc="-274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Функції органів місцевого самоврядування</a:t>
            </a:r>
          </a:p>
          <a:p>
            <a:pPr marL="0" lvl="0" indent="0" algn="ctr">
              <a:lnSpc>
                <a:spcPts val="5220"/>
              </a:lnSpc>
              <a:spcBef>
                <a:spcPct val="0"/>
              </a:spcBef>
            </a:pPr>
            <a:endParaRPr lang="en-US" sz="5495" b="1" u="none" strike="noStrike" spc="-274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1647960" y="2836376"/>
            <a:ext cx="6050226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Соціальний захист і забезпечення прав громадян: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97731" y="2836376"/>
            <a:ext cx="5839466" cy="799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 Соціально-економічний розвиток: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1647960" y="5378538"/>
            <a:ext cx="4690545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Екологічна функція: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318613" y="5403295"/>
            <a:ext cx="6318584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Бюджетно-фінансова функція:</a:t>
            </a:r>
          </a:p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318613" y="7377959"/>
            <a:ext cx="6318584" cy="1178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Адміністративно-управлінська функція:</a:t>
            </a:r>
          </a:p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11647960" y="3659729"/>
            <a:ext cx="5611340" cy="2097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Надання соціальних послуг (освіта, медицина, культура).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Захист соціально незахищених верств населення.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1025857" y="3659729"/>
            <a:ext cx="5611340" cy="1393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Розробка місцевих програм розвитку.</a:t>
            </a:r>
          </a:p>
          <a:p>
            <a:pPr marL="0" lvl="0" indent="0" algn="r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Організація будівництва, благоустрою та утримання інфраструктури.</a:t>
            </a:r>
          </a:p>
          <a:p>
            <a:pPr marL="0" lvl="0" indent="0" algn="r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1647960" y="5880939"/>
            <a:ext cx="5611340" cy="2097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Контроль за дотриманням екологічного законодавства.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Організація утилізації відходів та захисту довкілля.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025857" y="5880939"/>
            <a:ext cx="5611340" cy="1041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Формування і виконання місцевого бюджету. Контроль за ефективним використанням бюджетних коштів.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028700" y="8097664"/>
            <a:ext cx="5611340" cy="1393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Реєстрація актів цивільного стану, видача довідок. Управління об’єктами комунальної власності.</a:t>
            </a:r>
          </a:p>
          <a:p>
            <a:pPr marL="0" lvl="0" indent="0" algn="r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504777" y="1028700"/>
            <a:ext cx="16820108" cy="4114800"/>
            <a:chOff x="0" y="0"/>
            <a:chExt cx="2855265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55265" cy="698500"/>
            </a:xfrm>
            <a:custGeom>
              <a:avLst/>
              <a:gdLst/>
              <a:ahLst/>
              <a:cxnLst/>
              <a:rect l="l" t="t" r="r" b="b"/>
              <a:pathLst>
                <a:path w="2855265" h="698500">
                  <a:moveTo>
                    <a:pt x="2855265" y="349250"/>
                  </a:moveTo>
                  <a:lnTo>
                    <a:pt x="2652065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52065" y="0"/>
                  </a:lnTo>
                  <a:lnTo>
                    <a:pt x="2855265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2626665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923733" y="5143500"/>
            <a:ext cx="16230600" cy="4114800"/>
            <a:chOff x="0" y="0"/>
            <a:chExt cx="2755194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55194" cy="698500"/>
            </a:xfrm>
            <a:custGeom>
              <a:avLst/>
              <a:gdLst/>
              <a:ahLst/>
              <a:cxnLst/>
              <a:rect l="l" t="t" r="r" b="b"/>
              <a:pathLst>
                <a:path w="2755194" h="698500">
                  <a:moveTo>
                    <a:pt x="2755194" y="349250"/>
                  </a:moveTo>
                  <a:lnTo>
                    <a:pt x="255199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551994" y="0"/>
                  </a:lnTo>
                  <a:lnTo>
                    <a:pt x="2755194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57150"/>
              <a:ext cx="2526594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173" y="1375894"/>
            <a:ext cx="3980115" cy="3420411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BC00"/>
            </a:solidFill>
            <a:ln w="104775" cap="sq">
              <a:solidFill>
                <a:srgbClr val="ED9B0F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279185" y="5490694"/>
            <a:ext cx="3980115" cy="3420411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BC00"/>
            </a:solidFill>
            <a:ln w="104775" cap="sq">
              <a:solidFill>
                <a:srgbClr val="ED9B0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952893" y="2249810"/>
            <a:ext cx="2130675" cy="1672580"/>
          </a:xfrm>
          <a:custGeom>
            <a:avLst/>
            <a:gdLst/>
            <a:ahLst/>
            <a:cxnLst/>
            <a:rect l="l" t="t" r="r" b="b"/>
            <a:pathLst>
              <a:path w="2130675" h="1672580">
                <a:moveTo>
                  <a:pt x="0" y="0"/>
                </a:moveTo>
                <a:lnTo>
                  <a:pt x="2130675" y="0"/>
                </a:lnTo>
                <a:lnTo>
                  <a:pt x="2130675" y="1672580"/>
                </a:lnTo>
                <a:lnTo>
                  <a:pt x="0" y="16725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4200119" y="6361192"/>
            <a:ext cx="2138247" cy="1679415"/>
          </a:xfrm>
          <a:custGeom>
            <a:avLst/>
            <a:gdLst/>
            <a:ahLst/>
            <a:cxnLst/>
            <a:rect l="l" t="t" r="r" b="b"/>
            <a:pathLst>
              <a:path w="2138247" h="1679415">
                <a:moveTo>
                  <a:pt x="0" y="0"/>
                </a:moveTo>
                <a:lnTo>
                  <a:pt x="2138247" y="0"/>
                </a:lnTo>
                <a:lnTo>
                  <a:pt x="2138247" y="1679416"/>
                </a:lnTo>
                <a:lnTo>
                  <a:pt x="0" y="1679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5841289" y="2412091"/>
            <a:ext cx="11418011" cy="179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60"/>
              </a:lnSpc>
              <a:spcBef>
                <a:spcPct val="0"/>
              </a:spcBef>
            </a:pPr>
            <a:r>
              <a:rPr lang="en-US" sz="3123" u="none" strike="noStrike" spc="134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Повноваження розподіляються на власні (самостійне вирішення питань місцевого значення) та делеговані(передані державою).</a:t>
            </a:r>
          </a:p>
          <a:p>
            <a:pPr marL="0" lvl="0" indent="0" algn="l">
              <a:lnSpc>
                <a:spcPts val="3560"/>
              </a:lnSpc>
              <a:spcBef>
                <a:spcPct val="0"/>
              </a:spcBef>
            </a:pPr>
            <a:endParaRPr lang="en-US" sz="3123" u="none" strike="noStrike" spc="134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2665699" y="5918189"/>
            <a:ext cx="9909657" cy="4254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r>
              <a:rPr lang="en-US" sz="2462" b="1" u="none" strike="noStrike" spc="105">
                <a:solidFill>
                  <a:srgbClr val="000000"/>
                </a:solidFill>
                <a:latin typeface="Tex Gyre Bonum Bold"/>
                <a:ea typeface="Tex Gyre Bonum Bold"/>
                <a:cs typeface="Tex Gyre Bonum Bold"/>
                <a:sym typeface="Tex Gyre Bonum Bold"/>
              </a:rPr>
              <a:t>• Власні повноваження: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Управління комунальним майном.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Планування територій громади.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Забезпечення житлово-комунальних послуг.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Організація місцевих виборів та референдумів.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b="1" u="none" strike="noStrike" spc="105">
                <a:solidFill>
                  <a:srgbClr val="000000"/>
                </a:solidFill>
                <a:latin typeface="Tex Gyre Bonum Bold"/>
                <a:ea typeface="Tex Gyre Bonum Bold"/>
                <a:cs typeface="Tex Gyre Bonum Bold"/>
                <a:sym typeface="Tex Gyre Bonum Bold"/>
              </a:rPr>
              <a:t>• Делеговані повноваження: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Реєстрація юридичних осіб і підприємців.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Виконання програм соціального захисту.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r>
              <a:rPr lang="en-US" sz="2462" u="none" strike="noStrike" spc="10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Контроль за дотриманням норм законодавства у сфері торгівлі та будівництва.</a:t>
            </a:r>
          </a:p>
          <a:p>
            <a:pPr marL="0" lvl="0" indent="0" algn="l">
              <a:lnSpc>
                <a:spcPts val="2807"/>
              </a:lnSpc>
              <a:spcBef>
                <a:spcPct val="0"/>
              </a:spcBef>
            </a:pPr>
            <a:endParaRPr lang="en-US" sz="2462" u="none" strike="noStrike" spc="105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5841289" y="1018563"/>
            <a:ext cx="11107269" cy="1374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220"/>
              </a:lnSpc>
              <a:spcBef>
                <a:spcPct val="0"/>
              </a:spcBef>
            </a:pPr>
            <a:r>
              <a:rPr lang="en-US" sz="5495" b="1" u="none" strike="noStrike" spc="-274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Повноваження органів місцевого самоврядування     </a:t>
            </a:r>
          </a:p>
        </p:txBody>
      </p:sp>
      <p:sp>
        <p:nvSpPr>
          <p:cNvPr id="19" name="Freeform 19"/>
          <p:cNvSpPr/>
          <p:nvPr/>
        </p:nvSpPr>
        <p:spPr>
          <a:xfrm flipH="1">
            <a:off x="15833217" y="-2598059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-129317" y="8040608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825068" y="12"/>
            <a:ext cx="7516417" cy="10286035"/>
            <a:chOff x="0" y="0"/>
            <a:chExt cx="23248112" cy="318144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248113" cy="31814517"/>
            </a:xfrm>
            <a:custGeom>
              <a:avLst/>
              <a:gdLst/>
              <a:ahLst/>
              <a:cxnLst/>
              <a:rect l="l" t="t" r="r" b="b"/>
              <a:pathLst>
                <a:path w="23248113" h="31814517">
                  <a:moveTo>
                    <a:pt x="10775061" y="0"/>
                  </a:moveTo>
                  <a:lnTo>
                    <a:pt x="0" y="14652625"/>
                  </a:lnTo>
                  <a:lnTo>
                    <a:pt x="13368910" y="31814517"/>
                  </a:lnTo>
                  <a:lnTo>
                    <a:pt x="23248113" y="31814517"/>
                  </a:lnTo>
                  <a:lnTo>
                    <a:pt x="23248113" y="0"/>
                  </a:lnTo>
                  <a:close/>
                </a:path>
              </a:pathLst>
            </a:custGeom>
            <a:blipFill>
              <a:blip r:embed="rId2"/>
              <a:stretch>
                <a:fillRect l="-52699" r="-5269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 rot="-10800000">
            <a:off x="10016153" y="-513917"/>
            <a:ext cx="4209272" cy="2700338"/>
            <a:chOff x="0" y="0"/>
            <a:chExt cx="1108615" cy="7112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-7711677">
            <a:off x="9500238" y="533163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5" y="0"/>
                </a:lnTo>
                <a:lnTo>
                  <a:pt x="3847505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-7675271">
            <a:off x="9303017" y="686757"/>
            <a:ext cx="3959087" cy="583251"/>
            <a:chOff x="0" y="0"/>
            <a:chExt cx="1807584" cy="26629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-7657944">
            <a:off x="8499809" y="721266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 rot="-7667943">
            <a:off x="8266438" y="875005"/>
            <a:ext cx="4922211" cy="683724"/>
            <a:chOff x="0" y="0"/>
            <a:chExt cx="1917072" cy="26629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917072" cy="266293"/>
            </a:xfrm>
            <a:custGeom>
              <a:avLst/>
              <a:gdLst/>
              <a:ahLst/>
              <a:cxnLst/>
              <a:rect l="l" t="t" r="r" b="b"/>
              <a:pathLst>
                <a:path w="1917072" h="266293">
                  <a:moveTo>
                    <a:pt x="1713872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917072" y="266293"/>
                  </a:lnTo>
                  <a:lnTo>
                    <a:pt x="1713872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01600" y="-57150"/>
              <a:ext cx="1713872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898349" y="7538995"/>
            <a:ext cx="4684928" cy="3005481"/>
            <a:chOff x="0" y="0"/>
            <a:chExt cx="1108615" cy="7112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 rot="-3254127">
            <a:off x="9982228" y="8948561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 rot="-3233192">
            <a:off x="9350409" y="8940314"/>
            <a:ext cx="3959087" cy="583251"/>
            <a:chOff x="0" y="0"/>
            <a:chExt cx="1807584" cy="26629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 rot="-3254127">
            <a:off x="8803373" y="8926461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3" name="Group 23"/>
          <p:cNvGrpSpPr/>
          <p:nvPr/>
        </p:nvGrpSpPr>
        <p:grpSpPr>
          <a:xfrm rot="-3233192">
            <a:off x="7784102" y="8295552"/>
            <a:ext cx="5979904" cy="918583"/>
            <a:chOff x="0" y="0"/>
            <a:chExt cx="1733545" cy="26629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733545" cy="266293"/>
            </a:xfrm>
            <a:custGeom>
              <a:avLst/>
              <a:gdLst/>
              <a:ahLst/>
              <a:cxnLst/>
              <a:rect l="l" t="t" r="r" b="b"/>
              <a:pathLst>
                <a:path w="1733545" h="266293">
                  <a:moveTo>
                    <a:pt x="153034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733545" y="266293"/>
                  </a:lnTo>
                  <a:lnTo>
                    <a:pt x="1530345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101600" y="-57150"/>
              <a:ext cx="153034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 rot="3136011">
            <a:off x="8438361" y="8768216"/>
            <a:ext cx="7412268" cy="352083"/>
          </a:xfrm>
          <a:custGeom>
            <a:avLst/>
            <a:gdLst/>
            <a:ahLst/>
            <a:cxnLst/>
            <a:rect l="l" t="t" r="r" b="b"/>
            <a:pathLst>
              <a:path w="7412268" h="352083">
                <a:moveTo>
                  <a:pt x="0" y="0"/>
                </a:moveTo>
                <a:lnTo>
                  <a:pt x="7412268" y="0"/>
                </a:lnTo>
                <a:lnTo>
                  <a:pt x="7412268" y="352083"/>
                </a:lnTo>
                <a:lnTo>
                  <a:pt x="0" y="3520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 rot="3129624">
            <a:off x="7595385" y="10436466"/>
            <a:ext cx="14392473" cy="1344867"/>
            <a:chOff x="0" y="0"/>
            <a:chExt cx="2939684" cy="274691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-3233192">
            <a:off x="8162626" y="1547845"/>
            <a:ext cx="10147670" cy="990247"/>
            <a:chOff x="0" y="0"/>
            <a:chExt cx="2728865" cy="266293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728865" cy="266293"/>
            </a:xfrm>
            <a:custGeom>
              <a:avLst/>
              <a:gdLst/>
              <a:ahLst/>
              <a:cxnLst/>
              <a:rect l="l" t="t" r="r" b="b"/>
              <a:pathLst>
                <a:path w="2728865" h="266293">
                  <a:moveTo>
                    <a:pt x="252566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2728865" y="266293"/>
                  </a:lnTo>
                  <a:lnTo>
                    <a:pt x="2525665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101600" y="-57150"/>
              <a:ext cx="252566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 rot="-3237598">
            <a:off x="9362717" y="1629632"/>
            <a:ext cx="7276226" cy="345621"/>
          </a:xfrm>
          <a:custGeom>
            <a:avLst/>
            <a:gdLst/>
            <a:ahLst/>
            <a:cxnLst/>
            <a:rect l="l" t="t" r="r" b="b"/>
            <a:pathLst>
              <a:path w="7276226" h="345621">
                <a:moveTo>
                  <a:pt x="0" y="0"/>
                </a:moveTo>
                <a:lnTo>
                  <a:pt x="7276225" y="0"/>
                </a:lnTo>
                <a:lnTo>
                  <a:pt x="7276225" y="345620"/>
                </a:lnTo>
                <a:lnTo>
                  <a:pt x="0" y="3456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3136011">
            <a:off x="7877542" y="8040249"/>
            <a:ext cx="9848529" cy="467805"/>
          </a:xfrm>
          <a:custGeom>
            <a:avLst/>
            <a:gdLst/>
            <a:ahLst/>
            <a:cxnLst/>
            <a:rect l="l" t="t" r="r" b="b"/>
            <a:pathLst>
              <a:path w="9848529" h="467805">
                <a:moveTo>
                  <a:pt x="0" y="0"/>
                </a:moveTo>
                <a:lnTo>
                  <a:pt x="9848529" y="0"/>
                </a:lnTo>
                <a:lnTo>
                  <a:pt x="9848529" y="467805"/>
                </a:lnTo>
                <a:lnTo>
                  <a:pt x="0" y="4678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35" name="Group 35"/>
          <p:cNvGrpSpPr/>
          <p:nvPr/>
        </p:nvGrpSpPr>
        <p:grpSpPr>
          <a:xfrm rot="3129624">
            <a:off x="8143042" y="7729127"/>
            <a:ext cx="10890298" cy="1017616"/>
            <a:chOff x="0" y="0"/>
            <a:chExt cx="2939684" cy="274691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 rot="-3233192">
            <a:off x="8793850" y="1154249"/>
            <a:ext cx="7155380" cy="1008470"/>
            <a:chOff x="0" y="0"/>
            <a:chExt cx="1889421" cy="266293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889421" cy="266293"/>
            </a:xfrm>
            <a:custGeom>
              <a:avLst/>
              <a:gdLst/>
              <a:ahLst/>
              <a:cxnLst/>
              <a:rect l="l" t="t" r="r" b="b"/>
              <a:pathLst>
                <a:path w="1889421" h="266293">
                  <a:moveTo>
                    <a:pt x="1686221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89421" y="266293"/>
                  </a:lnTo>
                  <a:lnTo>
                    <a:pt x="1686221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101600" y="-57150"/>
              <a:ext cx="1686221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1" name="TextBox 41"/>
          <p:cNvSpPr txBox="1"/>
          <p:nvPr/>
        </p:nvSpPr>
        <p:spPr>
          <a:xfrm>
            <a:off x="885576" y="2252519"/>
            <a:ext cx="9678787" cy="3470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2"/>
              </a:lnSpc>
              <a:spcBef>
                <a:spcPct val="0"/>
              </a:spcBef>
            </a:pPr>
            <a:r>
              <a:rPr lang="en-US" sz="9424" b="1" u="none" strike="noStrike" spc="-471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Організаційна структура</a:t>
            </a:r>
          </a:p>
          <a:p>
            <a:pPr marL="0" lvl="0" indent="0" algn="l">
              <a:lnSpc>
                <a:spcPts val="8952"/>
              </a:lnSpc>
              <a:spcBef>
                <a:spcPct val="0"/>
              </a:spcBef>
            </a:pPr>
            <a:endParaRPr lang="en-US" sz="9424" b="1" u="none" strike="noStrike" spc="-471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1028700" y="4864966"/>
            <a:ext cx="8410696" cy="31377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60"/>
              </a:lnSpc>
              <a:spcBef>
                <a:spcPct val="0"/>
              </a:spcBef>
            </a:pPr>
            <a:r>
              <a:rPr lang="en-US" sz="3123" u="none" strike="noStrike" spc="134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Організаційна структура місцевого самоврядування в Україні визначена законодавством, зокрема Конституцією України та Законом "Про місцеве самоврядування в Україні". </a:t>
            </a:r>
          </a:p>
          <a:p>
            <a:pPr marL="0" lvl="0" indent="0" algn="l">
              <a:lnSpc>
                <a:spcPts val="3560"/>
              </a:lnSpc>
              <a:spcBef>
                <a:spcPct val="0"/>
              </a:spcBef>
            </a:pPr>
            <a:endParaRPr lang="en-US" sz="3123" u="none" strike="noStrike" spc="134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028700" y="4636827"/>
            <a:ext cx="5377715" cy="4621473"/>
            <a:chOff x="0" y="0"/>
            <a:chExt cx="7170286" cy="6161965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7170286" cy="6161965"/>
              <a:chOff x="0" y="0"/>
              <a:chExt cx="812800" cy="6985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812800" cy="6985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98500">
                    <a:moveTo>
                      <a:pt x="812800" y="349250"/>
                    </a:moveTo>
                    <a:lnTo>
                      <a:pt x="609600" y="698500"/>
                    </a:lnTo>
                    <a:lnTo>
                      <a:pt x="203200" y="698500"/>
                    </a:lnTo>
                    <a:lnTo>
                      <a:pt x="0" y="349250"/>
                    </a:lnTo>
                    <a:lnTo>
                      <a:pt x="203200" y="0"/>
                    </a:lnTo>
                    <a:lnTo>
                      <a:pt x="609600" y="0"/>
                    </a:lnTo>
                    <a:lnTo>
                      <a:pt x="812800" y="349250"/>
                    </a:lnTo>
                    <a:close/>
                  </a:path>
                </a:pathLst>
              </a:custGeom>
              <a:solidFill>
                <a:srgbClr val="FFBC00"/>
              </a:solidFill>
              <a:ln w="266700" cap="sq">
                <a:solidFill>
                  <a:srgbClr val="393939"/>
                </a:solidFill>
                <a:prstDash val="solid"/>
                <a:miter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114300" y="-57150"/>
                <a:ext cx="584200" cy="7556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531784" y="436911"/>
              <a:ext cx="6106718" cy="5288143"/>
              <a:chOff x="0" y="0"/>
              <a:chExt cx="4282440" cy="37084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82440" cy="3708400"/>
              </a:xfrm>
              <a:custGeom>
                <a:avLst/>
                <a:gdLst/>
                <a:ahLst/>
                <a:cxnLst/>
                <a:rect l="l" t="t" r="r" b="b"/>
                <a:pathLst>
                  <a:path w="4282440" h="3708400">
                    <a:moveTo>
                      <a:pt x="3211830" y="0"/>
                    </a:moveTo>
                    <a:lnTo>
                      <a:pt x="1070610" y="0"/>
                    </a:lnTo>
                    <a:lnTo>
                      <a:pt x="0" y="1854200"/>
                    </a:lnTo>
                    <a:lnTo>
                      <a:pt x="1070610" y="3708400"/>
                    </a:lnTo>
                    <a:lnTo>
                      <a:pt x="3211830" y="3708400"/>
                    </a:lnTo>
                    <a:lnTo>
                      <a:pt x="4282440" y="1854200"/>
                    </a:lnTo>
                    <a:close/>
                  </a:path>
                </a:pathLst>
              </a:custGeom>
              <a:blipFill>
                <a:blip r:embed="rId4"/>
                <a:stretch>
                  <a:fillRect l="-14865" r="-14865"/>
                </a:stretch>
              </a:blipFill>
            </p:spPr>
          </p:sp>
        </p:grpSp>
      </p:grpSp>
      <p:sp>
        <p:nvSpPr>
          <p:cNvPr id="10" name="AutoShape 10"/>
          <p:cNvSpPr/>
          <p:nvPr/>
        </p:nvSpPr>
        <p:spPr>
          <a:xfrm>
            <a:off x="10088600" y="1862456"/>
            <a:ext cx="0" cy="5974217"/>
          </a:xfrm>
          <a:prstGeom prst="line">
            <a:avLst/>
          </a:prstGeom>
          <a:ln w="104775" cap="flat">
            <a:solidFill>
              <a:srgbClr val="39393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Freeform 11"/>
          <p:cNvSpPr/>
          <p:nvPr/>
        </p:nvSpPr>
        <p:spPr>
          <a:xfrm>
            <a:off x="9389782" y="2743167"/>
            <a:ext cx="1397637" cy="1214197"/>
          </a:xfrm>
          <a:custGeom>
            <a:avLst/>
            <a:gdLst/>
            <a:ahLst/>
            <a:cxnLst/>
            <a:rect l="l" t="t" r="r" b="b"/>
            <a:pathLst>
              <a:path w="1397637" h="1214197">
                <a:moveTo>
                  <a:pt x="0" y="0"/>
                </a:moveTo>
                <a:lnTo>
                  <a:pt x="1397636" y="0"/>
                </a:lnTo>
                <a:lnTo>
                  <a:pt x="1397636" y="1214197"/>
                </a:lnTo>
                <a:lnTo>
                  <a:pt x="0" y="12141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9389782" y="4440778"/>
            <a:ext cx="1397637" cy="1214197"/>
          </a:xfrm>
          <a:custGeom>
            <a:avLst/>
            <a:gdLst/>
            <a:ahLst/>
            <a:cxnLst/>
            <a:rect l="l" t="t" r="r" b="b"/>
            <a:pathLst>
              <a:path w="1397637" h="1214197">
                <a:moveTo>
                  <a:pt x="0" y="0"/>
                </a:moveTo>
                <a:lnTo>
                  <a:pt x="1397636" y="0"/>
                </a:lnTo>
                <a:lnTo>
                  <a:pt x="1397636" y="1214197"/>
                </a:lnTo>
                <a:lnTo>
                  <a:pt x="0" y="12141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9389782" y="6138726"/>
            <a:ext cx="1397637" cy="1214197"/>
          </a:xfrm>
          <a:custGeom>
            <a:avLst/>
            <a:gdLst/>
            <a:ahLst/>
            <a:cxnLst/>
            <a:rect l="l" t="t" r="r" b="b"/>
            <a:pathLst>
              <a:path w="1397637" h="1214197">
                <a:moveTo>
                  <a:pt x="0" y="0"/>
                </a:moveTo>
                <a:lnTo>
                  <a:pt x="1397636" y="0"/>
                </a:lnTo>
                <a:lnTo>
                  <a:pt x="1397636" y="1214197"/>
                </a:lnTo>
                <a:lnTo>
                  <a:pt x="0" y="12141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489447" y="2829751"/>
            <a:ext cx="1198307" cy="1041029"/>
          </a:xfrm>
          <a:custGeom>
            <a:avLst/>
            <a:gdLst/>
            <a:ahLst/>
            <a:cxnLst/>
            <a:rect l="l" t="t" r="r" b="b"/>
            <a:pathLst>
              <a:path w="1198307" h="1041029">
                <a:moveTo>
                  <a:pt x="0" y="0"/>
                </a:moveTo>
                <a:lnTo>
                  <a:pt x="1198306" y="0"/>
                </a:lnTo>
                <a:lnTo>
                  <a:pt x="1198306" y="1041029"/>
                </a:lnTo>
                <a:lnTo>
                  <a:pt x="0" y="10410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9489447" y="4527362"/>
            <a:ext cx="1198307" cy="1041029"/>
          </a:xfrm>
          <a:custGeom>
            <a:avLst/>
            <a:gdLst/>
            <a:ahLst/>
            <a:cxnLst/>
            <a:rect l="l" t="t" r="r" b="b"/>
            <a:pathLst>
              <a:path w="1198307" h="1041029">
                <a:moveTo>
                  <a:pt x="0" y="0"/>
                </a:moveTo>
                <a:lnTo>
                  <a:pt x="1198306" y="0"/>
                </a:lnTo>
                <a:lnTo>
                  <a:pt x="1198306" y="1041029"/>
                </a:lnTo>
                <a:lnTo>
                  <a:pt x="0" y="10410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9489447" y="6225310"/>
            <a:ext cx="1198307" cy="1041029"/>
          </a:xfrm>
          <a:custGeom>
            <a:avLst/>
            <a:gdLst/>
            <a:ahLst/>
            <a:cxnLst/>
            <a:rect l="l" t="t" r="r" b="b"/>
            <a:pathLst>
              <a:path w="1198307" h="1041029">
                <a:moveTo>
                  <a:pt x="0" y="0"/>
                </a:moveTo>
                <a:lnTo>
                  <a:pt x="1198306" y="0"/>
                </a:lnTo>
                <a:lnTo>
                  <a:pt x="1198306" y="1041029"/>
                </a:lnTo>
                <a:lnTo>
                  <a:pt x="0" y="10410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9638814" y="2959327"/>
            <a:ext cx="899572" cy="781878"/>
          </a:xfrm>
          <a:custGeom>
            <a:avLst/>
            <a:gdLst/>
            <a:ahLst/>
            <a:cxnLst/>
            <a:rect l="l" t="t" r="r" b="b"/>
            <a:pathLst>
              <a:path w="899572" h="781878">
                <a:moveTo>
                  <a:pt x="0" y="0"/>
                </a:moveTo>
                <a:lnTo>
                  <a:pt x="899572" y="0"/>
                </a:lnTo>
                <a:lnTo>
                  <a:pt x="899572" y="781878"/>
                </a:lnTo>
                <a:lnTo>
                  <a:pt x="0" y="78187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9638814" y="4656938"/>
            <a:ext cx="899572" cy="781878"/>
          </a:xfrm>
          <a:custGeom>
            <a:avLst/>
            <a:gdLst/>
            <a:ahLst/>
            <a:cxnLst/>
            <a:rect l="l" t="t" r="r" b="b"/>
            <a:pathLst>
              <a:path w="899572" h="781878">
                <a:moveTo>
                  <a:pt x="0" y="0"/>
                </a:moveTo>
                <a:lnTo>
                  <a:pt x="899572" y="0"/>
                </a:lnTo>
                <a:lnTo>
                  <a:pt x="899572" y="781878"/>
                </a:lnTo>
                <a:lnTo>
                  <a:pt x="0" y="78187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9638814" y="6354885"/>
            <a:ext cx="899572" cy="781878"/>
          </a:xfrm>
          <a:custGeom>
            <a:avLst/>
            <a:gdLst/>
            <a:ahLst/>
            <a:cxnLst/>
            <a:rect l="l" t="t" r="r" b="b"/>
            <a:pathLst>
              <a:path w="899572" h="781878">
                <a:moveTo>
                  <a:pt x="0" y="0"/>
                </a:moveTo>
                <a:lnTo>
                  <a:pt x="899572" y="0"/>
                </a:lnTo>
                <a:lnTo>
                  <a:pt x="899572" y="781878"/>
                </a:lnTo>
                <a:lnTo>
                  <a:pt x="0" y="78187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9389782" y="7836673"/>
            <a:ext cx="1397637" cy="1214197"/>
            <a:chOff x="0" y="0"/>
            <a:chExt cx="1863516" cy="161892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863516" cy="1618929"/>
            </a:xfrm>
            <a:custGeom>
              <a:avLst/>
              <a:gdLst/>
              <a:ahLst/>
              <a:cxnLst/>
              <a:rect l="l" t="t" r="r" b="b"/>
              <a:pathLst>
                <a:path w="1863516" h="1618929">
                  <a:moveTo>
                    <a:pt x="0" y="0"/>
                  </a:moveTo>
                  <a:lnTo>
                    <a:pt x="1863516" y="0"/>
                  </a:lnTo>
                  <a:lnTo>
                    <a:pt x="1863516" y="1618929"/>
                  </a:lnTo>
                  <a:lnTo>
                    <a:pt x="0" y="16189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>
              <a:off x="132887" y="115445"/>
              <a:ext cx="1597742" cy="1388038"/>
            </a:xfrm>
            <a:custGeom>
              <a:avLst/>
              <a:gdLst/>
              <a:ahLst/>
              <a:cxnLst/>
              <a:rect l="l" t="t" r="r" b="b"/>
              <a:pathLst>
                <a:path w="1597742" h="1388038">
                  <a:moveTo>
                    <a:pt x="0" y="0"/>
                  </a:moveTo>
                  <a:lnTo>
                    <a:pt x="1597742" y="0"/>
                  </a:lnTo>
                  <a:lnTo>
                    <a:pt x="1597742" y="1388039"/>
                  </a:lnTo>
                  <a:lnTo>
                    <a:pt x="0" y="13880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>
              <a:off x="332043" y="288213"/>
              <a:ext cx="1199429" cy="1042504"/>
            </a:xfrm>
            <a:custGeom>
              <a:avLst/>
              <a:gdLst/>
              <a:ahLst/>
              <a:cxnLst/>
              <a:rect l="l" t="t" r="r" b="b"/>
              <a:pathLst>
                <a:path w="1199429" h="1042504">
                  <a:moveTo>
                    <a:pt x="0" y="0"/>
                  </a:moveTo>
                  <a:lnTo>
                    <a:pt x="1199429" y="0"/>
                  </a:lnTo>
                  <a:lnTo>
                    <a:pt x="1199429" y="1042504"/>
                  </a:lnTo>
                  <a:lnTo>
                    <a:pt x="0" y="10425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>
            <a:off x="-1522364" y="9979204"/>
            <a:ext cx="21354623" cy="2652117"/>
            <a:chOff x="0" y="0"/>
            <a:chExt cx="5624263" cy="6985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681160" y="9979204"/>
            <a:ext cx="11022791" cy="2652117"/>
            <a:chOff x="0" y="0"/>
            <a:chExt cx="2903122" cy="6985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-2363919" y="9979204"/>
            <a:ext cx="8400463" cy="2652117"/>
            <a:chOff x="0" y="0"/>
            <a:chExt cx="2212468" cy="6985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9389782" y="957470"/>
            <a:ext cx="1397637" cy="1214197"/>
            <a:chOff x="0" y="0"/>
            <a:chExt cx="1863516" cy="1618929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863516" cy="1618929"/>
            </a:xfrm>
            <a:custGeom>
              <a:avLst/>
              <a:gdLst/>
              <a:ahLst/>
              <a:cxnLst/>
              <a:rect l="l" t="t" r="r" b="b"/>
              <a:pathLst>
                <a:path w="1863516" h="1618929">
                  <a:moveTo>
                    <a:pt x="0" y="0"/>
                  </a:moveTo>
                  <a:lnTo>
                    <a:pt x="1863516" y="0"/>
                  </a:lnTo>
                  <a:lnTo>
                    <a:pt x="1863516" y="1618929"/>
                  </a:lnTo>
                  <a:lnTo>
                    <a:pt x="0" y="16189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5" name="Freeform 35"/>
            <p:cNvSpPr/>
            <p:nvPr/>
          </p:nvSpPr>
          <p:spPr>
            <a:xfrm>
              <a:off x="132887" y="115445"/>
              <a:ext cx="1597742" cy="1388038"/>
            </a:xfrm>
            <a:custGeom>
              <a:avLst/>
              <a:gdLst/>
              <a:ahLst/>
              <a:cxnLst/>
              <a:rect l="l" t="t" r="r" b="b"/>
              <a:pathLst>
                <a:path w="1597742" h="1388038">
                  <a:moveTo>
                    <a:pt x="0" y="0"/>
                  </a:moveTo>
                  <a:lnTo>
                    <a:pt x="1597742" y="0"/>
                  </a:lnTo>
                  <a:lnTo>
                    <a:pt x="1597742" y="1388039"/>
                  </a:lnTo>
                  <a:lnTo>
                    <a:pt x="0" y="13880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6" name="Freeform 36"/>
            <p:cNvSpPr/>
            <p:nvPr/>
          </p:nvSpPr>
          <p:spPr>
            <a:xfrm>
              <a:off x="332043" y="288213"/>
              <a:ext cx="1199429" cy="1042504"/>
            </a:xfrm>
            <a:custGeom>
              <a:avLst/>
              <a:gdLst/>
              <a:ahLst/>
              <a:cxnLst/>
              <a:rect l="l" t="t" r="r" b="b"/>
              <a:pathLst>
                <a:path w="1199429" h="1042504">
                  <a:moveTo>
                    <a:pt x="0" y="0"/>
                  </a:moveTo>
                  <a:lnTo>
                    <a:pt x="1199429" y="0"/>
                  </a:lnTo>
                  <a:lnTo>
                    <a:pt x="1199429" y="1042504"/>
                  </a:lnTo>
                  <a:lnTo>
                    <a:pt x="0" y="10425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37" name="TextBox 37"/>
          <p:cNvSpPr txBox="1"/>
          <p:nvPr/>
        </p:nvSpPr>
        <p:spPr>
          <a:xfrm>
            <a:off x="886889" y="2167338"/>
            <a:ext cx="8283817" cy="283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246"/>
              </a:lnSpc>
              <a:spcBef>
                <a:spcPct val="0"/>
              </a:spcBef>
            </a:pPr>
            <a:r>
              <a:rPr lang="en-US" sz="7627" b="1" u="none" strike="noStrike" spc="-381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Основні елементи структури:</a:t>
            </a:r>
          </a:p>
          <a:p>
            <a:pPr marL="0" lvl="0" indent="0" algn="l">
              <a:lnSpc>
                <a:spcPts val="7246"/>
              </a:lnSpc>
              <a:spcBef>
                <a:spcPct val="0"/>
              </a:spcBef>
            </a:pPr>
            <a:endParaRPr lang="en-US" sz="7627" b="1" u="none" strike="noStrike" spc="-381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1010974" y="2543119"/>
            <a:ext cx="4032266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Рада громади: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1010974" y="4641608"/>
            <a:ext cx="3924338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Голова громади: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11010974" y="6339555"/>
            <a:ext cx="5758313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Виконавчий комітет: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11010974" y="8253662"/>
            <a:ext cx="3692345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Комісії ради: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11010974" y="2930752"/>
            <a:ext cx="6248326" cy="1745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Представницький орган (міська, сільська, селищна рада).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Складається з депутатів, обраних громадянами.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11010974" y="5019302"/>
            <a:ext cx="6248326" cy="1393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Очолює виконавчий орган ради.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Відповідає за реалізацію рішень ради та організацію роботи органу.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11010974" y="6637762"/>
            <a:ext cx="6248326" cy="1393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Орган виконавчої влади, який займається оперативними питаннями.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До його складу входять представники громади, призначені радою.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1010974" y="8646512"/>
            <a:ext cx="6248326" cy="1041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Постійні або тимчасові, займаються детальним опрацюванням питань.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11010974" y="1092812"/>
            <a:ext cx="5445619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Територіальна громада: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7" name="TextBox 47"/>
          <p:cNvSpPr txBox="1"/>
          <p:nvPr/>
        </p:nvSpPr>
        <p:spPr>
          <a:xfrm>
            <a:off x="11010974" y="1535994"/>
            <a:ext cx="6248326" cy="1041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r>
              <a:rPr lang="en-US" sz="2060" u="none" strike="noStrike" spc="8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Основний носій місцевого самоврядування, об'єднує мешканців.</a:t>
            </a:r>
          </a:p>
          <a:p>
            <a:pPr marL="0" lvl="0" indent="0" algn="l">
              <a:lnSpc>
                <a:spcPts val="2822"/>
              </a:lnSpc>
              <a:spcBef>
                <a:spcPct val="0"/>
              </a:spcBef>
            </a:pPr>
            <a:endParaRPr lang="en-US" sz="2060" u="none" strike="noStrike" spc="8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22364" y="9912529"/>
            <a:ext cx="21354623" cy="2652117"/>
            <a:chOff x="0" y="0"/>
            <a:chExt cx="5624263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81160" y="9912529"/>
            <a:ext cx="11022791" cy="2652117"/>
            <a:chOff x="0" y="0"/>
            <a:chExt cx="2903122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363919" y="9912529"/>
            <a:ext cx="8400463" cy="2652117"/>
            <a:chOff x="0" y="0"/>
            <a:chExt cx="2212468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1028700" y="4413859"/>
            <a:ext cx="5133946" cy="4464918"/>
            <a:chOff x="0" y="0"/>
            <a:chExt cx="1352150" cy="117594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352150" cy="1175946"/>
            </a:xfrm>
            <a:custGeom>
              <a:avLst/>
              <a:gdLst/>
              <a:ahLst/>
              <a:cxnLst/>
              <a:rect l="l" t="t" r="r" b="b"/>
              <a:pathLst>
                <a:path w="1352150" h="1175946">
                  <a:moveTo>
                    <a:pt x="0" y="0"/>
                  </a:moveTo>
                  <a:lnTo>
                    <a:pt x="1352150" y="0"/>
                  </a:lnTo>
                  <a:lnTo>
                    <a:pt x="1352150" y="1175946"/>
                  </a:lnTo>
                  <a:lnTo>
                    <a:pt x="0" y="1175946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1352150" cy="123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2130073" y="4413859"/>
            <a:ext cx="5133946" cy="4464918"/>
            <a:chOff x="0" y="0"/>
            <a:chExt cx="1352150" cy="117594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352150" cy="1175946"/>
            </a:xfrm>
            <a:custGeom>
              <a:avLst/>
              <a:gdLst/>
              <a:ahLst/>
              <a:cxnLst/>
              <a:rect l="l" t="t" r="r" b="b"/>
              <a:pathLst>
                <a:path w="1352150" h="1175946">
                  <a:moveTo>
                    <a:pt x="0" y="0"/>
                  </a:moveTo>
                  <a:lnTo>
                    <a:pt x="1352150" y="0"/>
                  </a:lnTo>
                  <a:lnTo>
                    <a:pt x="1352150" y="1175946"/>
                  </a:lnTo>
                  <a:lnTo>
                    <a:pt x="0" y="1175946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1352150" cy="123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577027" y="3352412"/>
            <a:ext cx="5133946" cy="4464918"/>
            <a:chOff x="0" y="0"/>
            <a:chExt cx="1352150" cy="117594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52150" cy="1175946"/>
            </a:xfrm>
            <a:custGeom>
              <a:avLst/>
              <a:gdLst/>
              <a:ahLst/>
              <a:cxnLst/>
              <a:rect l="l" t="t" r="r" b="b"/>
              <a:pathLst>
                <a:path w="1352150" h="1175946">
                  <a:moveTo>
                    <a:pt x="0" y="0"/>
                  </a:moveTo>
                  <a:lnTo>
                    <a:pt x="1352150" y="0"/>
                  </a:lnTo>
                  <a:lnTo>
                    <a:pt x="1352150" y="1175946"/>
                  </a:lnTo>
                  <a:lnTo>
                    <a:pt x="0" y="1175946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57150"/>
              <a:ext cx="1352150" cy="123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2427572" y="3399071"/>
            <a:ext cx="2336202" cy="2029576"/>
          </a:xfrm>
          <a:custGeom>
            <a:avLst/>
            <a:gdLst/>
            <a:ahLst/>
            <a:cxnLst/>
            <a:rect l="l" t="t" r="r" b="b"/>
            <a:pathLst>
              <a:path w="2336202" h="2029576">
                <a:moveTo>
                  <a:pt x="0" y="0"/>
                </a:moveTo>
                <a:lnTo>
                  <a:pt x="2336202" y="0"/>
                </a:lnTo>
                <a:lnTo>
                  <a:pt x="2336202" y="2029576"/>
                </a:lnTo>
                <a:lnTo>
                  <a:pt x="0" y="202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3528944" y="3399071"/>
            <a:ext cx="2336202" cy="2029576"/>
          </a:xfrm>
          <a:custGeom>
            <a:avLst/>
            <a:gdLst/>
            <a:ahLst/>
            <a:cxnLst/>
            <a:rect l="l" t="t" r="r" b="b"/>
            <a:pathLst>
              <a:path w="2336202" h="2029576">
                <a:moveTo>
                  <a:pt x="0" y="0"/>
                </a:moveTo>
                <a:lnTo>
                  <a:pt x="2336203" y="0"/>
                </a:lnTo>
                <a:lnTo>
                  <a:pt x="2336203" y="2029576"/>
                </a:lnTo>
                <a:lnTo>
                  <a:pt x="0" y="202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7975899" y="2337624"/>
            <a:ext cx="2336202" cy="2029576"/>
          </a:xfrm>
          <a:custGeom>
            <a:avLst/>
            <a:gdLst/>
            <a:ahLst/>
            <a:cxnLst/>
            <a:rect l="l" t="t" r="r" b="b"/>
            <a:pathLst>
              <a:path w="2336202" h="2029576">
                <a:moveTo>
                  <a:pt x="0" y="0"/>
                </a:moveTo>
                <a:lnTo>
                  <a:pt x="2336202" y="0"/>
                </a:lnTo>
                <a:lnTo>
                  <a:pt x="2336202" y="2029576"/>
                </a:lnTo>
                <a:lnTo>
                  <a:pt x="0" y="202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551942" y="3507118"/>
            <a:ext cx="2087461" cy="1813482"/>
          </a:xfrm>
          <a:custGeom>
            <a:avLst/>
            <a:gdLst/>
            <a:ahLst/>
            <a:cxnLst/>
            <a:rect l="l" t="t" r="r" b="b"/>
            <a:pathLst>
              <a:path w="2087461" h="1813482">
                <a:moveTo>
                  <a:pt x="0" y="0"/>
                </a:moveTo>
                <a:lnTo>
                  <a:pt x="2087461" y="0"/>
                </a:lnTo>
                <a:lnTo>
                  <a:pt x="2087461" y="1813482"/>
                </a:lnTo>
                <a:lnTo>
                  <a:pt x="0" y="1813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8100269" y="2445671"/>
            <a:ext cx="2087461" cy="1813482"/>
          </a:xfrm>
          <a:custGeom>
            <a:avLst/>
            <a:gdLst/>
            <a:ahLst/>
            <a:cxnLst/>
            <a:rect l="l" t="t" r="r" b="b"/>
            <a:pathLst>
              <a:path w="2087461" h="1813482">
                <a:moveTo>
                  <a:pt x="0" y="0"/>
                </a:moveTo>
                <a:lnTo>
                  <a:pt x="2087462" y="0"/>
                </a:lnTo>
                <a:lnTo>
                  <a:pt x="2087462" y="1813482"/>
                </a:lnTo>
                <a:lnTo>
                  <a:pt x="0" y="1813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3653315" y="3507118"/>
            <a:ext cx="2087461" cy="1813482"/>
          </a:xfrm>
          <a:custGeom>
            <a:avLst/>
            <a:gdLst/>
            <a:ahLst/>
            <a:cxnLst/>
            <a:rect l="l" t="t" r="r" b="b"/>
            <a:pathLst>
              <a:path w="2087461" h="1813482">
                <a:moveTo>
                  <a:pt x="0" y="0"/>
                </a:moveTo>
                <a:lnTo>
                  <a:pt x="2087461" y="0"/>
                </a:lnTo>
                <a:lnTo>
                  <a:pt x="2087461" y="1813482"/>
                </a:lnTo>
                <a:lnTo>
                  <a:pt x="0" y="1813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8534217" y="2752608"/>
            <a:ext cx="1219566" cy="1199609"/>
          </a:xfrm>
          <a:custGeom>
            <a:avLst/>
            <a:gdLst/>
            <a:ahLst/>
            <a:cxnLst/>
            <a:rect l="l" t="t" r="r" b="b"/>
            <a:pathLst>
              <a:path w="1219566" h="1199609">
                <a:moveTo>
                  <a:pt x="0" y="0"/>
                </a:moveTo>
                <a:lnTo>
                  <a:pt x="1219566" y="0"/>
                </a:lnTo>
                <a:lnTo>
                  <a:pt x="1219566" y="1199609"/>
                </a:lnTo>
                <a:lnTo>
                  <a:pt x="0" y="11996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2834340" y="3653478"/>
            <a:ext cx="1522665" cy="1520762"/>
          </a:xfrm>
          <a:custGeom>
            <a:avLst/>
            <a:gdLst/>
            <a:ahLst/>
            <a:cxnLst/>
            <a:rect l="l" t="t" r="r" b="b"/>
            <a:pathLst>
              <a:path w="1522665" h="1520762">
                <a:moveTo>
                  <a:pt x="0" y="0"/>
                </a:moveTo>
                <a:lnTo>
                  <a:pt x="1522665" y="0"/>
                </a:lnTo>
                <a:lnTo>
                  <a:pt x="1522665" y="1520762"/>
                </a:lnTo>
                <a:lnTo>
                  <a:pt x="0" y="15207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4023176" y="3795761"/>
            <a:ext cx="1347739" cy="1347739"/>
          </a:xfrm>
          <a:custGeom>
            <a:avLst/>
            <a:gdLst/>
            <a:ahLst/>
            <a:cxnLst/>
            <a:rect l="l" t="t" r="r" b="b"/>
            <a:pathLst>
              <a:path w="1347739" h="1347739">
                <a:moveTo>
                  <a:pt x="0" y="0"/>
                </a:moveTo>
                <a:lnTo>
                  <a:pt x="1347739" y="0"/>
                </a:lnTo>
                <a:lnTo>
                  <a:pt x="1347739" y="1347739"/>
                </a:lnTo>
                <a:lnTo>
                  <a:pt x="0" y="134773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1" name="TextBox 31"/>
          <p:cNvSpPr txBox="1"/>
          <p:nvPr/>
        </p:nvSpPr>
        <p:spPr>
          <a:xfrm>
            <a:off x="1528189" y="6005738"/>
            <a:ext cx="4134967" cy="1541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07"/>
              </a:lnSpc>
              <a:spcBef>
                <a:spcPct val="0"/>
              </a:spcBef>
            </a:pPr>
            <a:r>
              <a:rPr lang="en-US" sz="4218" b="1" u="none" strike="noStrike" spc="-210">
                <a:solidFill>
                  <a:srgbClr val="FFBC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Забезпечення децентралізації влади.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484435" y="6005738"/>
            <a:ext cx="4574578" cy="2562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07"/>
              </a:lnSpc>
              <a:spcBef>
                <a:spcPct val="0"/>
              </a:spcBef>
            </a:pPr>
            <a:r>
              <a:rPr lang="en-US" sz="4218" b="1" u="none" strike="noStrike" spc="-210">
                <a:solidFill>
                  <a:srgbClr val="FFBC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Залучення громади до управління.</a:t>
            </a:r>
          </a:p>
          <a:p>
            <a:pPr marL="0" lvl="0" indent="0" algn="ctr">
              <a:lnSpc>
                <a:spcPts val="4007"/>
              </a:lnSpc>
              <a:spcBef>
                <a:spcPct val="0"/>
              </a:spcBef>
            </a:pPr>
            <a:r>
              <a:rPr lang="en-US" sz="4218" b="1" u="none" strike="noStrike" spc="-210">
                <a:solidFill>
                  <a:srgbClr val="FFBC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Законодавча база</a:t>
            </a:r>
          </a:p>
          <a:p>
            <a:pPr marL="0" lvl="0" indent="0" algn="ctr">
              <a:lnSpc>
                <a:spcPts val="4007"/>
              </a:lnSpc>
              <a:spcBef>
                <a:spcPct val="0"/>
              </a:spcBef>
            </a:pPr>
            <a:endParaRPr lang="en-US" sz="4218" b="1" u="none" strike="noStrike" spc="-210">
              <a:solidFill>
                <a:srgbClr val="FFBC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6884791" y="4929175"/>
            <a:ext cx="4518418" cy="2057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07"/>
              </a:lnSpc>
              <a:spcBef>
                <a:spcPct val="0"/>
              </a:spcBef>
            </a:pPr>
            <a:r>
              <a:rPr lang="en-US" sz="4218" b="1" u="none" strike="noStrike" spc="-210">
                <a:solidFill>
                  <a:srgbClr val="FFBC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Можливість оперативного вирішення місцевих проблем.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393038" y="422942"/>
            <a:ext cx="11501925" cy="1867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73"/>
              </a:lnSpc>
              <a:spcBef>
                <a:spcPct val="0"/>
              </a:spcBef>
            </a:pPr>
            <a:r>
              <a:rPr lang="en-US" sz="7446" b="1" u="none" strike="noStrike" spc="-372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Переваги місцевого       самоврядування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22364" y="9912529"/>
            <a:ext cx="21354623" cy="2652117"/>
            <a:chOff x="0" y="0"/>
            <a:chExt cx="5624263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81160" y="9912529"/>
            <a:ext cx="11022791" cy="2652117"/>
            <a:chOff x="0" y="0"/>
            <a:chExt cx="2903122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363919" y="9912529"/>
            <a:ext cx="8400463" cy="2652117"/>
            <a:chOff x="0" y="0"/>
            <a:chExt cx="2212468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9436682" y="2452233"/>
            <a:ext cx="7822618" cy="6722563"/>
            <a:chOff x="0" y="0"/>
            <a:chExt cx="812800" cy="6985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BC00"/>
            </a:solidFill>
            <a:ln w="266700" cap="sq">
              <a:solidFill>
                <a:srgbClr val="393939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0016846" y="2928893"/>
            <a:ext cx="6662290" cy="5769243"/>
            <a:chOff x="0" y="0"/>
            <a:chExt cx="4282440" cy="37084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4"/>
              <a:stretch>
                <a:fillRect r="-29974"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>
            <a:off x="2068862" y="3142759"/>
            <a:ext cx="5017174" cy="1034407"/>
            <a:chOff x="0" y="0"/>
            <a:chExt cx="3213637" cy="66256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3213637" cy="662566"/>
            </a:xfrm>
            <a:custGeom>
              <a:avLst/>
              <a:gdLst/>
              <a:ahLst/>
              <a:cxnLst/>
              <a:rect l="l" t="t" r="r" b="b"/>
              <a:pathLst>
                <a:path w="3213637" h="662566">
                  <a:moveTo>
                    <a:pt x="3010437" y="0"/>
                  </a:moveTo>
                  <a:lnTo>
                    <a:pt x="0" y="0"/>
                  </a:lnTo>
                  <a:lnTo>
                    <a:pt x="203200" y="662566"/>
                  </a:lnTo>
                  <a:lnTo>
                    <a:pt x="3213637" y="662566"/>
                  </a:lnTo>
                  <a:lnTo>
                    <a:pt x="301043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101600" y="-57150"/>
              <a:ext cx="3010437" cy="7197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6768798" y="3142759"/>
            <a:ext cx="634477" cy="1034407"/>
            <a:chOff x="0" y="0"/>
            <a:chExt cx="406400" cy="66256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06400" cy="662566"/>
            </a:xfrm>
            <a:custGeom>
              <a:avLst/>
              <a:gdLst/>
              <a:ahLst/>
              <a:cxnLst/>
              <a:rect l="l" t="t" r="r" b="b"/>
              <a:pathLst>
                <a:path w="406400" h="662566">
                  <a:moveTo>
                    <a:pt x="203200" y="0"/>
                  </a:moveTo>
                  <a:lnTo>
                    <a:pt x="0" y="0"/>
                  </a:lnTo>
                  <a:lnTo>
                    <a:pt x="203200" y="662566"/>
                  </a:lnTo>
                  <a:lnTo>
                    <a:pt x="406400" y="66256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01600" y="-57150"/>
              <a:ext cx="203200" cy="7197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1028700" y="3049461"/>
            <a:ext cx="1722852" cy="1496727"/>
          </a:xfrm>
          <a:custGeom>
            <a:avLst/>
            <a:gdLst/>
            <a:ahLst/>
            <a:cxnLst/>
            <a:rect l="l" t="t" r="r" b="b"/>
            <a:pathLst>
              <a:path w="1722852" h="1496727">
                <a:moveTo>
                  <a:pt x="0" y="0"/>
                </a:moveTo>
                <a:lnTo>
                  <a:pt x="1722852" y="0"/>
                </a:lnTo>
                <a:lnTo>
                  <a:pt x="1722852" y="1496728"/>
                </a:lnTo>
                <a:lnTo>
                  <a:pt x="0" y="14967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151556" y="3156193"/>
            <a:ext cx="1477140" cy="1283265"/>
          </a:xfrm>
          <a:custGeom>
            <a:avLst/>
            <a:gdLst/>
            <a:ahLst/>
            <a:cxnLst/>
            <a:rect l="l" t="t" r="r" b="b"/>
            <a:pathLst>
              <a:path w="1477140" h="1283265">
                <a:moveTo>
                  <a:pt x="0" y="0"/>
                </a:moveTo>
                <a:lnTo>
                  <a:pt x="1477140" y="0"/>
                </a:lnTo>
                <a:lnTo>
                  <a:pt x="1477140" y="1283265"/>
                </a:lnTo>
                <a:lnTo>
                  <a:pt x="0" y="12832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>
            <a:off x="2130875" y="5428503"/>
            <a:ext cx="5220086" cy="536530"/>
            <a:chOff x="0" y="0"/>
            <a:chExt cx="3343608" cy="34366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43608" cy="343662"/>
            </a:xfrm>
            <a:custGeom>
              <a:avLst/>
              <a:gdLst/>
              <a:ahLst/>
              <a:cxnLst/>
              <a:rect l="l" t="t" r="r" b="b"/>
              <a:pathLst>
                <a:path w="3343608" h="343662">
                  <a:moveTo>
                    <a:pt x="3140408" y="0"/>
                  </a:moveTo>
                  <a:lnTo>
                    <a:pt x="0" y="0"/>
                  </a:lnTo>
                  <a:lnTo>
                    <a:pt x="203200" y="343662"/>
                  </a:lnTo>
                  <a:lnTo>
                    <a:pt x="3343608" y="343662"/>
                  </a:lnTo>
                  <a:lnTo>
                    <a:pt x="3140408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101600" y="-57150"/>
              <a:ext cx="3140408" cy="4008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2133598" y="7714994"/>
            <a:ext cx="5220086" cy="536530"/>
            <a:chOff x="0" y="0"/>
            <a:chExt cx="3343608" cy="343662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3343608" cy="343662"/>
            </a:xfrm>
            <a:custGeom>
              <a:avLst/>
              <a:gdLst/>
              <a:ahLst/>
              <a:cxnLst/>
              <a:rect l="l" t="t" r="r" b="b"/>
              <a:pathLst>
                <a:path w="3343608" h="343662">
                  <a:moveTo>
                    <a:pt x="3140408" y="0"/>
                  </a:moveTo>
                  <a:lnTo>
                    <a:pt x="0" y="0"/>
                  </a:lnTo>
                  <a:lnTo>
                    <a:pt x="203200" y="343662"/>
                  </a:lnTo>
                  <a:lnTo>
                    <a:pt x="3343608" y="343662"/>
                  </a:lnTo>
                  <a:lnTo>
                    <a:pt x="3140408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101600" y="-57150"/>
              <a:ext cx="3140408" cy="4008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6859997" y="5428503"/>
            <a:ext cx="634477" cy="536530"/>
            <a:chOff x="0" y="0"/>
            <a:chExt cx="406400" cy="343662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406400" cy="343662"/>
            </a:xfrm>
            <a:custGeom>
              <a:avLst/>
              <a:gdLst/>
              <a:ahLst/>
              <a:cxnLst/>
              <a:rect l="l" t="t" r="r" b="b"/>
              <a:pathLst>
                <a:path w="406400" h="343662">
                  <a:moveTo>
                    <a:pt x="203200" y="0"/>
                  </a:moveTo>
                  <a:lnTo>
                    <a:pt x="0" y="0"/>
                  </a:lnTo>
                  <a:lnTo>
                    <a:pt x="203200" y="343662"/>
                  </a:lnTo>
                  <a:lnTo>
                    <a:pt x="406400" y="343662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101600" y="-57150"/>
              <a:ext cx="203200" cy="4008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6859997" y="7714994"/>
            <a:ext cx="634477" cy="536530"/>
            <a:chOff x="0" y="0"/>
            <a:chExt cx="406400" cy="343662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406400" cy="343662"/>
            </a:xfrm>
            <a:custGeom>
              <a:avLst/>
              <a:gdLst/>
              <a:ahLst/>
              <a:cxnLst/>
              <a:rect l="l" t="t" r="r" b="b"/>
              <a:pathLst>
                <a:path w="406400" h="343662">
                  <a:moveTo>
                    <a:pt x="203200" y="0"/>
                  </a:moveTo>
                  <a:lnTo>
                    <a:pt x="0" y="0"/>
                  </a:lnTo>
                  <a:lnTo>
                    <a:pt x="203200" y="343662"/>
                  </a:lnTo>
                  <a:lnTo>
                    <a:pt x="406400" y="343662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101600" y="-57150"/>
              <a:ext cx="203200" cy="4008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8" name="Freeform 38"/>
          <p:cNvSpPr/>
          <p:nvPr/>
        </p:nvSpPr>
        <p:spPr>
          <a:xfrm>
            <a:off x="1028700" y="5329086"/>
            <a:ext cx="1706209" cy="1482269"/>
          </a:xfrm>
          <a:custGeom>
            <a:avLst/>
            <a:gdLst/>
            <a:ahLst/>
            <a:cxnLst/>
            <a:rect l="l" t="t" r="r" b="b"/>
            <a:pathLst>
              <a:path w="1706209" h="1482269">
                <a:moveTo>
                  <a:pt x="0" y="0"/>
                </a:moveTo>
                <a:lnTo>
                  <a:pt x="1706209" y="0"/>
                </a:lnTo>
                <a:lnTo>
                  <a:pt x="1706209" y="1482269"/>
                </a:lnTo>
                <a:lnTo>
                  <a:pt x="0" y="14822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150369" y="5434786"/>
            <a:ext cx="1462871" cy="1270869"/>
          </a:xfrm>
          <a:custGeom>
            <a:avLst/>
            <a:gdLst/>
            <a:ahLst/>
            <a:cxnLst/>
            <a:rect l="l" t="t" r="r" b="b"/>
            <a:pathLst>
              <a:path w="1462871" h="1270869">
                <a:moveTo>
                  <a:pt x="0" y="0"/>
                </a:moveTo>
                <a:lnTo>
                  <a:pt x="1462871" y="0"/>
                </a:lnTo>
                <a:lnTo>
                  <a:pt x="1462871" y="1270869"/>
                </a:lnTo>
                <a:lnTo>
                  <a:pt x="0" y="12708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1028700" y="7621974"/>
            <a:ext cx="1706209" cy="1482269"/>
          </a:xfrm>
          <a:custGeom>
            <a:avLst/>
            <a:gdLst/>
            <a:ahLst/>
            <a:cxnLst/>
            <a:rect l="l" t="t" r="r" b="b"/>
            <a:pathLst>
              <a:path w="1706209" h="1482269">
                <a:moveTo>
                  <a:pt x="0" y="0"/>
                </a:moveTo>
                <a:lnTo>
                  <a:pt x="1706209" y="0"/>
                </a:lnTo>
                <a:lnTo>
                  <a:pt x="1706209" y="1482269"/>
                </a:lnTo>
                <a:lnTo>
                  <a:pt x="0" y="14822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1150369" y="7727674"/>
            <a:ext cx="1462871" cy="1270869"/>
          </a:xfrm>
          <a:custGeom>
            <a:avLst/>
            <a:gdLst/>
            <a:ahLst/>
            <a:cxnLst/>
            <a:rect l="l" t="t" r="r" b="b"/>
            <a:pathLst>
              <a:path w="1462871" h="1270869">
                <a:moveTo>
                  <a:pt x="0" y="0"/>
                </a:moveTo>
                <a:lnTo>
                  <a:pt x="1462871" y="0"/>
                </a:lnTo>
                <a:lnTo>
                  <a:pt x="1462871" y="1270869"/>
                </a:lnTo>
                <a:lnTo>
                  <a:pt x="0" y="12708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463234" y="8036100"/>
            <a:ext cx="837141" cy="654017"/>
          </a:xfrm>
          <a:custGeom>
            <a:avLst/>
            <a:gdLst/>
            <a:ahLst/>
            <a:cxnLst/>
            <a:rect l="l" t="t" r="r" b="b"/>
            <a:pathLst>
              <a:path w="837141" h="654017">
                <a:moveTo>
                  <a:pt x="0" y="0"/>
                </a:moveTo>
                <a:lnTo>
                  <a:pt x="837141" y="0"/>
                </a:lnTo>
                <a:lnTo>
                  <a:pt x="837141" y="654017"/>
                </a:lnTo>
                <a:lnTo>
                  <a:pt x="0" y="654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463234" y="5743212"/>
            <a:ext cx="837141" cy="654017"/>
          </a:xfrm>
          <a:custGeom>
            <a:avLst/>
            <a:gdLst/>
            <a:ahLst/>
            <a:cxnLst/>
            <a:rect l="l" t="t" r="r" b="b"/>
            <a:pathLst>
              <a:path w="837141" h="654017">
                <a:moveTo>
                  <a:pt x="0" y="0"/>
                </a:moveTo>
                <a:lnTo>
                  <a:pt x="837141" y="0"/>
                </a:lnTo>
                <a:lnTo>
                  <a:pt x="837141" y="654017"/>
                </a:lnTo>
                <a:lnTo>
                  <a:pt x="0" y="654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404742" y="3314876"/>
            <a:ext cx="954125" cy="862290"/>
          </a:xfrm>
          <a:custGeom>
            <a:avLst/>
            <a:gdLst/>
            <a:ahLst/>
            <a:cxnLst/>
            <a:rect l="l" t="t" r="r" b="b"/>
            <a:pathLst>
              <a:path w="954125" h="862290">
                <a:moveTo>
                  <a:pt x="0" y="0"/>
                </a:moveTo>
                <a:lnTo>
                  <a:pt x="954125" y="0"/>
                </a:lnTo>
                <a:lnTo>
                  <a:pt x="954125" y="862290"/>
                </a:lnTo>
                <a:lnTo>
                  <a:pt x="0" y="8622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45" name="TextBox 45"/>
          <p:cNvSpPr txBox="1"/>
          <p:nvPr/>
        </p:nvSpPr>
        <p:spPr>
          <a:xfrm>
            <a:off x="5168385" y="853777"/>
            <a:ext cx="7951230" cy="1864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73"/>
              </a:lnSpc>
              <a:spcBef>
                <a:spcPct val="0"/>
              </a:spcBef>
            </a:pPr>
            <a:r>
              <a:rPr lang="en-US" sz="7446" b="1" u="none" strike="noStrike" spc="-372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Законодавча база</a:t>
            </a:r>
          </a:p>
          <a:p>
            <a:pPr marL="0" lvl="0" indent="0" algn="ctr">
              <a:lnSpc>
                <a:spcPts val="7073"/>
              </a:lnSpc>
              <a:spcBef>
                <a:spcPct val="0"/>
              </a:spcBef>
            </a:pPr>
            <a:endParaRPr lang="en-US" sz="7446" b="1" u="none" strike="noStrike" spc="-372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2956722" y="3262584"/>
            <a:ext cx="2547350" cy="1178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1EDE9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Конституція України.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F1EDE9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7" name="TextBox 47"/>
          <p:cNvSpPr txBox="1"/>
          <p:nvPr/>
        </p:nvSpPr>
        <p:spPr>
          <a:xfrm>
            <a:off x="2956722" y="5502530"/>
            <a:ext cx="3913090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1EDE9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Закон України 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2956722" y="7793052"/>
            <a:ext cx="3679397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1EDE9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Закон України 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2956722" y="6027909"/>
            <a:ext cx="6248326" cy="899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60"/>
              </a:lnSpc>
              <a:spcBef>
                <a:spcPct val="0"/>
              </a:spcBef>
            </a:pPr>
            <a:r>
              <a:rPr lang="en-US" sz="3123" u="none" strike="noStrike" spc="134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"Про місцеве самоврядування в Україні"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956722" y="8318431"/>
            <a:ext cx="6248326" cy="452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60"/>
              </a:lnSpc>
              <a:spcBef>
                <a:spcPct val="0"/>
              </a:spcBef>
            </a:pPr>
            <a:r>
              <a:rPr lang="en-US" sz="3123" u="none" strike="noStrike" spc="134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"Про децентралізацію"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22364" y="9912529"/>
            <a:ext cx="21354623" cy="2652117"/>
            <a:chOff x="0" y="0"/>
            <a:chExt cx="5624263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81160" y="9912529"/>
            <a:ext cx="11022791" cy="2652117"/>
            <a:chOff x="0" y="0"/>
            <a:chExt cx="2903122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363919" y="9912529"/>
            <a:ext cx="8400463" cy="2652117"/>
            <a:chOff x="0" y="0"/>
            <a:chExt cx="2212468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7430576" y="4232255"/>
            <a:ext cx="3426891" cy="2944985"/>
            <a:chOff x="0" y="0"/>
            <a:chExt cx="812800" cy="6985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393939"/>
            </a:solidFill>
            <a:ln w="152400" cap="sq">
              <a:solidFill>
                <a:srgbClr val="FFBC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0112823" y="2958841"/>
            <a:ext cx="1710175" cy="1485715"/>
          </a:xfrm>
          <a:custGeom>
            <a:avLst/>
            <a:gdLst/>
            <a:ahLst/>
            <a:cxnLst/>
            <a:rect l="l" t="t" r="r" b="b"/>
            <a:pathLst>
              <a:path w="1710175" h="1485715">
                <a:moveTo>
                  <a:pt x="0" y="0"/>
                </a:moveTo>
                <a:lnTo>
                  <a:pt x="1710175" y="0"/>
                </a:lnTo>
                <a:lnTo>
                  <a:pt x="1710175" y="1485714"/>
                </a:lnTo>
                <a:lnTo>
                  <a:pt x="0" y="14857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1177010" y="4961890"/>
            <a:ext cx="1710175" cy="1485715"/>
          </a:xfrm>
          <a:custGeom>
            <a:avLst/>
            <a:gdLst/>
            <a:ahLst/>
            <a:cxnLst/>
            <a:rect l="l" t="t" r="r" b="b"/>
            <a:pathLst>
              <a:path w="1710175" h="1485715">
                <a:moveTo>
                  <a:pt x="0" y="0"/>
                </a:moveTo>
                <a:lnTo>
                  <a:pt x="1710175" y="0"/>
                </a:lnTo>
                <a:lnTo>
                  <a:pt x="1710175" y="1485715"/>
                </a:lnTo>
                <a:lnTo>
                  <a:pt x="0" y="14857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400858" y="4961890"/>
            <a:ext cx="1710175" cy="1485715"/>
          </a:xfrm>
          <a:custGeom>
            <a:avLst/>
            <a:gdLst/>
            <a:ahLst/>
            <a:cxnLst/>
            <a:rect l="l" t="t" r="r" b="b"/>
            <a:pathLst>
              <a:path w="1710175" h="1485715">
                <a:moveTo>
                  <a:pt x="0" y="0"/>
                </a:moveTo>
                <a:lnTo>
                  <a:pt x="1710175" y="0"/>
                </a:lnTo>
                <a:lnTo>
                  <a:pt x="1710175" y="1485715"/>
                </a:lnTo>
                <a:lnTo>
                  <a:pt x="0" y="14857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234775" y="3064787"/>
            <a:ext cx="1466271" cy="1273823"/>
          </a:xfrm>
          <a:custGeom>
            <a:avLst/>
            <a:gdLst/>
            <a:ahLst/>
            <a:cxnLst/>
            <a:rect l="l" t="t" r="r" b="b"/>
            <a:pathLst>
              <a:path w="1466271" h="1273823">
                <a:moveTo>
                  <a:pt x="0" y="0"/>
                </a:moveTo>
                <a:lnTo>
                  <a:pt x="1466271" y="0"/>
                </a:lnTo>
                <a:lnTo>
                  <a:pt x="1466271" y="1273822"/>
                </a:lnTo>
                <a:lnTo>
                  <a:pt x="0" y="12738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1298962" y="5067836"/>
            <a:ext cx="1466271" cy="1273823"/>
          </a:xfrm>
          <a:custGeom>
            <a:avLst/>
            <a:gdLst/>
            <a:ahLst/>
            <a:cxnLst/>
            <a:rect l="l" t="t" r="r" b="b"/>
            <a:pathLst>
              <a:path w="1466271" h="1273823">
                <a:moveTo>
                  <a:pt x="0" y="0"/>
                </a:moveTo>
                <a:lnTo>
                  <a:pt x="1466271" y="0"/>
                </a:lnTo>
                <a:lnTo>
                  <a:pt x="1466271" y="1273823"/>
                </a:lnTo>
                <a:lnTo>
                  <a:pt x="0" y="1273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5522810" y="5067836"/>
            <a:ext cx="1466271" cy="1273823"/>
          </a:xfrm>
          <a:custGeom>
            <a:avLst/>
            <a:gdLst/>
            <a:ahLst/>
            <a:cxnLst/>
            <a:rect l="l" t="t" r="r" b="b"/>
            <a:pathLst>
              <a:path w="1466271" h="1273823">
                <a:moveTo>
                  <a:pt x="0" y="0"/>
                </a:moveTo>
                <a:lnTo>
                  <a:pt x="1466270" y="0"/>
                </a:lnTo>
                <a:lnTo>
                  <a:pt x="1466270" y="1273823"/>
                </a:lnTo>
                <a:lnTo>
                  <a:pt x="0" y="1273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6465007" y="2958841"/>
            <a:ext cx="1710175" cy="1485715"/>
          </a:xfrm>
          <a:custGeom>
            <a:avLst/>
            <a:gdLst/>
            <a:ahLst/>
            <a:cxnLst/>
            <a:rect l="l" t="t" r="r" b="b"/>
            <a:pathLst>
              <a:path w="1710175" h="1485715">
                <a:moveTo>
                  <a:pt x="0" y="0"/>
                </a:moveTo>
                <a:lnTo>
                  <a:pt x="1710175" y="0"/>
                </a:lnTo>
                <a:lnTo>
                  <a:pt x="1710175" y="1485714"/>
                </a:lnTo>
                <a:lnTo>
                  <a:pt x="0" y="14857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6586959" y="3064787"/>
            <a:ext cx="1466271" cy="1273823"/>
          </a:xfrm>
          <a:custGeom>
            <a:avLst/>
            <a:gdLst/>
            <a:ahLst/>
            <a:cxnLst/>
            <a:rect l="l" t="t" r="r" b="b"/>
            <a:pathLst>
              <a:path w="1466271" h="1273823">
                <a:moveTo>
                  <a:pt x="0" y="0"/>
                </a:moveTo>
                <a:lnTo>
                  <a:pt x="1466271" y="0"/>
                </a:lnTo>
                <a:lnTo>
                  <a:pt x="1466271" y="1273822"/>
                </a:lnTo>
                <a:lnTo>
                  <a:pt x="0" y="12738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6465007" y="6966524"/>
            <a:ext cx="1710175" cy="1485715"/>
          </a:xfrm>
          <a:custGeom>
            <a:avLst/>
            <a:gdLst/>
            <a:ahLst/>
            <a:cxnLst/>
            <a:rect l="l" t="t" r="r" b="b"/>
            <a:pathLst>
              <a:path w="1710175" h="1485715">
                <a:moveTo>
                  <a:pt x="0" y="0"/>
                </a:moveTo>
                <a:lnTo>
                  <a:pt x="1710175" y="0"/>
                </a:lnTo>
                <a:lnTo>
                  <a:pt x="1710175" y="1485714"/>
                </a:lnTo>
                <a:lnTo>
                  <a:pt x="0" y="14857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6586959" y="7072470"/>
            <a:ext cx="1466271" cy="1273823"/>
          </a:xfrm>
          <a:custGeom>
            <a:avLst/>
            <a:gdLst/>
            <a:ahLst/>
            <a:cxnLst/>
            <a:rect l="l" t="t" r="r" b="b"/>
            <a:pathLst>
              <a:path w="1466271" h="1273823">
                <a:moveTo>
                  <a:pt x="0" y="0"/>
                </a:moveTo>
                <a:lnTo>
                  <a:pt x="1466271" y="0"/>
                </a:lnTo>
                <a:lnTo>
                  <a:pt x="1466271" y="1273822"/>
                </a:lnTo>
                <a:lnTo>
                  <a:pt x="0" y="12738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>
            <a:off x="10138186" y="6966524"/>
            <a:ext cx="1710175" cy="1485715"/>
            <a:chOff x="0" y="0"/>
            <a:chExt cx="2280233" cy="1980953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280233" cy="1980953"/>
            </a:xfrm>
            <a:custGeom>
              <a:avLst/>
              <a:gdLst/>
              <a:ahLst/>
              <a:cxnLst/>
              <a:rect l="l" t="t" r="r" b="b"/>
              <a:pathLst>
                <a:path w="2280233" h="1980953">
                  <a:moveTo>
                    <a:pt x="0" y="0"/>
                  </a:moveTo>
                  <a:lnTo>
                    <a:pt x="2280233" y="0"/>
                  </a:lnTo>
                  <a:lnTo>
                    <a:pt x="2280233" y="1980953"/>
                  </a:lnTo>
                  <a:lnTo>
                    <a:pt x="0" y="19809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162603" y="141261"/>
              <a:ext cx="1955028" cy="1698430"/>
            </a:xfrm>
            <a:custGeom>
              <a:avLst/>
              <a:gdLst/>
              <a:ahLst/>
              <a:cxnLst/>
              <a:rect l="l" t="t" r="r" b="b"/>
              <a:pathLst>
                <a:path w="1955028" h="1698430">
                  <a:moveTo>
                    <a:pt x="0" y="0"/>
                  </a:moveTo>
                  <a:lnTo>
                    <a:pt x="1955028" y="0"/>
                  </a:lnTo>
                  <a:lnTo>
                    <a:pt x="1955028" y="1698431"/>
                  </a:lnTo>
                  <a:lnTo>
                    <a:pt x="0" y="16984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9" name="Freeform 29"/>
          <p:cNvSpPr/>
          <p:nvPr/>
        </p:nvSpPr>
        <p:spPr>
          <a:xfrm>
            <a:off x="10651890" y="3322909"/>
            <a:ext cx="682767" cy="757578"/>
          </a:xfrm>
          <a:custGeom>
            <a:avLst/>
            <a:gdLst/>
            <a:ahLst/>
            <a:cxnLst/>
            <a:rect l="l" t="t" r="r" b="b"/>
            <a:pathLst>
              <a:path w="682767" h="757578">
                <a:moveTo>
                  <a:pt x="0" y="0"/>
                </a:moveTo>
                <a:lnTo>
                  <a:pt x="682767" y="0"/>
                </a:lnTo>
                <a:lnTo>
                  <a:pt x="682767" y="757578"/>
                </a:lnTo>
                <a:lnTo>
                  <a:pt x="0" y="7575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7901156" y="4624509"/>
            <a:ext cx="2485688" cy="2160477"/>
          </a:xfrm>
          <a:custGeom>
            <a:avLst/>
            <a:gdLst/>
            <a:ahLst/>
            <a:cxnLst/>
            <a:rect l="l" t="t" r="r" b="b"/>
            <a:pathLst>
              <a:path w="2485688" h="2160477">
                <a:moveTo>
                  <a:pt x="0" y="0"/>
                </a:moveTo>
                <a:lnTo>
                  <a:pt x="2485688" y="0"/>
                </a:lnTo>
                <a:lnTo>
                  <a:pt x="2485688" y="2160477"/>
                </a:lnTo>
                <a:lnTo>
                  <a:pt x="0" y="216047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6837954" y="3188555"/>
            <a:ext cx="964281" cy="1026285"/>
          </a:xfrm>
          <a:custGeom>
            <a:avLst/>
            <a:gdLst/>
            <a:ahLst/>
            <a:cxnLst/>
            <a:rect l="l" t="t" r="r" b="b"/>
            <a:pathLst>
              <a:path w="964281" h="1026285">
                <a:moveTo>
                  <a:pt x="0" y="0"/>
                </a:moveTo>
                <a:lnTo>
                  <a:pt x="964281" y="0"/>
                </a:lnTo>
                <a:lnTo>
                  <a:pt x="964281" y="1026286"/>
                </a:lnTo>
                <a:lnTo>
                  <a:pt x="0" y="102628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5793160" y="5243912"/>
            <a:ext cx="925569" cy="923256"/>
          </a:xfrm>
          <a:custGeom>
            <a:avLst/>
            <a:gdLst/>
            <a:ahLst/>
            <a:cxnLst/>
            <a:rect l="l" t="t" r="r" b="b"/>
            <a:pathLst>
              <a:path w="925569" h="923256">
                <a:moveTo>
                  <a:pt x="0" y="0"/>
                </a:moveTo>
                <a:lnTo>
                  <a:pt x="925570" y="0"/>
                </a:lnTo>
                <a:lnTo>
                  <a:pt x="925570" y="923255"/>
                </a:lnTo>
                <a:lnTo>
                  <a:pt x="0" y="9232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6837954" y="7245724"/>
            <a:ext cx="913404" cy="927314"/>
          </a:xfrm>
          <a:custGeom>
            <a:avLst/>
            <a:gdLst/>
            <a:ahLst/>
            <a:cxnLst/>
            <a:rect l="l" t="t" r="r" b="b"/>
            <a:pathLst>
              <a:path w="913404" h="927314">
                <a:moveTo>
                  <a:pt x="0" y="0"/>
                </a:moveTo>
                <a:lnTo>
                  <a:pt x="913404" y="0"/>
                </a:lnTo>
                <a:lnTo>
                  <a:pt x="913404" y="927314"/>
                </a:lnTo>
                <a:lnTo>
                  <a:pt x="0" y="92731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1602075" y="5243912"/>
            <a:ext cx="860045" cy="954281"/>
          </a:xfrm>
          <a:custGeom>
            <a:avLst/>
            <a:gdLst/>
            <a:ahLst/>
            <a:cxnLst/>
            <a:rect l="l" t="t" r="r" b="b"/>
            <a:pathLst>
              <a:path w="860045" h="954281">
                <a:moveTo>
                  <a:pt x="0" y="0"/>
                </a:moveTo>
                <a:lnTo>
                  <a:pt x="860046" y="0"/>
                </a:lnTo>
                <a:lnTo>
                  <a:pt x="860046" y="954280"/>
                </a:lnTo>
                <a:lnTo>
                  <a:pt x="0" y="95428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0511728" y="7245724"/>
            <a:ext cx="927314" cy="927314"/>
          </a:xfrm>
          <a:custGeom>
            <a:avLst/>
            <a:gdLst/>
            <a:ahLst/>
            <a:cxnLst/>
            <a:rect l="l" t="t" r="r" b="b"/>
            <a:pathLst>
              <a:path w="927314" h="927314">
                <a:moveTo>
                  <a:pt x="0" y="0"/>
                </a:moveTo>
                <a:lnTo>
                  <a:pt x="927314" y="0"/>
                </a:lnTo>
                <a:lnTo>
                  <a:pt x="927314" y="927314"/>
                </a:lnTo>
                <a:lnTo>
                  <a:pt x="0" y="927314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4583375" y="408642"/>
            <a:ext cx="9121249" cy="22072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9"/>
              </a:lnSpc>
            </a:pPr>
            <a:r>
              <a:rPr lang="en-US" sz="5904" b="1" spc="-295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Принципи діяльності місцевого самоврядування</a:t>
            </a:r>
          </a:p>
          <a:p>
            <a:pPr marL="0" lvl="0" indent="0" algn="ctr">
              <a:lnSpc>
                <a:spcPts val="5609"/>
              </a:lnSpc>
              <a:spcBef>
                <a:spcPct val="0"/>
              </a:spcBef>
            </a:pPr>
            <a:r>
              <a:rPr lang="en-US" sz="5904" b="1" u="none" strike="noStrike" spc="-295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  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106675" y="2600909"/>
            <a:ext cx="5152625" cy="1178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Гласність і прозорість: </a:t>
            </a:r>
            <a:r>
              <a:rPr lang="en-US" sz="3208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Забезпечується публічний характер роботи.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89202" y="2391935"/>
            <a:ext cx="5792123" cy="1940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048"/>
              </a:lnSpc>
            </a:pPr>
            <a:r>
              <a:rPr lang="en-US" sz="3208" b="1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Верховенство права: </a:t>
            </a:r>
          </a:p>
          <a:p>
            <a:pPr algn="r">
              <a:lnSpc>
                <a:spcPts val="3048"/>
              </a:lnSpc>
            </a:pPr>
            <a:r>
              <a:rPr lang="en-US" sz="3208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Діяльність здійснюється відповідно до Конституції та законів України.</a:t>
            </a:r>
          </a:p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endParaRPr lang="en-US" sz="3208" spc="-160">
              <a:solidFill>
                <a:srgbClr val="000000"/>
              </a:solidFill>
              <a:latin typeface="Cocomat Pro"/>
              <a:ea typeface="Cocomat Pro"/>
              <a:cs typeface="Cocomat Pro"/>
              <a:sym typeface="Cocomat Pro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831904" y="7162757"/>
            <a:ext cx="5349421" cy="1559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Самостійність і незалежність: </a:t>
            </a:r>
            <a:r>
              <a:rPr lang="en-US" sz="3208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Органи самостійно ухвалюють рішення в межах власних повноважень.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3119615" y="4407766"/>
            <a:ext cx="4908978" cy="2321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48"/>
              </a:lnSpc>
            </a:pPr>
            <a:r>
              <a:rPr lang="en-US" sz="3208" b="1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Підзвітність і підконтрольність громадам: </a:t>
            </a:r>
            <a:r>
              <a:rPr lang="en-US" sz="3208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Посадові особи місцевого самоврядування звітують перед громадою.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spc="-160">
              <a:solidFill>
                <a:srgbClr val="000000"/>
              </a:solidFill>
              <a:latin typeface="Cocomat Pro"/>
              <a:ea typeface="Cocomat Pro"/>
              <a:cs typeface="Cocomat Pro"/>
              <a:sym typeface="Cocomat Pro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527765" y="4888397"/>
            <a:ext cx="4669563" cy="1559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Демократизм: </a:t>
            </a:r>
            <a:r>
              <a:rPr lang="en-US" sz="3208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Залучення громадян до процесу управління.</a:t>
            </a:r>
          </a:p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endParaRPr lang="en-US" sz="3208" spc="-160">
              <a:solidFill>
                <a:srgbClr val="000000"/>
              </a:solidFill>
              <a:latin typeface="Cocomat Pro"/>
              <a:ea typeface="Cocomat Pro"/>
              <a:cs typeface="Cocomat Pro"/>
              <a:sym typeface="Cocomat Pro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12106675" y="7131667"/>
            <a:ext cx="5814575" cy="1559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Субсидіарність: </a:t>
            </a:r>
            <a:r>
              <a:rPr lang="en-US" sz="3208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Рішення ухвалюються на найближчому до громади рівні.</a:t>
            </a:r>
          </a:p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endParaRPr lang="en-US" sz="3208" spc="-160">
              <a:solidFill>
                <a:srgbClr val="000000"/>
              </a:solidFill>
              <a:latin typeface="Cocomat Pro"/>
              <a:ea typeface="Cocomat Pro"/>
              <a:cs typeface="Cocomat Pro"/>
              <a:sym typeface="Cocomat Pr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44635" y="-197918"/>
            <a:ext cx="7805688" cy="10681895"/>
            <a:chOff x="0" y="0"/>
            <a:chExt cx="23248112" cy="318144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248113" cy="31814517"/>
            </a:xfrm>
            <a:custGeom>
              <a:avLst/>
              <a:gdLst/>
              <a:ahLst/>
              <a:cxnLst/>
              <a:rect l="l" t="t" r="r" b="b"/>
              <a:pathLst>
                <a:path w="23248113" h="31814517">
                  <a:moveTo>
                    <a:pt x="0" y="0"/>
                  </a:moveTo>
                  <a:lnTo>
                    <a:pt x="0" y="31814517"/>
                  </a:lnTo>
                  <a:lnTo>
                    <a:pt x="9879330" y="31814517"/>
                  </a:lnTo>
                  <a:lnTo>
                    <a:pt x="23248113" y="14652625"/>
                  </a:lnTo>
                  <a:lnTo>
                    <a:pt x="23248113" y="14652498"/>
                  </a:lnTo>
                  <a:lnTo>
                    <a:pt x="12473051" y="0"/>
                  </a:lnTo>
                  <a:close/>
                </a:path>
              </a:pathLst>
            </a:custGeom>
            <a:blipFill>
              <a:blip r:embed="rId2"/>
              <a:stretch>
                <a:fillRect l="-52507" r="-52507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 rot="-10800000">
            <a:off x="3998292" y="-1062930"/>
            <a:ext cx="5028189" cy="3225690"/>
            <a:chOff x="0" y="0"/>
            <a:chExt cx="1108615" cy="7112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7651951">
            <a:off x="4910572" y="791397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7"/>
                </a:lnTo>
                <a:lnTo>
                  <a:pt x="0" y="1827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3758209" y="7630435"/>
            <a:ext cx="4684928" cy="3005481"/>
            <a:chOff x="0" y="0"/>
            <a:chExt cx="1108615" cy="7112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3233654">
            <a:off x="4659336" y="9258362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 rot="-3140910">
            <a:off x="5222816" y="612348"/>
            <a:ext cx="4068424" cy="693222"/>
            <a:chOff x="0" y="0"/>
            <a:chExt cx="1533144" cy="26123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33144" cy="261234"/>
            </a:xfrm>
            <a:custGeom>
              <a:avLst/>
              <a:gdLst/>
              <a:ahLst/>
              <a:cxnLst/>
              <a:rect l="l" t="t" r="r" b="b"/>
              <a:pathLst>
                <a:path w="1533144" h="261234">
                  <a:moveTo>
                    <a:pt x="1329944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1533144" y="261234"/>
                  </a:lnTo>
                  <a:lnTo>
                    <a:pt x="132994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01600" y="-57150"/>
              <a:ext cx="1329944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 rot="7646715">
            <a:off x="4882352" y="1013509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 rot="-3140910">
            <a:off x="5581482" y="734175"/>
            <a:ext cx="4525889" cy="693222"/>
            <a:chOff x="0" y="0"/>
            <a:chExt cx="1705535" cy="2612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5535" cy="261234"/>
            </a:xfrm>
            <a:custGeom>
              <a:avLst/>
              <a:gdLst/>
              <a:ahLst/>
              <a:cxnLst/>
              <a:rect l="l" t="t" r="r" b="b"/>
              <a:pathLst>
                <a:path w="1705535" h="261234">
                  <a:moveTo>
                    <a:pt x="1502335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1705535" y="261234"/>
                  </a:lnTo>
                  <a:lnTo>
                    <a:pt x="1502335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101600" y="-57150"/>
              <a:ext cx="1502335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3220314">
            <a:off x="728059" y="1952455"/>
            <a:ext cx="9148440" cy="999835"/>
            <a:chOff x="0" y="0"/>
            <a:chExt cx="2554105" cy="27913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554105" cy="279139"/>
            </a:xfrm>
            <a:custGeom>
              <a:avLst/>
              <a:gdLst/>
              <a:ahLst/>
              <a:cxnLst/>
              <a:rect l="l" t="t" r="r" b="b"/>
              <a:pathLst>
                <a:path w="2554105" h="279139">
                  <a:moveTo>
                    <a:pt x="203200" y="0"/>
                  </a:moveTo>
                  <a:lnTo>
                    <a:pt x="2554105" y="0"/>
                  </a:lnTo>
                  <a:lnTo>
                    <a:pt x="2350905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01600" y="-57150"/>
              <a:ext cx="2350905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 rot="3220314">
            <a:off x="4431127" y="8639462"/>
            <a:ext cx="4915281" cy="769791"/>
            <a:chOff x="0" y="0"/>
            <a:chExt cx="1782359" cy="27913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782359" cy="279139"/>
            </a:xfrm>
            <a:custGeom>
              <a:avLst/>
              <a:gdLst/>
              <a:ahLst/>
              <a:cxnLst/>
              <a:rect l="l" t="t" r="r" b="b"/>
              <a:pathLst>
                <a:path w="1782359" h="279139">
                  <a:moveTo>
                    <a:pt x="203200" y="0"/>
                  </a:moveTo>
                  <a:lnTo>
                    <a:pt x="1782359" y="0"/>
                  </a:lnTo>
                  <a:lnTo>
                    <a:pt x="1579159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01600" y="-57150"/>
              <a:ext cx="1579159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3218702">
            <a:off x="4604946" y="8961707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5" y="0"/>
                </a:lnTo>
                <a:lnTo>
                  <a:pt x="4841515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 rot="3220314">
            <a:off x="4752752" y="8373962"/>
            <a:ext cx="5493791" cy="929094"/>
            <a:chOff x="0" y="0"/>
            <a:chExt cx="1650564" cy="27913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650564" cy="279139"/>
            </a:xfrm>
            <a:custGeom>
              <a:avLst/>
              <a:gdLst/>
              <a:ahLst/>
              <a:cxnLst/>
              <a:rect l="l" t="t" r="r" b="b"/>
              <a:pathLst>
                <a:path w="1650564" h="279139">
                  <a:moveTo>
                    <a:pt x="203200" y="0"/>
                  </a:moveTo>
                  <a:lnTo>
                    <a:pt x="1650564" y="0"/>
                  </a:lnTo>
                  <a:lnTo>
                    <a:pt x="1447364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101600" y="-57150"/>
              <a:ext cx="1447364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 rot="-3140910">
            <a:off x="404529" y="8766415"/>
            <a:ext cx="9453283" cy="1008385"/>
            <a:chOff x="0" y="0"/>
            <a:chExt cx="2448979" cy="261234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448979" cy="261234"/>
            </a:xfrm>
            <a:custGeom>
              <a:avLst/>
              <a:gdLst/>
              <a:ahLst/>
              <a:cxnLst/>
              <a:rect l="l" t="t" r="r" b="b"/>
              <a:pathLst>
                <a:path w="2448979" h="261234">
                  <a:moveTo>
                    <a:pt x="2245779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2448979" y="261234"/>
                  </a:lnTo>
                  <a:lnTo>
                    <a:pt x="2245779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101600" y="-57150"/>
              <a:ext cx="2245779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 rot="3227801">
            <a:off x="1629251" y="1694836"/>
            <a:ext cx="7276226" cy="345621"/>
          </a:xfrm>
          <a:custGeom>
            <a:avLst/>
            <a:gdLst/>
            <a:ahLst/>
            <a:cxnLst/>
            <a:rect l="l" t="t" r="r" b="b"/>
            <a:pathLst>
              <a:path w="7276226" h="345621">
                <a:moveTo>
                  <a:pt x="0" y="0"/>
                </a:moveTo>
                <a:lnTo>
                  <a:pt x="7276225" y="0"/>
                </a:lnTo>
                <a:lnTo>
                  <a:pt x="7276225" y="345621"/>
                </a:lnTo>
                <a:lnTo>
                  <a:pt x="0" y="3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-3220336">
            <a:off x="654582" y="7879261"/>
            <a:ext cx="9848529" cy="467805"/>
          </a:xfrm>
          <a:custGeom>
            <a:avLst/>
            <a:gdLst/>
            <a:ahLst/>
            <a:cxnLst/>
            <a:rect l="l" t="t" r="r" b="b"/>
            <a:pathLst>
              <a:path w="9848529" h="467805">
                <a:moveTo>
                  <a:pt x="0" y="0"/>
                </a:moveTo>
                <a:lnTo>
                  <a:pt x="9848529" y="0"/>
                </a:lnTo>
                <a:lnTo>
                  <a:pt x="9848529" y="467806"/>
                </a:lnTo>
                <a:lnTo>
                  <a:pt x="0" y="4678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34" name="Group 34"/>
          <p:cNvGrpSpPr/>
          <p:nvPr/>
        </p:nvGrpSpPr>
        <p:grpSpPr>
          <a:xfrm rot="3220314">
            <a:off x="1494287" y="744389"/>
            <a:ext cx="8169120" cy="1020910"/>
            <a:chOff x="0" y="0"/>
            <a:chExt cx="2233613" cy="279139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233613" cy="279139"/>
            </a:xfrm>
            <a:custGeom>
              <a:avLst/>
              <a:gdLst/>
              <a:ahLst/>
              <a:cxnLst/>
              <a:rect l="l" t="t" r="r" b="b"/>
              <a:pathLst>
                <a:path w="2233613" h="279139">
                  <a:moveTo>
                    <a:pt x="203200" y="0"/>
                  </a:moveTo>
                  <a:lnTo>
                    <a:pt x="2233613" y="0"/>
                  </a:lnTo>
                  <a:lnTo>
                    <a:pt x="2030413" y="279139"/>
                  </a:lnTo>
                  <a:lnTo>
                    <a:pt x="0" y="27913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01600" y="-57150"/>
              <a:ext cx="2030413" cy="3362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 rot="-3140910">
            <a:off x="415814" y="7163378"/>
            <a:ext cx="9430714" cy="1005978"/>
            <a:chOff x="0" y="0"/>
            <a:chExt cx="2448979" cy="261234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2448979" cy="261234"/>
            </a:xfrm>
            <a:custGeom>
              <a:avLst/>
              <a:gdLst/>
              <a:ahLst/>
              <a:cxnLst/>
              <a:rect l="l" t="t" r="r" b="b"/>
              <a:pathLst>
                <a:path w="2448979" h="261234">
                  <a:moveTo>
                    <a:pt x="2245779" y="0"/>
                  </a:moveTo>
                  <a:lnTo>
                    <a:pt x="0" y="0"/>
                  </a:lnTo>
                  <a:lnTo>
                    <a:pt x="203200" y="261234"/>
                  </a:lnTo>
                  <a:lnTo>
                    <a:pt x="2448979" y="261234"/>
                  </a:lnTo>
                  <a:lnTo>
                    <a:pt x="2245779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9" name="TextBox 39"/>
            <p:cNvSpPr txBox="1"/>
            <p:nvPr/>
          </p:nvSpPr>
          <p:spPr>
            <a:xfrm>
              <a:off x="101600" y="-57150"/>
              <a:ext cx="2245779" cy="31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0" name="Freeform 40"/>
          <p:cNvSpPr/>
          <p:nvPr/>
        </p:nvSpPr>
        <p:spPr>
          <a:xfrm>
            <a:off x="16104292" y="4904708"/>
            <a:ext cx="1155008" cy="1003413"/>
          </a:xfrm>
          <a:custGeom>
            <a:avLst/>
            <a:gdLst/>
            <a:ahLst/>
            <a:cxnLst/>
            <a:rect l="l" t="t" r="r" b="b"/>
            <a:pathLst>
              <a:path w="1155008" h="1003413">
                <a:moveTo>
                  <a:pt x="0" y="0"/>
                </a:moveTo>
                <a:lnTo>
                  <a:pt x="1155008" y="0"/>
                </a:lnTo>
                <a:lnTo>
                  <a:pt x="1155008" y="1003413"/>
                </a:lnTo>
                <a:lnTo>
                  <a:pt x="0" y="10034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16104292" y="6307614"/>
            <a:ext cx="1155008" cy="1003413"/>
          </a:xfrm>
          <a:custGeom>
            <a:avLst/>
            <a:gdLst/>
            <a:ahLst/>
            <a:cxnLst/>
            <a:rect l="l" t="t" r="r" b="b"/>
            <a:pathLst>
              <a:path w="1155008" h="1003413">
                <a:moveTo>
                  <a:pt x="0" y="0"/>
                </a:moveTo>
                <a:lnTo>
                  <a:pt x="1155008" y="0"/>
                </a:lnTo>
                <a:lnTo>
                  <a:pt x="1155008" y="1003413"/>
                </a:lnTo>
                <a:lnTo>
                  <a:pt x="0" y="10034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6104292" y="7710799"/>
            <a:ext cx="1155008" cy="1003413"/>
          </a:xfrm>
          <a:custGeom>
            <a:avLst/>
            <a:gdLst/>
            <a:ahLst/>
            <a:cxnLst/>
            <a:rect l="l" t="t" r="r" b="b"/>
            <a:pathLst>
              <a:path w="1155008" h="1003413">
                <a:moveTo>
                  <a:pt x="0" y="0"/>
                </a:moveTo>
                <a:lnTo>
                  <a:pt x="1155008" y="0"/>
                </a:lnTo>
                <a:lnTo>
                  <a:pt x="1155008" y="1003413"/>
                </a:lnTo>
                <a:lnTo>
                  <a:pt x="0" y="10034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6186656" y="4976261"/>
            <a:ext cx="990281" cy="860307"/>
          </a:xfrm>
          <a:custGeom>
            <a:avLst/>
            <a:gdLst/>
            <a:ahLst/>
            <a:cxnLst/>
            <a:rect l="l" t="t" r="r" b="b"/>
            <a:pathLst>
              <a:path w="990281" h="860307">
                <a:moveTo>
                  <a:pt x="0" y="0"/>
                </a:moveTo>
                <a:lnTo>
                  <a:pt x="990281" y="0"/>
                </a:lnTo>
                <a:lnTo>
                  <a:pt x="990281" y="860307"/>
                </a:lnTo>
                <a:lnTo>
                  <a:pt x="0" y="8603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6186656" y="6379168"/>
            <a:ext cx="990281" cy="860307"/>
          </a:xfrm>
          <a:custGeom>
            <a:avLst/>
            <a:gdLst/>
            <a:ahLst/>
            <a:cxnLst/>
            <a:rect l="l" t="t" r="r" b="b"/>
            <a:pathLst>
              <a:path w="990281" h="860307">
                <a:moveTo>
                  <a:pt x="0" y="0"/>
                </a:moveTo>
                <a:lnTo>
                  <a:pt x="990281" y="0"/>
                </a:lnTo>
                <a:lnTo>
                  <a:pt x="990281" y="860306"/>
                </a:lnTo>
                <a:lnTo>
                  <a:pt x="0" y="8603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16186656" y="7782352"/>
            <a:ext cx="990281" cy="860307"/>
          </a:xfrm>
          <a:custGeom>
            <a:avLst/>
            <a:gdLst/>
            <a:ahLst/>
            <a:cxnLst/>
            <a:rect l="l" t="t" r="r" b="b"/>
            <a:pathLst>
              <a:path w="990281" h="860307">
                <a:moveTo>
                  <a:pt x="0" y="0"/>
                </a:moveTo>
                <a:lnTo>
                  <a:pt x="990281" y="0"/>
                </a:lnTo>
                <a:lnTo>
                  <a:pt x="990281" y="860307"/>
                </a:lnTo>
                <a:lnTo>
                  <a:pt x="0" y="8603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6" name="Freeform 46"/>
          <p:cNvSpPr/>
          <p:nvPr/>
        </p:nvSpPr>
        <p:spPr>
          <a:xfrm>
            <a:off x="16310093" y="5083342"/>
            <a:ext cx="743407" cy="646144"/>
          </a:xfrm>
          <a:custGeom>
            <a:avLst/>
            <a:gdLst/>
            <a:ahLst/>
            <a:cxnLst/>
            <a:rect l="l" t="t" r="r" b="b"/>
            <a:pathLst>
              <a:path w="743407" h="646144">
                <a:moveTo>
                  <a:pt x="0" y="0"/>
                </a:moveTo>
                <a:lnTo>
                  <a:pt x="743407" y="0"/>
                </a:lnTo>
                <a:lnTo>
                  <a:pt x="743407" y="646145"/>
                </a:lnTo>
                <a:lnTo>
                  <a:pt x="0" y="6461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7" name="Freeform 47"/>
          <p:cNvSpPr/>
          <p:nvPr/>
        </p:nvSpPr>
        <p:spPr>
          <a:xfrm>
            <a:off x="16310093" y="6486249"/>
            <a:ext cx="743407" cy="646144"/>
          </a:xfrm>
          <a:custGeom>
            <a:avLst/>
            <a:gdLst/>
            <a:ahLst/>
            <a:cxnLst/>
            <a:rect l="l" t="t" r="r" b="b"/>
            <a:pathLst>
              <a:path w="743407" h="646144">
                <a:moveTo>
                  <a:pt x="0" y="0"/>
                </a:moveTo>
                <a:lnTo>
                  <a:pt x="743407" y="0"/>
                </a:lnTo>
                <a:lnTo>
                  <a:pt x="743407" y="646144"/>
                </a:lnTo>
                <a:lnTo>
                  <a:pt x="0" y="6461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8" name="Freeform 48"/>
          <p:cNvSpPr/>
          <p:nvPr/>
        </p:nvSpPr>
        <p:spPr>
          <a:xfrm>
            <a:off x="16310093" y="7889433"/>
            <a:ext cx="743407" cy="646144"/>
          </a:xfrm>
          <a:custGeom>
            <a:avLst/>
            <a:gdLst/>
            <a:ahLst/>
            <a:cxnLst/>
            <a:rect l="l" t="t" r="r" b="b"/>
            <a:pathLst>
              <a:path w="743407" h="646144">
                <a:moveTo>
                  <a:pt x="0" y="0"/>
                </a:moveTo>
                <a:lnTo>
                  <a:pt x="743407" y="0"/>
                </a:lnTo>
                <a:lnTo>
                  <a:pt x="743407" y="646145"/>
                </a:lnTo>
                <a:lnTo>
                  <a:pt x="0" y="6461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9" name="TextBox 49"/>
          <p:cNvSpPr txBox="1"/>
          <p:nvPr/>
        </p:nvSpPr>
        <p:spPr>
          <a:xfrm>
            <a:off x="8848604" y="2875978"/>
            <a:ext cx="8436170" cy="1577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134"/>
              </a:lnSpc>
              <a:spcBef>
                <a:spcPct val="0"/>
              </a:spcBef>
            </a:pPr>
            <a:r>
              <a:rPr lang="en-US" sz="2749" u="none" strike="noStrike" spc="118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Фінансова автономія є ключовим фактором ефективного функціонування місцевих органів. Основні джерела фінансування:</a:t>
            </a:r>
          </a:p>
          <a:p>
            <a:pPr marL="0" lvl="0" indent="0" algn="r">
              <a:lnSpc>
                <a:spcPts val="3134"/>
              </a:lnSpc>
              <a:spcBef>
                <a:spcPct val="0"/>
              </a:spcBef>
            </a:pPr>
            <a:endParaRPr lang="en-US" sz="2749" u="none" strike="noStrike" spc="118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50" name="TextBox 50"/>
          <p:cNvSpPr txBox="1"/>
          <p:nvPr/>
        </p:nvSpPr>
        <p:spPr>
          <a:xfrm>
            <a:off x="9285541" y="1472221"/>
            <a:ext cx="7999234" cy="1937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962"/>
              </a:lnSpc>
              <a:spcBef>
                <a:spcPct val="0"/>
              </a:spcBef>
            </a:pPr>
            <a:r>
              <a:rPr lang="en-US" sz="5224" b="1" u="none" strike="noStrike" spc="-261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Механізми фінансування місцевого самоврядування</a:t>
            </a:r>
          </a:p>
          <a:p>
            <a:pPr marL="0" lvl="0" indent="0" algn="r">
              <a:lnSpc>
                <a:spcPts val="4962"/>
              </a:lnSpc>
              <a:spcBef>
                <a:spcPct val="0"/>
              </a:spcBef>
            </a:pPr>
            <a:endParaRPr lang="en-US" sz="5224" b="1" u="none" strike="noStrike" spc="-261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51" name="TextBox 51"/>
          <p:cNvSpPr txBox="1"/>
          <p:nvPr/>
        </p:nvSpPr>
        <p:spPr>
          <a:xfrm>
            <a:off x="11566050" y="4914593"/>
            <a:ext cx="4316053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• Місцеві бюджети:</a:t>
            </a:r>
          </a:p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52" name="TextBox 52"/>
          <p:cNvSpPr txBox="1"/>
          <p:nvPr/>
        </p:nvSpPr>
        <p:spPr>
          <a:xfrm>
            <a:off x="9144000" y="6336576"/>
            <a:ext cx="6738104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• Державні субвенції та дотації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0365030" y="7720684"/>
            <a:ext cx="5517074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• Залучення інвестицій:</a:t>
            </a:r>
          </a:p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54" name="TextBox 54"/>
          <p:cNvSpPr txBox="1"/>
          <p:nvPr/>
        </p:nvSpPr>
        <p:spPr>
          <a:xfrm>
            <a:off x="8848604" y="5387313"/>
            <a:ext cx="7033500" cy="744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005"/>
              </a:lnSpc>
            </a:pPr>
            <a:r>
              <a:rPr lang="en-US" sz="1685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Податки (податок на доходи фізичних осіб, місцеві податки та збори). Надходження від оренди комунального майна.</a:t>
            </a:r>
          </a:p>
          <a:p>
            <a:pPr algn="r">
              <a:lnSpc>
                <a:spcPts val="2005"/>
              </a:lnSpc>
            </a:pPr>
            <a:endParaRPr lang="en-US" sz="1685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55" name="TextBox 55"/>
          <p:cNvSpPr txBox="1"/>
          <p:nvPr/>
        </p:nvSpPr>
        <p:spPr>
          <a:xfrm>
            <a:off x="8848604" y="6788773"/>
            <a:ext cx="7033500" cy="992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r>
              <a:rPr lang="en-US" sz="1685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Субвенції для виконання делегованих повноважень (освіта, охорона здоров’я). Дотації вирівнювання для регіонів із недостатнім рівнем доходів.</a:t>
            </a:r>
          </a:p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endParaRPr lang="en-US" sz="1685" u="none" strike="noStrike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8848604" y="8191958"/>
            <a:ext cx="7033500" cy="992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r>
              <a:rPr lang="en-US" sz="1685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Підтримка місцевих підприємств і створення сприятливого середовища для бізнесу. Розробка спільних проектів з міжнародними організаціями.</a:t>
            </a:r>
          </a:p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endParaRPr lang="en-US" sz="1685" u="none" strike="noStrike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59005" y="2586667"/>
            <a:ext cx="7059247" cy="25568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390"/>
              </a:lnSpc>
              <a:spcBef>
                <a:spcPct val="0"/>
              </a:spcBef>
            </a:pPr>
            <a:r>
              <a:rPr lang="en-US" sz="2974" u="none" strike="noStrike" spc="127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r>
              <a:rPr lang="en-US" sz="2974" b="1" u="none" strike="noStrike" spc="127">
                <a:solidFill>
                  <a:srgbClr val="000000"/>
                </a:solidFill>
                <a:latin typeface="Tex Gyre Bonum Bold"/>
                <a:ea typeface="Tex Gyre Bonum Bold"/>
                <a:cs typeface="Tex Gyre Bonum Bold"/>
                <a:sym typeface="Tex Gyre Bonum Bold"/>
              </a:rPr>
              <a:t>1 Внутрішній контроль:</a:t>
            </a:r>
          </a:p>
          <a:p>
            <a:pPr marL="0" lvl="0" indent="0" algn="just">
              <a:lnSpc>
                <a:spcPts val="3390"/>
              </a:lnSpc>
              <a:spcBef>
                <a:spcPct val="0"/>
              </a:spcBef>
            </a:pPr>
            <a:r>
              <a:rPr lang="en-US" sz="2974" u="none" strike="noStrike" spc="127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◦ Звітування голів громад перед радами та громадянами.</a:t>
            </a:r>
          </a:p>
          <a:p>
            <a:pPr marL="0" lvl="0" indent="0" algn="just">
              <a:lnSpc>
                <a:spcPts val="3390"/>
              </a:lnSpc>
              <a:spcBef>
                <a:spcPct val="0"/>
              </a:spcBef>
            </a:pPr>
            <a:r>
              <a:rPr lang="en-US" sz="2974" u="none" strike="noStrike" spc="127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◦ Робота внутрішніх комісій і громадських рад.</a:t>
            </a:r>
          </a:p>
          <a:p>
            <a:pPr marL="0" lvl="0" indent="0" algn="just">
              <a:lnSpc>
                <a:spcPts val="3390"/>
              </a:lnSpc>
              <a:spcBef>
                <a:spcPct val="0"/>
              </a:spcBef>
            </a:pPr>
            <a:endParaRPr lang="en-US" sz="2974" u="none" strike="noStrike" spc="127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grpSp>
        <p:nvGrpSpPr>
          <p:cNvPr id="3" name="Group 3"/>
          <p:cNvGrpSpPr/>
          <p:nvPr/>
        </p:nvGrpSpPr>
        <p:grpSpPr>
          <a:xfrm rot="-10800000">
            <a:off x="1758667" y="5340084"/>
            <a:ext cx="9354643" cy="3604173"/>
            <a:chOff x="0" y="0"/>
            <a:chExt cx="12472857" cy="4805564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11817611" cy="4805564"/>
              <a:chOff x="0" y="0"/>
              <a:chExt cx="3664790" cy="149026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3664790" cy="1490266"/>
              </a:xfrm>
              <a:custGeom>
                <a:avLst/>
                <a:gdLst/>
                <a:ahLst/>
                <a:cxnLst/>
                <a:rect l="l" t="t" r="r" b="b"/>
                <a:pathLst>
                  <a:path w="3664790" h="1490266">
                    <a:moveTo>
                      <a:pt x="3461590" y="0"/>
                    </a:moveTo>
                    <a:lnTo>
                      <a:pt x="0" y="0"/>
                    </a:lnTo>
                    <a:lnTo>
                      <a:pt x="203200" y="1490266"/>
                    </a:lnTo>
                    <a:lnTo>
                      <a:pt x="3664790" y="1490266"/>
                    </a:lnTo>
                    <a:lnTo>
                      <a:pt x="3461590" y="0"/>
                    </a:lnTo>
                    <a:close/>
                  </a:path>
                </a:pathLst>
              </a:custGeom>
              <a:solidFill>
                <a:srgbClr val="393939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101600" y="-57150"/>
                <a:ext cx="3461590" cy="154741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11162366" y="0"/>
              <a:ext cx="1310492" cy="4805564"/>
              <a:chOff x="0" y="0"/>
              <a:chExt cx="406400" cy="149026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406400" cy="1490266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1490266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1490266"/>
                    </a:lnTo>
                    <a:lnTo>
                      <a:pt x="406400" y="1490266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ED9B0F"/>
              </a:solidFill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101600" y="-57150"/>
                <a:ext cx="203200" cy="154741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0" name="Group 10"/>
          <p:cNvGrpSpPr/>
          <p:nvPr/>
        </p:nvGrpSpPr>
        <p:grpSpPr>
          <a:xfrm>
            <a:off x="11113310" y="-674783"/>
            <a:ext cx="13588689" cy="11677779"/>
            <a:chOff x="0" y="0"/>
            <a:chExt cx="812800" cy="6985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 rot="-10800000">
            <a:off x="10401920" y="-513917"/>
            <a:ext cx="4209272" cy="2700338"/>
            <a:chOff x="0" y="0"/>
            <a:chExt cx="1108615" cy="7112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711677">
            <a:off x="9886004" y="533163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 rot="-7675271">
            <a:off x="9688783" y="686757"/>
            <a:ext cx="3959087" cy="583251"/>
            <a:chOff x="0" y="0"/>
            <a:chExt cx="1807584" cy="26629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 rot="-7657944">
            <a:off x="8885575" y="721266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5" y="0"/>
                </a:lnTo>
                <a:lnTo>
                  <a:pt x="4841515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</p:sp>
      <p:grpSp>
        <p:nvGrpSpPr>
          <p:cNvPr id="21" name="Group 21"/>
          <p:cNvGrpSpPr/>
          <p:nvPr/>
        </p:nvGrpSpPr>
        <p:grpSpPr>
          <a:xfrm rot="-7667943">
            <a:off x="8652205" y="875005"/>
            <a:ext cx="4922211" cy="683724"/>
            <a:chOff x="0" y="0"/>
            <a:chExt cx="1917072" cy="266293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917072" cy="266293"/>
            </a:xfrm>
            <a:custGeom>
              <a:avLst/>
              <a:gdLst/>
              <a:ahLst/>
              <a:cxnLst/>
              <a:rect l="l" t="t" r="r" b="b"/>
              <a:pathLst>
                <a:path w="1917072" h="266293">
                  <a:moveTo>
                    <a:pt x="1713872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917072" y="266293"/>
                  </a:lnTo>
                  <a:lnTo>
                    <a:pt x="1713872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01600" y="-57150"/>
              <a:ext cx="1713872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9244759" y="7538995"/>
            <a:ext cx="4684928" cy="3005481"/>
            <a:chOff x="0" y="0"/>
            <a:chExt cx="1108615" cy="7112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7" name="Freeform 27"/>
          <p:cNvSpPr/>
          <p:nvPr/>
        </p:nvSpPr>
        <p:spPr>
          <a:xfrm rot="-3254127">
            <a:off x="9328638" y="8948561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</p:sp>
      <p:grpSp>
        <p:nvGrpSpPr>
          <p:cNvPr id="28" name="Group 28"/>
          <p:cNvGrpSpPr/>
          <p:nvPr/>
        </p:nvGrpSpPr>
        <p:grpSpPr>
          <a:xfrm rot="-3233192">
            <a:off x="8696818" y="8940314"/>
            <a:ext cx="3959087" cy="583251"/>
            <a:chOff x="0" y="0"/>
            <a:chExt cx="1807584" cy="26629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 rot="-3254127">
            <a:off x="8149783" y="8926461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</p:sp>
      <p:grpSp>
        <p:nvGrpSpPr>
          <p:cNvPr id="32" name="Group 32"/>
          <p:cNvGrpSpPr/>
          <p:nvPr/>
        </p:nvGrpSpPr>
        <p:grpSpPr>
          <a:xfrm rot="-3233192">
            <a:off x="7130512" y="8295552"/>
            <a:ext cx="5979904" cy="918583"/>
            <a:chOff x="0" y="0"/>
            <a:chExt cx="1733545" cy="266293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733545" cy="266293"/>
            </a:xfrm>
            <a:custGeom>
              <a:avLst/>
              <a:gdLst/>
              <a:ahLst/>
              <a:cxnLst/>
              <a:rect l="l" t="t" r="r" b="b"/>
              <a:pathLst>
                <a:path w="1733545" h="266293">
                  <a:moveTo>
                    <a:pt x="153034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733545" y="266293"/>
                  </a:lnTo>
                  <a:lnTo>
                    <a:pt x="1530345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101600" y="-57150"/>
              <a:ext cx="153034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5" name="Freeform 35"/>
          <p:cNvSpPr/>
          <p:nvPr/>
        </p:nvSpPr>
        <p:spPr>
          <a:xfrm rot="3136011">
            <a:off x="8438361" y="8768216"/>
            <a:ext cx="7412268" cy="352083"/>
          </a:xfrm>
          <a:custGeom>
            <a:avLst/>
            <a:gdLst/>
            <a:ahLst/>
            <a:cxnLst/>
            <a:rect l="l" t="t" r="r" b="b"/>
            <a:pathLst>
              <a:path w="7412268" h="352083">
                <a:moveTo>
                  <a:pt x="0" y="0"/>
                </a:moveTo>
                <a:lnTo>
                  <a:pt x="7412268" y="0"/>
                </a:lnTo>
                <a:lnTo>
                  <a:pt x="7412268" y="352083"/>
                </a:lnTo>
                <a:lnTo>
                  <a:pt x="0" y="3520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</p:sp>
      <p:grpSp>
        <p:nvGrpSpPr>
          <p:cNvPr id="36" name="Group 36"/>
          <p:cNvGrpSpPr/>
          <p:nvPr/>
        </p:nvGrpSpPr>
        <p:grpSpPr>
          <a:xfrm>
            <a:off x="9603246" y="-2347755"/>
            <a:ext cx="10133969" cy="19552254"/>
            <a:chOff x="0" y="0"/>
            <a:chExt cx="13511959" cy="26069672"/>
          </a:xfrm>
        </p:grpSpPr>
        <p:grpSp>
          <p:nvGrpSpPr>
            <p:cNvPr id="37" name="Group 37"/>
            <p:cNvGrpSpPr/>
            <p:nvPr/>
          </p:nvGrpSpPr>
          <p:grpSpPr>
            <a:xfrm rot="3129624">
              <a:off x="-2677149" y="17045628"/>
              <a:ext cx="19189964" cy="1793156"/>
              <a:chOff x="0" y="0"/>
              <a:chExt cx="2939684" cy="274691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2939684" cy="274691"/>
              </a:xfrm>
              <a:custGeom>
                <a:avLst/>
                <a:gdLst/>
                <a:ahLst/>
                <a:cxnLst/>
                <a:rect l="l" t="t" r="r" b="b"/>
                <a:pathLst>
                  <a:path w="2939684" h="274691">
                    <a:moveTo>
                      <a:pt x="203200" y="0"/>
                    </a:moveTo>
                    <a:lnTo>
                      <a:pt x="2939684" y="0"/>
                    </a:lnTo>
                    <a:lnTo>
                      <a:pt x="2736484" y="274691"/>
                    </a:lnTo>
                    <a:lnTo>
                      <a:pt x="0" y="274691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ED9B0F"/>
              </a:solidFill>
            </p:spPr>
          </p:sp>
          <p:sp>
            <p:nvSpPr>
              <p:cNvPr id="39" name="TextBox 39"/>
              <p:cNvSpPr txBox="1"/>
              <p:nvPr/>
            </p:nvSpPr>
            <p:spPr>
              <a:xfrm>
                <a:off x="101600" y="-57150"/>
                <a:ext cx="2736484" cy="3318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0" name="Group 40"/>
            <p:cNvGrpSpPr/>
            <p:nvPr/>
          </p:nvGrpSpPr>
          <p:grpSpPr>
            <a:xfrm rot="-3233192">
              <a:off x="-1920827" y="5194134"/>
              <a:ext cx="13530226" cy="1320329"/>
              <a:chOff x="0" y="0"/>
              <a:chExt cx="2728865" cy="266293"/>
            </a:xfrm>
          </p:grpSpPr>
          <p:sp>
            <p:nvSpPr>
              <p:cNvPr id="41" name="Freeform 41"/>
              <p:cNvSpPr/>
              <p:nvPr/>
            </p:nvSpPr>
            <p:spPr>
              <a:xfrm>
                <a:off x="0" y="0"/>
                <a:ext cx="2728865" cy="266293"/>
              </a:xfrm>
              <a:custGeom>
                <a:avLst/>
                <a:gdLst/>
                <a:ahLst/>
                <a:cxnLst/>
                <a:rect l="l" t="t" r="r" b="b"/>
                <a:pathLst>
                  <a:path w="2728865" h="266293">
                    <a:moveTo>
                      <a:pt x="2525665" y="0"/>
                    </a:moveTo>
                    <a:lnTo>
                      <a:pt x="0" y="0"/>
                    </a:lnTo>
                    <a:lnTo>
                      <a:pt x="203200" y="266293"/>
                    </a:lnTo>
                    <a:lnTo>
                      <a:pt x="2728865" y="266293"/>
                    </a:lnTo>
                    <a:lnTo>
                      <a:pt x="2525665" y="0"/>
                    </a:lnTo>
                    <a:close/>
                  </a:path>
                </a:pathLst>
              </a:custGeom>
              <a:solidFill>
                <a:srgbClr val="ED9B0F"/>
              </a:solidFill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101600" y="-57150"/>
                <a:ext cx="2525665" cy="3234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43" name="Freeform 43"/>
            <p:cNvSpPr/>
            <p:nvPr/>
          </p:nvSpPr>
          <p:spPr>
            <a:xfrm rot="-3237598">
              <a:off x="-320706" y="5303182"/>
              <a:ext cx="9701634" cy="460828"/>
            </a:xfrm>
            <a:custGeom>
              <a:avLst/>
              <a:gdLst/>
              <a:ahLst/>
              <a:cxnLst/>
              <a:rect l="l" t="t" r="r" b="b"/>
              <a:pathLst>
                <a:path w="9701634" h="460828">
                  <a:moveTo>
                    <a:pt x="0" y="0"/>
                  </a:moveTo>
                  <a:lnTo>
                    <a:pt x="9701635" y="0"/>
                  </a:lnTo>
                  <a:lnTo>
                    <a:pt x="9701635" y="460828"/>
                  </a:lnTo>
                  <a:lnTo>
                    <a:pt x="0" y="4608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70000"/>
              </a:blip>
              <a:stretch>
                <a:fillRect/>
              </a:stretch>
            </a:blipFill>
          </p:spPr>
        </p:sp>
        <p:sp>
          <p:nvSpPr>
            <p:cNvPr id="44" name="Freeform 44"/>
            <p:cNvSpPr/>
            <p:nvPr/>
          </p:nvSpPr>
          <p:spPr>
            <a:xfrm rot="3136011">
              <a:off x="-2300938" y="13850672"/>
              <a:ext cx="13131372" cy="623740"/>
            </a:xfrm>
            <a:custGeom>
              <a:avLst/>
              <a:gdLst/>
              <a:ahLst/>
              <a:cxnLst/>
              <a:rect l="l" t="t" r="r" b="b"/>
              <a:pathLst>
                <a:path w="13131372" h="623740">
                  <a:moveTo>
                    <a:pt x="0" y="0"/>
                  </a:moveTo>
                  <a:lnTo>
                    <a:pt x="13131372" y="0"/>
                  </a:lnTo>
                  <a:lnTo>
                    <a:pt x="13131372" y="623741"/>
                  </a:lnTo>
                  <a:lnTo>
                    <a:pt x="0" y="6237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70000"/>
              </a:blip>
              <a:stretch>
                <a:fillRect/>
              </a:stretch>
            </a:blipFill>
          </p:spPr>
        </p:sp>
        <p:grpSp>
          <p:nvGrpSpPr>
            <p:cNvPr id="45" name="Group 45"/>
            <p:cNvGrpSpPr/>
            <p:nvPr/>
          </p:nvGrpSpPr>
          <p:grpSpPr>
            <a:xfrm rot="3129624">
              <a:off x="-1946939" y="13435843"/>
              <a:ext cx="14520397" cy="1356821"/>
              <a:chOff x="0" y="0"/>
              <a:chExt cx="2939684" cy="274691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2939684" cy="274691"/>
              </a:xfrm>
              <a:custGeom>
                <a:avLst/>
                <a:gdLst/>
                <a:ahLst/>
                <a:cxnLst/>
                <a:rect l="l" t="t" r="r" b="b"/>
                <a:pathLst>
                  <a:path w="2939684" h="274691">
                    <a:moveTo>
                      <a:pt x="203200" y="0"/>
                    </a:moveTo>
                    <a:lnTo>
                      <a:pt x="2939684" y="0"/>
                    </a:lnTo>
                    <a:lnTo>
                      <a:pt x="2736484" y="274691"/>
                    </a:lnTo>
                    <a:lnTo>
                      <a:pt x="0" y="274691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BC00"/>
              </a:solidFill>
            </p:spPr>
          </p:sp>
          <p:sp>
            <p:nvSpPr>
              <p:cNvPr id="47" name="TextBox 47"/>
              <p:cNvSpPr txBox="1"/>
              <p:nvPr/>
            </p:nvSpPr>
            <p:spPr>
              <a:xfrm>
                <a:off x="101600" y="-57150"/>
                <a:ext cx="2736484" cy="3318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48" name="Group 48"/>
            <p:cNvGrpSpPr/>
            <p:nvPr/>
          </p:nvGrpSpPr>
          <p:grpSpPr>
            <a:xfrm rot="-3233192">
              <a:off x="-1079195" y="4669339"/>
              <a:ext cx="9540507" cy="1344627"/>
              <a:chOff x="0" y="0"/>
              <a:chExt cx="1889421" cy="266293"/>
            </a:xfrm>
          </p:grpSpPr>
          <p:sp>
            <p:nvSpPr>
              <p:cNvPr id="49" name="Freeform 49"/>
              <p:cNvSpPr/>
              <p:nvPr/>
            </p:nvSpPr>
            <p:spPr>
              <a:xfrm>
                <a:off x="0" y="0"/>
                <a:ext cx="1889421" cy="266293"/>
              </a:xfrm>
              <a:custGeom>
                <a:avLst/>
                <a:gdLst/>
                <a:ahLst/>
                <a:cxnLst/>
                <a:rect l="l" t="t" r="r" b="b"/>
                <a:pathLst>
                  <a:path w="1889421" h="266293">
                    <a:moveTo>
                      <a:pt x="1686221" y="0"/>
                    </a:moveTo>
                    <a:lnTo>
                      <a:pt x="0" y="0"/>
                    </a:lnTo>
                    <a:lnTo>
                      <a:pt x="203200" y="266293"/>
                    </a:lnTo>
                    <a:lnTo>
                      <a:pt x="1889421" y="266293"/>
                    </a:lnTo>
                    <a:lnTo>
                      <a:pt x="1686221" y="0"/>
                    </a:lnTo>
                    <a:close/>
                  </a:path>
                </a:pathLst>
              </a:custGeom>
              <a:solidFill>
                <a:srgbClr val="FFBC00"/>
              </a:solidFill>
            </p:spPr>
          </p:sp>
          <p:sp>
            <p:nvSpPr>
              <p:cNvPr id="50" name="TextBox 50"/>
              <p:cNvSpPr txBox="1"/>
              <p:nvPr/>
            </p:nvSpPr>
            <p:spPr>
              <a:xfrm>
                <a:off x="101600" y="-57150"/>
                <a:ext cx="1686221" cy="3234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51" name="Freeform 51"/>
          <p:cNvSpPr/>
          <p:nvPr/>
        </p:nvSpPr>
        <p:spPr>
          <a:xfrm>
            <a:off x="12320028" y="709944"/>
            <a:ext cx="5967972" cy="11560236"/>
          </a:xfrm>
          <a:custGeom>
            <a:avLst/>
            <a:gdLst/>
            <a:ahLst/>
            <a:cxnLst/>
            <a:rect l="l" t="t" r="r" b="b"/>
            <a:pathLst>
              <a:path w="5967972" h="11560236">
                <a:moveTo>
                  <a:pt x="0" y="0"/>
                </a:moveTo>
                <a:lnTo>
                  <a:pt x="5967972" y="0"/>
                </a:lnTo>
                <a:lnTo>
                  <a:pt x="5967972" y="11560236"/>
                </a:lnTo>
                <a:lnTo>
                  <a:pt x="0" y="11560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2" name="TextBox 52"/>
          <p:cNvSpPr txBox="1"/>
          <p:nvPr/>
        </p:nvSpPr>
        <p:spPr>
          <a:xfrm>
            <a:off x="559005" y="779430"/>
            <a:ext cx="11947551" cy="1920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7216"/>
              </a:lnSpc>
              <a:spcBef>
                <a:spcPct val="0"/>
              </a:spcBef>
            </a:pPr>
            <a:r>
              <a:rPr lang="en-US" sz="7596" b="1" u="none" strike="noStrike" spc="-379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Контроль та нагляд</a:t>
            </a:r>
          </a:p>
          <a:p>
            <a:pPr marL="0" lvl="0" indent="0" algn="just">
              <a:lnSpc>
                <a:spcPts val="7216"/>
              </a:lnSpc>
              <a:spcBef>
                <a:spcPct val="0"/>
              </a:spcBef>
            </a:pPr>
            <a:endParaRPr lang="en-US" sz="7596" b="1" u="none" strike="noStrike" spc="-379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2993708" y="5842811"/>
            <a:ext cx="6884562" cy="2353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134"/>
              </a:lnSpc>
              <a:spcBef>
                <a:spcPct val="0"/>
              </a:spcBef>
            </a:pPr>
            <a:r>
              <a:rPr lang="en-US" sz="2749" u="none" strike="noStrike" spc="118">
                <a:solidFill>
                  <a:srgbClr val="FFFFFF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</a:t>
            </a:r>
            <a:r>
              <a:rPr lang="en-US" sz="2749" b="1" u="none" strike="noStrike" spc="118">
                <a:solidFill>
                  <a:srgbClr val="FFFFFF"/>
                </a:solidFill>
                <a:latin typeface="Tex Gyre Bonum Bold"/>
                <a:ea typeface="Tex Gyre Bonum Bold"/>
                <a:cs typeface="Tex Gyre Bonum Bold"/>
                <a:sym typeface="Tex Gyre Bonum Bold"/>
              </a:rPr>
              <a:t>2 Державний нагляд:</a:t>
            </a:r>
          </a:p>
          <a:p>
            <a:pPr marL="0" lvl="0" indent="0" algn="just">
              <a:lnSpc>
                <a:spcPts val="3134"/>
              </a:lnSpc>
              <a:spcBef>
                <a:spcPct val="0"/>
              </a:spcBef>
            </a:pPr>
            <a:r>
              <a:rPr lang="en-US" sz="2749" u="none" strike="noStrike" spc="118">
                <a:solidFill>
                  <a:srgbClr val="FFFFFF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◦ Дотримання органами місцевого самоврядування законів України.</a:t>
            </a:r>
          </a:p>
          <a:p>
            <a:pPr marL="0" lvl="0" indent="0" algn="just">
              <a:lnSpc>
                <a:spcPts val="3134"/>
              </a:lnSpc>
              <a:spcBef>
                <a:spcPct val="0"/>
              </a:spcBef>
            </a:pPr>
            <a:r>
              <a:rPr lang="en-US" sz="2749" u="none" strike="noStrike" spc="118">
                <a:solidFill>
                  <a:srgbClr val="FFFFFF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 ◦ Контроль органів виконавчої влади за виконанням делегованих повноважень.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03246" y="-2347755"/>
            <a:ext cx="10133969" cy="19552254"/>
            <a:chOff x="0" y="0"/>
            <a:chExt cx="13511959" cy="26069672"/>
          </a:xfrm>
        </p:grpSpPr>
        <p:grpSp>
          <p:nvGrpSpPr>
            <p:cNvPr id="3" name="Group 3"/>
            <p:cNvGrpSpPr/>
            <p:nvPr/>
          </p:nvGrpSpPr>
          <p:grpSpPr>
            <a:xfrm rot="3129624">
              <a:off x="-2677149" y="17045628"/>
              <a:ext cx="19189964" cy="1793156"/>
              <a:chOff x="0" y="0"/>
              <a:chExt cx="2939684" cy="274691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939684" cy="274691"/>
              </a:xfrm>
              <a:custGeom>
                <a:avLst/>
                <a:gdLst/>
                <a:ahLst/>
                <a:cxnLst/>
                <a:rect l="l" t="t" r="r" b="b"/>
                <a:pathLst>
                  <a:path w="2939684" h="274691">
                    <a:moveTo>
                      <a:pt x="203200" y="0"/>
                    </a:moveTo>
                    <a:lnTo>
                      <a:pt x="2939684" y="0"/>
                    </a:lnTo>
                    <a:lnTo>
                      <a:pt x="2736484" y="274691"/>
                    </a:lnTo>
                    <a:lnTo>
                      <a:pt x="0" y="274691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ED9B0F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101600" y="-57150"/>
                <a:ext cx="2736484" cy="3318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 rot="-3233192">
              <a:off x="-1920827" y="5194134"/>
              <a:ext cx="13530226" cy="1320329"/>
              <a:chOff x="0" y="0"/>
              <a:chExt cx="2728865" cy="266293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728865" cy="266293"/>
              </a:xfrm>
              <a:custGeom>
                <a:avLst/>
                <a:gdLst/>
                <a:ahLst/>
                <a:cxnLst/>
                <a:rect l="l" t="t" r="r" b="b"/>
                <a:pathLst>
                  <a:path w="2728865" h="266293">
                    <a:moveTo>
                      <a:pt x="2525665" y="0"/>
                    </a:moveTo>
                    <a:lnTo>
                      <a:pt x="0" y="0"/>
                    </a:lnTo>
                    <a:lnTo>
                      <a:pt x="203200" y="266293"/>
                    </a:lnTo>
                    <a:lnTo>
                      <a:pt x="2728865" y="266293"/>
                    </a:lnTo>
                    <a:lnTo>
                      <a:pt x="2525665" y="0"/>
                    </a:lnTo>
                    <a:close/>
                  </a:path>
                </a:pathLst>
              </a:custGeom>
              <a:solidFill>
                <a:srgbClr val="ED9B0F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101600" y="-57150"/>
                <a:ext cx="2525665" cy="3234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 rot="-3237598">
              <a:off x="-320706" y="5303182"/>
              <a:ext cx="9701634" cy="460828"/>
            </a:xfrm>
            <a:custGeom>
              <a:avLst/>
              <a:gdLst/>
              <a:ahLst/>
              <a:cxnLst/>
              <a:rect l="l" t="t" r="r" b="b"/>
              <a:pathLst>
                <a:path w="9701634" h="460828">
                  <a:moveTo>
                    <a:pt x="0" y="0"/>
                  </a:moveTo>
                  <a:lnTo>
                    <a:pt x="9701635" y="0"/>
                  </a:lnTo>
                  <a:lnTo>
                    <a:pt x="9701635" y="460828"/>
                  </a:lnTo>
                  <a:lnTo>
                    <a:pt x="0" y="4608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70000"/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3136011">
              <a:off x="-2300938" y="13850672"/>
              <a:ext cx="13131372" cy="623740"/>
            </a:xfrm>
            <a:custGeom>
              <a:avLst/>
              <a:gdLst/>
              <a:ahLst/>
              <a:cxnLst/>
              <a:rect l="l" t="t" r="r" b="b"/>
              <a:pathLst>
                <a:path w="13131372" h="623740">
                  <a:moveTo>
                    <a:pt x="0" y="0"/>
                  </a:moveTo>
                  <a:lnTo>
                    <a:pt x="13131372" y="0"/>
                  </a:lnTo>
                  <a:lnTo>
                    <a:pt x="13131372" y="623741"/>
                  </a:lnTo>
                  <a:lnTo>
                    <a:pt x="0" y="6237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70000"/>
              </a:blip>
              <a:stretch>
                <a:fillRect/>
              </a:stretch>
            </a:blipFill>
          </p:spPr>
        </p:sp>
        <p:grpSp>
          <p:nvGrpSpPr>
            <p:cNvPr id="11" name="Group 11"/>
            <p:cNvGrpSpPr/>
            <p:nvPr/>
          </p:nvGrpSpPr>
          <p:grpSpPr>
            <a:xfrm rot="3129624">
              <a:off x="-1946939" y="13435843"/>
              <a:ext cx="14520397" cy="1356821"/>
              <a:chOff x="0" y="0"/>
              <a:chExt cx="2939684" cy="274691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2939684" cy="274691"/>
              </a:xfrm>
              <a:custGeom>
                <a:avLst/>
                <a:gdLst/>
                <a:ahLst/>
                <a:cxnLst/>
                <a:rect l="l" t="t" r="r" b="b"/>
                <a:pathLst>
                  <a:path w="2939684" h="274691">
                    <a:moveTo>
                      <a:pt x="203200" y="0"/>
                    </a:moveTo>
                    <a:lnTo>
                      <a:pt x="2939684" y="0"/>
                    </a:lnTo>
                    <a:lnTo>
                      <a:pt x="2736484" y="274691"/>
                    </a:lnTo>
                    <a:lnTo>
                      <a:pt x="0" y="274691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BC00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101600" y="-57150"/>
                <a:ext cx="2736484" cy="3318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3233192">
              <a:off x="-1079195" y="4669339"/>
              <a:ext cx="9540507" cy="1344627"/>
              <a:chOff x="0" y="0"/>
              <a:chExt cx="1889421" cy="266293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889421" cy="266293"/>
              </a:xfrm>
              <a:custGeom>
                <a:avLst/>
                <a:gdLst/>
                <a:ahLst/>
                <a:cxnLst/>
                <a:rect l="l" t="t" r="r" b="b"/>
                <a:pathLst>
                  <a:path w="1889421" h="266293">
                    <a:moveTo>
                      <a:pt x="1686221" y="0"/>
                    </a:moveTo>
                    <a:lnTo>
                      <a:pt x="0" y="0"/>
                    </a:lnTo>
                    <a:lnTo>
                      <a:pt x="203200" y="266293"/>
                    </a:lnTo>
                    <a:lnTo>
                      <a:pt x="1889421" y="266293"/>
                    </a:lnTo>
                    <a:lnTo>
                      <a:pt x="1686221" y="0"/>
                    </a:lnTo>
                    <a:close/>
                  </a:path>
                </a:pathLst>
              </a:custGeom>
              <a:solidFill>
                <a:srgbClr val="FFBC00"/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101600" y="-57150"/>
                <a:ext cx="1686221" cy="3234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-1522364" y="9912529"/>
            <a:ext cx="21354623" cy="2652117"/>
            <a:chOff x="0" y="0"/>
            <a:chExt cx="5624263" cy="6985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681160" y="9912529"/>
            <a:ext cx="11022791" cy="2652117"/>
            <a:chOff x="0" y="0"/>
            <a:chExt cx="2903122" cy="6985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-2363919" y="9912529"/>
            <a:ext cx="8400463" cy="2652117"/>
            <a:chOff x="0" y="0"/>
            <a:chExt cx="2212468" cy="6985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28" name="Group 28"/>
          <p:cNvGrpSpPr/>
          <p:nvPr/>
        </p:nvGrpSpPr>
        <p:grpSpPr>
          <a:xfrm>
            <a:off x="7182212" y="1745468"/>
            <a:ext cx="2142762" cy="2142762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27452" y="27452"/>
              <a:ext cx="757896" cy="757896"/>
            </a:xfrm>
            <a:custGeom>
              <a:avLst/>
              <a:gdLst/>
              <a:ahLst/>
              <a:cxnLst/>
              <a:rect l="l" t="t" r="r" b="b"/>
              <a:pathLst>
                <a:path w="757896" h="757896">
                  <a:moveTo>
                    <a:pt x="440264" y="33864"/>
                  </a:moveTo>
                  <a:lnTo>
                    <a:pt x="724032" y="317632"/>
                  </a:lnTo>
                  <a:cubicBezTo>
                    <a:pt x="757896" y="351496"/>
                    <a:pt x="757896" y="406400"/>
                    <a:pt x="724032" y="440264"/>
                  </a:cubicBezTo>
                  <a:lnTo>
                    <a:pt x="440264" y="724032"/>
                  </a:lnTo>
                  <a:cubicBezTo>
                    <a:pt x="406400" y="757896"/>
                    <a:pt x="351496" y="757896"/>
                    <a:pt x="317632" y="724032"/>
                  </a:cubicBezTo>
                  <a:lnTo>
                    <a:pt x="33864" y="440264"/>
                  </a:lnTo>
                  <a:cubicBezTo>
                    <a:pt x="0" y="406400"/>
                    <a:pt x="0" y="351496"/>
                    <a:pt x="33864" y="317632"/>
                  </a:cubicBezTo>
                  <a:lnTo>
                    <a:pt x="317632" y="33864"/>
                  </a:lnTo>
                  <a:cubicBezTo>
                    <a:pt x="351496" y="0"/>
                    <a:pt x="406400" y="0"/>
                    <a:pt x="440264" y="33864"/>
                  </a:cubicBez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139700" y="82550"/>
              <a:ext cx="533400" cy="590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5232956" y="4072119"/>
            <a:ext cx="2142762" cy="2142762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27452" y="27452"/>
              <a:ext cx="757896" cy="757896"/>
            </a:xfrm>
            <a:custGeom>
              <a:avLst/>
              <a:gdLst/>
              <a:ahLst/>
              <a:cxnLst/>
              <a:rect l="l" t="t" r="r" b="b"/>
              <a:pathLst>
                <a:path w="757896" h="757896">
                  <a:moveTo>
                    <a:pt x="440264" y="33864"/>
                  </a:moveTo>
                  <a:lnTo>
                    <a:pt x="724032" y="317632"/>
                  </a:lnTo>
                  <a:cubicBezTo>
                    <a:pt x="757896" y="351496"/>
                    <a:pt x="757896" y="406400"/>
                    <a:pt x="724032" y="440264"/>
                  </a:cubicBezTo>
                  <a:lnTo>
                    <a:pt x="440264" y="724032"/>
                  </a:lnTo>
                  <a:cubicBezTo>
                    <a:pt x="406400" y="757896"/>
                    <a:pt x="351496" y="757896"/>
                    <a:pt x="317632" y="724032"/>
                  </a:cubicBezTo>
                  <a:lnTo>
                    <a:pt x="33864" y="440264"/>
                  </a:lnTo>
                  <a:cubicBezTo>
                    <a:pt x="0" y="406400"/>
                    <a:pt x="0" y="351496"/>
                    <a:pt x="33864" y="317632"/>
                  </a:cubicBezTo>
                  <a:lnTo>
                    <a:pt x="317632" y="33864"/>
                  </a:lnTo>
                  <a:cubicBezTo>
                    <a:pt x="351496" y="0"/>
                    <a:pt x="406400" y="0"/>
                    <a:pt x="440264" y="33864"/>
                  </a:cubicBez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139700" y="82550"/>
              <a:ext cx="533400" cy="590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7231563" y="6511882"/>
            <a:ext cx="2142762" cy="2142762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27452" y="27452"/>
              <a:ext cx="757896" cy="757896"/>
            </a:xfrm>
            <a:custGeom>
              <a:avLst/>
              <a:gdLst/>
              <a:ahLst/>
              <a:cxnLst/>
              <a:rect l="l" t="t" r="r" b="b"/>
              <a:pathLst>
                <a:path w="757896" h="757896">
                  <a:moveTo>
                    <a:pt x="440264" y="33864"/>
                  </a:moveTo>
                  <a:lnTo>
                    <a:pt x="724032" y="317632"/>
                  </a:lnTo>
                  <a:cubicBezTo>
                    <a:pt x="757896" y="351496"/>
                    <a:pt x="757896" y="406400"/>
                    <a:pt x="724032" y="440264"/>
                  </a:cubicBezTo>
                  <a:lnTo>
                    <a:pt x="440264" y="724032"/>
                  </a:lnTo>
                  <a:cubicBezTo>
                    <a:pt x="406400" y="757896"/>
                    <a:pt x="351496" y="757896"/>
                    <a:pt x="317632" y="724032"/>
                  </a:cubicBezTo>
                  <a:lnTo>
                    <a:pt x="33864" y="440264"/>
                  </a:lnTo>
                  <a:cubicBezTo>
                    <a:pt x="0" y="406400"/>
                    <a:pt x="0" y="351496"/>
                    <a:pt x="33864" y="317632"/>
                  </a:cubicBezTo>
                  <a:lnTo>
                    <a:pt x="317632" y="33864"/>
                  </a:lnTo>
                  <a:cubicBezTo>
                    <a:pt x="351496" y="0"/>
                    <a:pt x="406400" y="0"/>
                    <a:pt x="440264" y="33864"/>
                  </a:cubicBez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39700" y="82550"/>
              <a:ext cx="533400" cy="590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7" name="Freeform 37"/>
          <p:cNvSpPr/>
          <p:nvPr/>
        </p:nvSpPr>
        <p:spPr>
          <a:xfrm>
            <a:off x="7760583" y="2300736"/>
            <a:ext cx="986019" cy="986019"/>
          </a:xfrm>
          <a:custGeom>
            <a:avLst/>
            <a:gdLst/>
            <a:ahLst/>
            <a:cxnLst/>
            <a:rect l="l" t="t" r="r" b="b"/>
            <a:pathLst>
              <a:path w="986019" h="986019">
                <a:moveTo>
                  <a:pt x="0" y="0"/>
                </a:moveTo>
                <a:lnTo>
                  <a:pt x="986019" y="0"/>
                </a:lnTo>
                <a:lnTo>
                  <a:pt x="986019" y="986019"/>
                </a:lnTo>
                <a:lnTo>
                  <a:pt x="0" y="9860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5882617" y="4680400"/>
            <a:ext cx="843440" cy="1030155"/>
          </a:xfrm>
          <a:custGeom>
            <a:avLst/>
            <a:gdLst/>
            <a:ahLst/>
            <a:cxnLst/>
            <a:rect l="l" t="t" r="r" b="b"/>
            <a:pathLst>
              <a:path w="843440" h="1030155">
                <a:moveTo>
                  <a:pt x="0" y="0"/>
                </a:moveTo>
                <a:lnTo>
                  <a:pt x="843440" y="0"/>
                </a:lnTo>
                <a:lnTo>
                  <a:pt x="843440" y="1030155"/>
                </a:lnTo>
                <a:lnTo>
                  <a:pt x="0" y="103015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7760583" y="7097688"/>
            <a:ext cx="1059918" cy="971149"/>
          </a:xfrm>
          <a:custGeom>
            <a:avLst/>
            <a:gdLst/>
            <a:ahLst/>
            <a:cxnLst/>
            <a:rect l="l" t="t" r="r" b="b"/>
            <a:pathLst>
              <a:path w="1059918" h="971149">
                <a:moveTo>
                  <a:pt x="0" y="0"/>
                </a:moveTo>
                <a:lnTo>
                  <a:pt x="1059917" y="0"/>
                </a:lnTo>
                <a:lnTo>
                  <a:pt x="1059917" y="971150"/>
                </a:lnTo>
                <a:lnTo>
                  <a:pt x="0" y="97115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40" name="TextBox 40"/>
          <p:cNvSpPr txBox="1"/>
          <p:nvPr/>
        </p:nvSpPr>
        <p:spPr>
          <a:xfrm>
            <a:off x="9603246" y="4143170"/>
            <a:ext cx="11467313" cy="2086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72"/>
              </a:lnSpc>
              <a:spcBef>
                <a:spcPct val="0"/>
              </a:spcBef>
            </a:pPr>
            <a:r>
              <a:rPr lang="en-US" sz="8392" b="1" u="none" strike="noStrike" spc="-419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Реформи </a:t>
            </a:r>
          </a:p>
          <a:p>
            <a:pPr marL="0" lvl="0" indent="0" algn="ctr">
              <a:lnSpc>
                <a:spcPts val="7972"/>
              </a:lnSpc>
              <a:spcBef>
                <a:spcPct val="0"/>
              </a:spcBef>
            </a:pPr>
            <a:endParaRPr lang="en-US" sz="8392" b="1" u="none" strike="noStrike" spc="-419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1798062" y="2513090"/>
            <a:ext cx="5293063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Об’єднання громад: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870202" y="4406136"/>
            <a:ext cx="4362755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Передача повноважень на місця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938500" y="3038089"/>
            <a:ext cx="5152625" cy="497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r>
              <a:rPr lang="en-US" sz="1685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Збільшення ресурсів та ефективності управління.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708371" y="5469953"/>
            <a:ext cx="3524585" cy="744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r>
              <a:rPr lang="en-US" sz="1685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Розширення прав громад у прийнятті рішень.</a:t>
            </a:r>
          </a:p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endParaRPr lang="en-US" sz="1685" u="none" strike="noStrike">
              <a:solidFill>
                <a:srgbClr val="000000"/>
              </a:solidFill>
              <a:latin typeface="Tex Gyre Bonum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2799932" y="7063105"/>
            <a:ext cx="4291192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Фінансова децентралізація: 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1317424" y="5212869"/>
            <a:ext cx="6492742" cy="12990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390"/>
              </a:lnSpc>
              <a:spcBef>
                <a:spcPct val="0"/>
              </a:spcBef>
            </a:pPr>
            <a:r>
              <a:rPr lang="en-US" sz="2974" u="none" strike="noStrike" spc="127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В Україні триває реформа децентралізації, яка передбачає: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055286" y="8127013"/>
            <a:ext cx="4176277" cy="497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005"/>
              </a:lnSpc>
              <a:spcBef>
                <a:spcPct val="0"/>
              </a:spcBef>
            </a:pPr>
            <a:r>
              <a:rPr lang="en-US" sz="1685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Більша частина податків залишається у громадах.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22364" y="9912529"/>
            <a:ext cx="21354623" cy="2652117"/>
            <a:chOff x="0" y="0"/>
            <a:chExt cx="5624263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775392" y="4545447"/>
            <a:ext cx="10668438" cy="1311259"/>
            <a:chOff x="0" y="0"/>
            <a:chExt cx="14224584" cy="1748346"/>
          </a:xfrm>
        </p:grpSpPr>
        <p:grpSp>
          <p:nvGrpSpPr>
            <p:cNvPr id="6" name="Group 6"/>
            <p:cNvGrpSpPr/>
            <p:nvPr/>
          </p:nvGrpSpPr>
          <p:grpSpPr>
            <a:xfrm>
              <a:off x="1221142" y="0"/>
              <a:ext cx="13003441" cy="1748346"/>
              <a:chOff x="0" y="0"/>
              <a:chExt cx="4138108" cy="556379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4138108" cy="556379"/>
              </a:xfrm>
              <a:custGeom>
                <a:avLst/>
                <a:gdLst/>
                <a:ahLst/>
                <a:cxnLst/>
                <a:rect l="l" t="t" r="r" b="b"/>
                <a:pathLst>
                  <a:path w="4138108" h="556379">
                    <a:moveTo>
                      <a:pt x="203200" y="0"/>
                    </a:moveTo>
                    <a:lnTo>
                      <a:pt x="4138108" y="0"/>
                    </a:lnTo>
                    <a:lnTo>
                      <a:pt x="3934908" y="556379"/>
                    </a:lnTo>
                    <a:lnTo>
                      <a:pt x="0" y="556379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393939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101600" y="-57150"/>
                <a:ext cx="3934908" cy="61352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0" y="0"/>
              <a:ext cx="1979464" cy="1744981"/>
              <a:chOff x="0" y="0"/>
              <a:chExt cx="629928" cy="555308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629928" cy="555308"/>
              </a:xfrm>
              <a:custGeom>
                <a:avLst/>
                <a:gdLst/>
                <a:ahLst/>
                <a:cxnLst/>
                <a:rect l="l" t="t" r="r" b="b"/>
                <a:pathLst>
                  <a:path w="629928" h="555308">
                    <a:moveTo>
                      <a:pt x="203200" y="0"/>
                    </a:moveTo>
                    <a:lnTo>
                      <a:pt x="629928" y="0"/>
                    </a:lnTo>
                    <a:lnTo>
                      <a:pt x="426728" y="555308"/>
                    </a:lnTo>
                    <a:lnTo>
                      <a:pt x="0" y="555308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ED9B0F"/>
              </a:solidFill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101600" y="-57150"/>
                <a:ext cx="426728" cy="61245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grpSp>
        <p:nvGrpSpPr>
          <p:cNvPr id="12" name="Group 12"/>
          <p:cNvGrpSpPr/>
          <p:nvPr/>
        </p:nvGrpSpPr>
        <p:grpSpPr>
          <a:xfrm>
            <a:off x="1681160" y="9912529"/>
            <a:ext cx="11022791" cy="2652117"/>
            <a:chOff x="0" y="0"/>
            <a:chExt cx="2903122" cy="6985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-2363919" y="9912529"/>
            <a:ext cx="8400463" cy="2652117"/>
            <a:chOff x="0" y="0"/>
            <a:chExt cx="2212468" cy="6985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3547185" y="3912224"/>
            <a:ext cx="3319256" cy="2883604"/>
          </a:xfrm>
          <a:custGeom>
            <a:avLst/>
            <a:gdLst/>
            <a:ahLst/>
            <a:cxnLst/>
            <a:rect l="l" t="t" r="r" b="b"/>
            <a:pathLst>
              <a:path w="3319256" h="2883604">
                <a:moveTo>
                  <a:pt x="0" y="0"/>
                </a:moveTo>
                <a:lnTo>
                  <a:pt x="3319256" y="0"/>
                </a:lnTo>
                <a:lnTo>
                  <a:pt x="3319256" y="2883604"/>
                </a:lnTo>
                <a:lnTo>
                  <a:pt x="0" y="288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4572852" y="4526238"/>
            <a:ext cx="1426805" cy="1655576"/>
          </a:xfrm>
          <a:custGeom>
            <a:avLst/>
            <a:gdLst/>
            <a:ahLst/>
            <a:cxnLst/>
            <a:rect l="l" t="t" r="r" b="b"/>
            <a:pathLst>
              <a:path w="1426805" h="1655576">
                <a:moveTo>
                  <a:pt x="0" y="0"/>
                </a:moveTo>
                <a:lnTo>
                  <a:pt x="1426806" y="0"/>
                </a:lnTo>
                <a:lnTo>
                  <a:pt x="1426806" y="1655576"/>
                </a:lnTo>
                <a:lnTo>
                  <a:pt x="0" y="16555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3497545" y="6066257"/>
            <a:ext cx="9873142" cy="1197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519"/>
              </a:lnSpc>
            </a:pPr>
            <a:r>
              <a:rPr lang="en-US" sz="3999" b="1" spc="-11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Недостатній рівень підготовки кадрів.</a:t>
            </a:r>
          </a:p>
          <a:p>
            <a:pPr algn="r">
              <a:lnSpc>
                <a:spcPts val="4519"/>
              </a:lnSpc>
            </a:pPr>
            <a:endParaRPr lang="en-US" sz="3999" b="1" spc="-119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grpSp>
        <p:nvGrpSpPr>
          <p:cNvPr id="23" name="Group 23"/>
          <p:cNvGrpSpPr/>
          <p:nvPr/>
        </p:nvGrpSpPr>
        <p:grpSpPr>
          <a:xfrm>
            <a:off x="2323111" y="2105280"/>
            <a:ext cx="13286153" cy="1331364"/>
            <a:chOff x="0" y="0"/>
            <a:chExt cx="5493605" cy="5504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5493605" cy="550497"/>
            </a:xfrm>
            <a:custGeom>
              <a:avLst/>
              <a:gdLst/>
              <a:ahLst/>
              <a:cxnLst/>
              <a:rect l="l" t="t" r="r" b="b"/>
              <a:pathLst>
                <a:path w="5493605" h="550497">
                  <a:moveTo>
                    <a:pt x="5290405" y="0"/>
                  </a:moveTo>
                  <a:lnTo>
                    <a:pt x="0" y="0"/>
                  </a:lnTo>
                  <a:lnTo>
                    <a:pt x="203200" y="550497"/>
                  </a:lnTo>
                  <a:lnTo>
                    <a:pt x="5493605" y="550497"/>
                  </a:lnTo>
                  <a:lnTo>
                    <a:pt x="5290405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101600" y="-57150"/>
              <a:ext cx="5290405" cy="6076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4872593" y="2105280"/>
            <a:ext cx="1473343" cy="1331364"/>
            <a:chOff x="0" y="0"/>
            <a:chExt cx="609203" cy="55049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609203" cy="550497"/>
            </a:xfrm>
            <a:custGeom>
              <a:avLst/>
              <a:gdLst/>
              <a:ahLst/>
              <a:cxnLst/>
              <a:rect l="l" t="t" r="r" b="b"/>
              <a:pathLst>
                <a:path w="609203" h="550497">
                  <a:moveTo>
                    <a:pt x="406003" y="0"/>
                  </a:moveTo>
                  <a:lnTo>
                    <a:pt x="0" y="0"/>
                  </a:lnTo>
                  <a:lnTo>
                    <a:pt x="203200" y="550497"/>
                  </a:lnTo>
                  <a:lnTo>
                    <a:pt x="609203" y="550497"/>
                  </a:lnTo>
                  <a:lnTo>
                    <a:pt x="406003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101600" y="-57150"/>
              <a:ext cx="406003" cy="6076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>
            <a:off x="1028700" y="1994843"/>
            <a:ext cx="3319256" cy="2883604"/>
          </a:xfrm>
          <a:custGeom>
            <a:avLst/>
            <a:gdLst/>
            <a:ahLst/>
            <a:cxnLst/>
            <a:rect l="l" t="t" r="r" b="b"/>
            <a:pathLst>
              <a:path w="3319256" h="2883604">
                <a:moveTo>
                  <a:pt x="0" y="0"/>
                </a:moveTo>
                <a:lnTo>
                  <a:pt x="3319256" y="0"/>
                </a:lnTo>
                <a:lnTo>
                  <a:pt x="3319256" y="2883603"/>
                </a:lnTo>
                <a:lnTo>
                  <a:pt x="0" y="28836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265395" y="2200471"/>
            <a:ext cx="2845866" cy="2472346"/>
          </a:xfrm>
          <a:custGeom>
            <a:avLst/>
            <a:gdLst/>
            <a:ahLst/>
            <a:cxnLst/>
            <a:rect l="l" t="t" r="r" b="b"/>
            <a:pathLst>
              <a:path w="2845866" h="2472346">
                <a:moveTo>
                  <a:pt x="0" y="0"/>
                </a:moveTo>
                <a:lnTo>
                  <a:pt x="2845866" y="0"/>
                </a:lnTo>
                <a:lnTo>
                  <a:pt x="2845866" y="2472347"/>
                </a:lnTo>
                <a:lnTo>
                  <a:pt x="0" y="247234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31" name="Group 31"/>
          <p:cNvGrpSpPr/>
          <p:nvPr/>
        </p:nvGrpSpPr>
        <p:grpSpPr>
          <a:xfrm>
            <a:off x="2631812" y="6906266"/>
            <a:ext cx="13286153" cy="1331364"/>
            <a:chOff x="0" y="0"/>
            <a:chExt cx="5493605" cy="550497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5493605" cy="550497"/>
            </a:xfrm>
            <a:custGeom>
              <a:avLst/>
              <a:gdLst/>
              <a:ahLst/>
              <a:cxnLst/>
              <a:rect l="l" t="t" r="r" b="b"/>
              <a:pathLst>
                <a:path w="5493605" h="550497">
                  <a:moveTo>
                    <a:pt x="5290405" y="0"/>
                  </a:moveTo>
                  <a:lnTo>
                    <a:pt x="0" y="0"/>
                  </a:lnTo>
                  <a:lnTo>
                    <a:pt x="203200" y="550497"/>
                  </a:lnTo>
                  <a:lnTo>
                    <a:pt x="5493605" y="550497"/>
                  </a:lnTo>
                  <a:lnTo>
                    <a:pt x="5290405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101600" y="-57150"/>
              <a:ext cx="5290405" cy="6076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5181294" y="6906266"/>
            <a:ext cx="1473343" cy="1331364"/>
            <a:chOff x="0" y="0"/>
            <a:chExt cx="609203" cy="55049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609203" cy="550497"/>
            </a:xfrm>
            <a:custGeom>
              <a:avLst/>
              <a:gdLst/>
              <a:ahLst/>
              <a:cxnLst/>
              <a:rect l="l" t="t" r="r" b="b"/>
              <a:pathLst>
                <a:path w="609203" h="550497">
                  <a:moveTo>
                    <a:pt x="406003" y="0"/>
                  </a:moveTo>
                  <a:lnTo>
                    <a:pt x="0" y="0"/>
                  </a:lnTo>
                  <a:lnTo>
                    <a:pt x="203200" y="550497"/>
                  </a:lnTo>
                  <a:lnTo>
                    <a:pt x="609203" y="550497"/>
                  </a:lnTo>
                  <a:lnTo>
                    <a:pt x="406003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01600" y="-57150"/>
              <a:ext cx="406003" cy="6076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7" name="Freeform 37"/>
          <p:cNvSpPr/>
          <p:nvPr/>
        </p:nvSpPr>
        <p:spPr>
          <a:xfrm>
            <a:off x="13808771" y="4117853"/>
            <a:ext cx="2845866" cy="2472346"/>
          </a:xfrm>
          <a:custGeom>
            <a:avLst/>
            <a:gdLst/>
            <a:ahLst/>
            <a:cxnLst/>
            <a:rect l="l" t="t" r="r" b="b"/>
            <a:pathLst>
              <a:path w="2845866" h="2472346">
                <a:moveTo>
                  <a:pt x="0" y="0"/>
                </a:moveTo>
                <a:lnTo>
                  <a:pt x="2845866" y="0"/>
                </a:lnTo>
                <a:lnTo>
                  <a:pt x="2845866" y="2472346"/>
                </a:lnTo>
                <a:lnTo>
                  <a:pt x="0" y="24723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1337401" y="6795828"/>
            <a:ext cx="3319256" cy="2883604"/>
          </a:xfrm>
          <a:custGeom>
            <a:avLst/>
            <a:gdLst/>
            <a:ahLst/>
            <a:cxnLst/>
            <a:rect l="l" t="t" r="r" b="b"/>
            <a:pathLst>
              <a:path w="3319256" h="2883604">
                <a:moveTo>
                  <a:pt x="0" y="0"/>
                </a:moveTo>
                <a:lnTo>
                  <a:pt x="3319257" y="0"/>
                </a:lnTo>
                <a:lnTo>
                  <a:pt x="3319257" y="2883604"/>
                </a:lnTo>
                <a:lnTo>
                  <a:pt x="0" y="288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574097" y="7001457"/>
            <a:ext cx="2845866" cy="2472346"/>
          </a:xfrm>
          <a:custGeom>
            <a:avLst/>
            <a:gdLst/>
            <a:ahLst/>
            <a:cxnLst/>
            <a:rect l="l" t="t" r="r" b="b"/>
            <a:pathLst>
              <a:path w="2845866" h="2472346">
                <a:moveTo>
                  <a:pt x="0" y="0"/>
                </a:moveTo>
                <a:lnTo>
                  <a:pt x="2845866" y="0"/>
                </a:lnTo>
                <a:lnTo>
                  <a:pt x="2845866" y="2472346"/>
                </a:lnTo>
                <a:lnTo>
                  <a:pt x="0" y="24723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1836312" y="2337624"/>
            <a:ext cx="1923842" cy="1892361"/>
          </a:xfrm>
          <a:custGeom>
            <a:avLst/>
            <a:gdLst/>
            <a:ahLst/>
            <a:cxnLst/>
            <a:rect l="l" t="t" r="r" b="b"/>
            <a:pathLst>
              <a:path w="1923842" h="1892361">
                <a:moveTo>
                  <a:pt x="0" y="0"/>
                </a:moveTo>
                <a:lnTo>
                  <a:pt x="1923842" y="0"/>
                </a:lnTo>
                <a:lnTo>
                  <a:pt x="1923842" y="1892361"/>
                </a:lnTo>
                <a:lnTo>
                  <a:pt x="0" y="189236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14236361" y="4482926"/>
            <a:ext cx="2099788" cy="1690176"/>
          </a:xfrm>
          <a:custGeom>
            <a:avLst/>
            <a:gdLst/>
            <a:ahLst/>
            <a:cxnLst/>
            <a:rect l="l" t="t" r="r" b="b"/>
            <a:pathLst>
              <a:path w="2099788" h="1690176">
                <a:moveTo>
                  <a:pt x="0" y="0"/>
                </a:moveTo>
                <a:lnTo>
                  <a:pt x="2099788" y="0"/>
                </a:lnTo>
                <a:lnTo>
                  <a:pt x="2099788" y="1690176"/>
                </a:lnTo>
                <a:lnTo>
                  <a:pt x="0" y="169017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987817" y="7239874"/>
            <a:ext cx="2018426" cy="2018426"/>
          </a:xfrm>
          <a:custGeom>
            <a:avLst/>
            <a:gdLst/>
            <a:ahLst/>
            <a:cxnLst/>
            <a:rect l="l" t="t" r="r" b="b"/>
            <a:pathLst>
              <a:path w="2018426" h="2018426">
                <a:moveTo>
                  <a:pt x="0" y="0"/>
                </a:moveTo>
                <a:lnTo>
                  <a:pt x="2018425" y="0"/>
                </a:lnTo>
                <a:lnTo>
                  <a:pt x="2018425" y="2018426"/>
                </a:lnTo>
                <a:lnTo>
                  <a:pt x="0" y="201842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43" name="TextBox 43"/>
          <p:cNvSpPr txBox="1"/>
          <p:nvPr/>
        </p:nvSpPr>
        <p:spPr>
          <a:xfrm>
            <a:off x="4532061" y="2672598"/>
            <a:ext cx="10974448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FFFFF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Низька фінансова спроможність деяких громад.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497545" y="676689"/>
            <a:ext cx="11224132" cy="2094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72"/>
              </a:lnSpc>
              <a:spcBef>
                <a:spcPct val="0"/>
              </a:spcBef>
            </a:pPr>
            <a:r>
              <a:rPr lang="en-US" sz="8392" b="1" u="none" strike="noStrike" spc="-419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Основні виклики:</a:t>
            </a:r>
          </a:p>
          <a:p>
            <a:pPr marL="0" lvl="0" indent="0" algn="ctr">
              <a:lnSpc>
                <a:spcPts val="7972"/>
              </a:lnSpc>
              <a:spcBef>
                <a:spcPct val="0"/>
              </a:spcBef>
            </a:pPr>
            <a:endParaRPr lang="en-US" sz="8392" b="1" u="none" strike="noStrike" spc="-419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5381552" y="4988760"/>
            <a:ext cx="8165633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FFFFF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Недостатній рівень підготовки кадрів.</a:t>
            </a:r>
          </a:p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endParaRPr lang="en-US" sz="3208" b="1" u="none" strike="noStrike" spc="-160">
              <a:solidFill>
                <a:srgbClr val="FFFFFF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5025210" y="7286059"/>
            <a:ext cx="10974448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8"/>
              </a:lnSpc>
              <a:spcBef>
                <a:spcPct val="0"/>
              </a:spcBef>
            </a:pPr>
            <a:r>
              <a:rPr lang="en-US" sz="3208" b="1" spc="-160">
                <a:solidFill>
                  <a:srgbClr val="FFFFFF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Необхідність забезпечення прозорості й боротьби з корупцією.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92136" y="3004374"/>
            <a:ext cx="3730594" cy="3205979"/>
            <a:chOff x="0" y="0"/>
            <a:chExt cx="812800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BC00"/>
            </a:solidFill>
            <a:ln w="104775" cap="sq">
              <a:solidFill>
                <a:srgbClr val="393939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277227" y="3004374"/>
            <a:ext cx="3730594" cy="3205979"/>
            <a:chOff x="0" y="0"/>
            <a:chExt cx="812800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BC00"/>
            </a:solidFill>
            <a:ln w="104775" cap="sq">
              <a:solidFill>
                <a:srgbClr val="393939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3465271" y="3004374"/>
            <a:ext cx="3730594" cy="3205979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BC00"/>
            </a:solidFill>
            <a:ln w="104775" cap="sq">
              <a:solidFill>
                <a:srgbClr val="393939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114300" y="-57150"/>
              <a:ext cx="584200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88725" y="3248863"/>
            <a:ext cx="3137415" cy="2717002"/>
            <a:chOff x="0" y="0"/>
            <a:chExt cx="6350000" cy="54991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2"/>
              <a:stretch>
                <a:fillRect l="-33874" r="-33874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7586240" y="3248863"/>
            <a:ext cx="3137415" cy="2717002"/>
            <a:chOff x="0" y="0"/>
            <a:chExt cx="6350000" cy="54991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3"/>
              <a:stretch>
                <a:fillRect l="-14990" r="-14990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13770071" y="3248863"/>
            <a:ext cx="3137415" cy="2717002"/>
            <a:chOff x="0" y="0"/>
            <a:chExt cx="6350000" cy="54991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5499100"/>
            </a:xfrm>
            <a:custGeom>
              <a:avLst/>
              <a:gdLst/>
              <a:ahLst/>
              <a:cxnLst/>
              <a:rect l="l" t="t" r="r" b="b"/>
              <a:pathLst>
                <a:path w="6350000" h="5499100">
                  <a:moveTo>
                    <a:pt x="4762500" y="0"/>
                  </a:moveTo>
                  <a:lnTo>
                    <a:pt x="1587500" y="0"/>
                  </a:lnTo>
                  <a:lnTo>
                    <a:pt x="0" y="2749550"/>
                  </a:lnTo>
                  <a:lnTo>
                    <a:pt x="1587500" y="5499100"/>
                  </a:lnTo>
                  <a:lnTo>
                    <a:pt x="4762500" y="5499100"/>
                  </a:lnTo>
                  <a:lnTo>
                    <a:pt x="6350000" y="2749550"/>
                  </a:lnTo>
                  <a:close/>
                </a:path>
              </a:pathLst>
            </a:custGeom>
            <a:blipFill>
              <a:blip r:embed="rId4"/>
              <a:stretch>
                <a:fillRect l="-20838" r="-20838"/>
              </a:stretch>
            </a:blipFill>
          </p:spPr>
        </p:sp>
      </p:grpSp>
      <p:sp>
        <p:nvSpPr>
          <p:cNvPr id="17" name="Freeform 17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>
            <a:off x="-1522364" y="9979204"/>
            <a:ext cx="21354623" cy="2652117"/>
            <a:chOff x="0" y="0"/>
            <a:chExt cx="5624263" cy="6985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681160" y="9979204"/>
            <a:ext cx="11022791" cy="2652117"/>
            <a:chOff x="0" y="0"/>
            <a:chExt cx="2903122" cy="6985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-2363919" y="9979204"/>
            <a:ext cx="8400463" cy="2652117"/>
            <a:chOff x="0" y="0"/>
            <a:chExt cx="2212468" cy="6985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1023985" y="6686270"/>
            <a:ext cx="3730594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Німеччина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097707" y="6686270"/>
            <a:ext cx="4083155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Франція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3238421" y="6686270"/>
            <a:ext cx="4311165" cy="416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Швейцарія: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5579334" y="625217"/>
            <a:ext cx="7119901" cy="2102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72"/>
              </a:lnSpc>
              <a:spcBef>
                <a:spcPct val="0"/>
              </a:spcBef>
            </a:pPr>
            <a:r>
              <a:rPr lang="en-US" sz="8392" b="1" u="none" strike="noStrike" spc="-419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Міжнародний досвід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82115" y="7395849"/>
            <a:ext cx="4550634" cy="12042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452"/>
              </a:lnSpc>
              <a:spcBef>
                <a:spcPct val="0"/>
              </a:spcBef>
            </a:pPr>
            <a:r>
              <a:rPr lang="en-US" sz="2060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місцеві громади мають право власності на інфраструктуру (енергетику, транспорт), що забезпечує їм значний дохід.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7277227" y="7388228"/>
            <a:ext cx="3721163" cy="1211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452"/>
              </a:lnSpc>
              <a:spcBef>
                <a:spcPct val="0"/>
              </a:spcBef>
            </a:pPr>
            <a:r>
              <a:rPr lang="en-US" sz="2060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система мерій ефективно координує роботу навіть у найменших муніципалітетах.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3538137" y="7388228"/>
            <a:ext cx="3721163" cy="1211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452"/>
              </a:lnSpc>
              <a:spcBef>
                <a:spcPct val="0"/>
              </a:spcBef>
            </a:pPr>
            <a:r>
              <a:rPr lang="en-US" sz="2060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громади можуть проводити місцеві референдуми для вирішення важливих питань.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12089602" y="4062892"/>
            <a:ext cx="10769479" cy="2161215"/>
            <a:chOff x="0" y="0"/>
            <a:chExt cx="2836406" cy="5692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6406" cy="569209"/>
            </a:xfrm>
            <a:custGeom>
              <a:avLst/>
              <a:gdLst/>
              <a:ahLst/>
              <a:cxnLst/>
              <a:rect l="l" t="t" r="r" b="b"/>
              <a:pathLst>
                <a:path w="2836406" h="569209">
                  <a:moveTo>
                    <a:pt x="0" y="0"/>
                  </a:moveTo>
                  <a:lnTo>
                    <a:pt x="2836406" y="0"/>
                  </a:lnTo>
                  <a:lnTo>
                    <a:pt x="2836406" y="569209"/>
                  </a:lnTo>
                  <a:lnTo>
                    <a:pt x="0" y="56920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836406" cy="6168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0264332" y="4341687"/>
            <a:ext cx="10769479" cy="1603626"/>
            <a:chOff x="0" y="0"/>
            <a:chExt cx="2836406" cy="42235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836406" cy="422354"/>
            </a:xfrm>
            <a:custGeom>
              <a:avLst/>
              <a:gdLst/>
              <a:ahLst/>
              <a:cxnLst/>
              <a:rect l="l" t="t" r="r" b="b"/>
              <a:pathLst>
                <a:path w="2836406" h="422354">
                  <a:moveTo>
                    <a:pt x="0" y="0"/>
                  </a:moveTo>
                  <a:lnTo>
                    <a:pt x="2836406" y="0"/>
                  </a:lnTo>
                  <a:lnTo>
                    <a:pt x="2836406" y="422354"/>
                  </a:lnTo>
                  <a:lnTo>
                    <a:pt x="0" y="422354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2836406" cy="46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0800000">
            <a:off x="9387368" y="699877"/>
            <a:ext cx="4443623" cy="8887247"/>
          </a:xfrm>
          <a:custGeom>
            <a:avLst/>
            <a:gdLst/>
            <a:ahLst/>
            <a:cxnLst/>
            <a:rect l="l" t="t" r="r" b="b"/>
            <a:pathLst>
              <a:path w="4443623" h="8887247">
                <a:moveTo>
                  <a:pt x="0" y="0"/>
                </a:moveTo>
                <a:lnTo>
                  <a:pt x="4443624" y="0"/>
                </a:lnTo>
                <a:lnTo>
                  <a:pt x="4443624" y="8887246"/>
                </a:lnTo>
                <a:lnTo>
                  <a:pt x="0" y="88872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 rot="-5400000">
            <a:off x="9716192" y="1028700"/>
            <a:ext cx="8229600" cy="822960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-5400000">
            <a:off x="10121134" y="1433642"/>
            <a:ext cx="7419716" cy="7419716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557768" y="1870276"/>
            <a:ext cx="6546447" cy="6546447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r="-50093"/>
              </a:stretch>
            </a:blipFill>
            <a:ln w="762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grpSp>
        <p:nvGrpSpPr>
          <p:cNvPr id="17" name="Group 17"/>
          <p:cNvGrpSpPr/>
          <p:nvPr/>
        </p:nvGrpSpPr>
        <p:grpSpPr>
          <a:xfrm rot="-10800000">
            <a:off x="13698400" y="9412986"/>
            <a:ext cx="284234" cy="284234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-10800000">
            <a:off x="13698400" y="589779"/>
            <a:ext cx="284234" cy="284234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 rot="-10800000">
            <a:off x="1599719" y="5621405"/>
            <a:ext cx="7045296" cy="1019910"/>
            <a:chOff x="0" y="0"/>
            <a:chExt cx="1628128" cy="235696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628128" cy="235696"/>
            </a:xfrm>
            <a:custGeom>
              <a:avLst/>
              <a:gdLst/>
              <a:ahLst/>
              <a:cxnLst/>
              <a:rect l="l" t="t" r="r" b="b"/>
              <a:pathLst>
                <a:path w="1628128" h="235696">
                  <a:moveTo>
                    <a:pt x="109888" y="0"/>
                  </a:moveTo>
                  <a:lnTo>
                    <a:pt x="1518240" y="0"/>
                  </a:lnTo>
                  <a:cubicBezTo>
                    <a:pt x="1547384" y="0"/>
                    <a:pt x="1575335" y="11577"/>
                    <a:pt x="1595943" y="32185"/>
                  </a:cubicBezTo>
                  <a:cubicBezTo>
                    <a:pt x="1616551" y="52793"/>
                    <a:pt x="1628128" y="80744"/>
                    <a:pt x="1628128" y="109888"/>
                  </a:cubicBezTo>
                  <a:lnTo>
                    <a:pt x="1628128" y="125808"/>
                  </a:lnTo>
                  <a:cubicBezTo>
                    <a:pt x="1628128" y="154952"/>
                    <a:pt x="1616551" y="182902"/>
                    <a:pt x="1595943" y="203510"/>
                  </a:cubicBezTo>
                  <a:cubicBezTo>
                    <a:pt x="1575335" y="224118"/>
                    <a:pt x="1547384" y="235696"/>
                    <a:pt x="1518240" y="235696"/>
                  </a:cubicBezTo>
                  <a:lnTo>
                    <a:pt x="109888" y="235696"/>
                  </a:lnTo>
                  <a:cubicBezTo>
                    <a:pt x="80744" y="235696"/>
                    <a:pt x="52793" y="224118"/>
                    <a:pt x="32185" y="203510"/>
                  </a:cubicBezTo>
                  <a:cubicBezTo>
                    <a:pt x="11577" y="182902"/>
                    <a:pt x="0" y="154952"/>
                    <a:pt x="0" y="125808"/>
                  </a:cubicBezTo>
                  <a:lnTo>
                    <a:pt x="0" y="109888"/>
                  </a:lnTo>
                  <a:cubicBezTo>
                    <a:pt x="0" y="80744"/>
                    <a:pt x="11577" y="52793"/>
                    <a:pt x="32185" y="32185"/>
                  </a:cubicBezTo>
                  <a:cubicBezTo>
                    <a:pt x="52793" y="11577"/>
                    <a:pt x="80744" y="0"/>
                    <a:pt x="109888" y="0"/>
                  </a:cubicBez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1628128" cy="283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 rot="-10800000">
            <a:off x="1599719" y="6929897"/>
            <a:ext cx="7045296" cy="1186365"/>
            <a:chOff x="0" y="0"/>
            <a:chExt cx="1628128" cy="27416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628128" cy="274162"/>
            </a:xfrm>
            <a:custGeom>
              <a:avLst/>
              <a:gdLst/>
              <a:ahLst/>
              <a:cxnLst/>
              <a:rect l="l" t="t" r="r" b="b"/>
              <a:pathLst>
                <a:path w="1628128" h="274162">
                  <a:moveTo>
                    <a:pt x="109888" y="0"/>
                  </a:moveTo>
                  <a:lnTo>
                    <a:pt x="1518240" y="0"/>
                  </a:lnTo>
                  <a:cubicBezTo>
                    <a:pt x="1547384" y="0"/>
                    <a:pt x="1575335" y="11577"/>
                    <a:pt x="1595943" y="32185"/>
                  </a:cubicBezTo>
                  <a:cubicBezTo>
                    <a:pt x="1616551" y="52793"/>
                    <a:pt x="1628128" y="80744"/>
                    <a:pt x="1628128" y="109888"/>
                  </a:cubicBezTo>
                  <a:lnTo>
                    <a:pt x="1628128" y="164274"/>
                  </a:lnTo>
                  <a:cubicBezTo>
                    <a:pt x="1628128" y="193418"/>
                    <a:pt x="1616551" y="221369"/>
                    <a:pt x="1595943" y="241977"/>
                  </a:cubicBezTo>
                  <a:cubicBezTo>
                    <a:pt x="1575335" y="262585"/>
                    <a:pt x="1547384" y="274162"/>
                    <a:pt x="1518240" y="274162"/>
                  </a:cubicBezTo>
                  <a:lnTo>
                    <a:pt x="109888" y="274162"/>
                  </a:lnTo>
                  <a:cubicBezTo>
                    <a:pt x="80744" y="274162"/>
                    <a:pt x="52793" y="262585"/>
                    <a:pt x="32185" y="241977"/>
                  </a:cubicBezTo>
                  <a:cubicBezTo>
                    <a:pt x="11577" y="221369"/>
                    <a:pt x="0" y="193418"/>
                    <a:pt x="0" y="164274"/>
                  </a:cubicBezTo>
                  <a:lnTo>
                    <a:pt x="0" y="109888"/>
                  </a:lnTo>
                  <a:cubicBezTo>
                    <a:pt x="0" y="80744"/>
                    <a:pt x="11577" y="52793"/>
                    <a:pt x="32185" y="32185"/>
                  </a:cubicBezTo>
                  <a:cubicBezTo>
                    <a:pt x="52793" y="11577"/>
                    <a:pt x="80744" y="0"/>
                    <a:pt x="109888" y="0"/>
                  </a:cubicBez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1628128" cy="3217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 rot="5400000">
            <a:off x="1028700" y="5499278"/>
            <a:ext cx="1142038" cy="1142038"/>
            <a:chOff x="0" y="0"/>
            <a:chExt cx="812800" cy="8128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31" name="TextBox 3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 rot="5400000">
            <a:off x="1028700" y="6807770"/>
            <a:ext cx="1142038" cy="1142038"/>
            <a:chOff x="0" y="0"/>
            <a:chExt cx="812800" cy="81280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34" name="TextBox 3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 rot="5400000">
            <a:off x="1107989" y="5578567"/>
            <a:ext cx="983459" cy="983459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190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 rot="5400000">
            <a:off x="1107989" y="6887059"/>
            <a:ext cx="983459" cy="983459"/>
            <a:chOff x="0" y="0"/>
            <a:chExt cx="812800" cy="81280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190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1193666" y="5664244"/>
            <a:ext cx="812106" cy="812106"/>
            <a:chOff x="0" y="0"/>
            <a:chExt cx="812800" cy="812800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93939">
                    <a:alpha val="100000"/>
                  </a:srgbClr>
                </a:gs>
                <a:gs pos="100000">
                  <a:srgbClr val="393939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id="43" name="Group 43"/>
          <p:cNvGrpSpPr/>
          <p:nvPr/>
        </p:nvGrpSpPr>
        <p:grpSpPr>
          <a:xfrm>
            <a:off x="1193666" y="6972736"/>
            <a:ext cx="812106" cy="812106"/>
            <a:chOff x="0" y="0"/>
            <a:chExt cx="812800" cy="812800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45454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id="45" name="Group 45"/>
          <p:cNvGrpSpPr/>
          <p:nvPr/>
        </p:nvGrpSpPr>
        <p:grpSpPr>
          <a:xfrm rot="-10800000">
            <a:off x="1599719" y="8238390"/>
            <a:ext cx="7045296" cy="1778570"/>
            <a:chOff x="0" y="0"/>
            <a:chExt cx="1628128" cy="411018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1628128" cy="411018"/>
            </a:xfrm>
            <a:custGeom>
              <a:avLst/>
              <a:gdLst/>
              <a:ahLst/>
              <a:cxnLst/>
              <a:rect l="l" t="t" r="r" b="b"/>
              <a:pathLst>
                <a:path w="1628128" h="411018">
                  <a:moveTo>
                    <a:pt x="109888" y="0"/>
                  </a:moveTo>
                  <a:lnTo>
                    <a:pt x="1518240" y="0"/>
                  </a:lnTo>
                  <a:cubicBezTo>
                    <a:pt x="1547384" y="0"/>
                    <a:pt x="1575335" y="11577"/>
                    <a:pt x="1595943" y="32185"/>
                  </a:cubicBezTo>
                  <a:cubicBezTo>
                    <a:pt x="1616551" y="52793"/>
                    <a:pt x="1628128" y="80744"/>
                    <a:pt x="1628128" y="109888"/>
                  </a:cubicBezTo>
                  <a:lnTo>
                    <a:pt x="1628128" y="301130"/>
                  </a:lnTo>
                  <a:cubicBezTo>
                    <a:pt x="1628128" y="330274"/>
                    <a:pt x="1616551" y="358224"/>
                    <a:pt x="1595943" y="378832"/>
                  </a:cubicBezTo>
                  <a:cubicBezTo>
                    <a:pt x="1575335" y="399440"/>
                    <a:pt x="1547384" y="411018"/>
                    <a:pt x="1518240" y="411018"/>
                  </a:cubicBezTo>
                  <a:lnTo>
                    <a:pt x="109888" y="411018"/>
                  </a:lnTo>
                  <a:cubicBezTo>
                    <a:pt x="80744" y="411018"/>
                    <a:pt x="52793" y="399440"/>
                    <a:pt x="32185" y="378832"/>
                  </a:cubicBezTo>
                  <a:cubicBezTo>
                    <a:pt x="11577" y="358224"/>
                    <a:pt x="0" y="330274"/>
                    <a:pt x="0" y="301130"/>
                  </a:cubicBezTo>
                  <a:lnTo>
                    <a:pt x="0" y="109888"/>
                  </a:lnTo>
                  <a:cubicBezTo>
                    <a:pt x="0" y="80744"/>
                    <a:pt x="11577" y="52793"/>
                    <a:pt x="32185" y="32185"/>
                  </a:cubicBezTo>
                  <a:cubicBezTo>
                    <a:pt x="52793" y="11577"/>
                    <a:pt x="80744" y="0"/>
                    <a:pt x="109888" y="0"/>
                  </a:cubicBez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id="47" name="TextBox 47"/>
            <p:cNvSpPr txBox="1"/>
            <p:nvPr/>
          </p:nvSpPr>
          <p:spPr>
            <a:xfrm>
              <a:off x="0" y="-47625"/>
              <a:ext cx="1628128" cy="458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8" name="Group 48"/>
          <p:cNvGrpSpPr/>
          <p:nvPr/>
        </p:nvGrpSpPr>
        <p:grpSpPr>
          <a:xfrm rot="5400000">
            <a:off x="1028700" y="8116262"/>
            <a:ext cx="1142038" cy="1142038"/>
            <a:chOff x="0" y="0"/>
            <a:chExt cx="812800" cy="812800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50" name="TextBox 5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1" name="Group 51"/>
          <p:cNvGrpSpPr/>
          <p:nvPr/>
        </p:nvGrpSpPr>
        <p:grpSpPr>
          <a:xfrm rot="5400000">
            <a:off x="1107989" y="8195551"/>
            <a:ext cx="983459" cy="983459"/>
            <a:chOff x="0" y="0"/>
            <a:chExt cx="812800" cy="812800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190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53" name="TextBox 5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193666" y="8281228"/>
            <a:ext cx="812106" cy="812106"/>
            <a:chOff x="0" y="0"/>
            <a:chExt cx="812800" cy="812800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45454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56" name="Freeform 56"/>
          <p:cNvSpPr/>
          <p:nvPr/>
        </p:nvSpPr>
        <p:spPr>
          <a:xfrm rot="5400000">
            <a:off x="8742848" y="8660091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59" y="0"/>
                </a:lnTo>
                <a:lnTo>
                  <a:pt x="544959" y="321527"/>
                </a:lnTo>
                <a:lnTo>
                  <a:pt x="0" y="3215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7" name="Freeform 57"/>
          <p:cNvSpPr/>
          <p:nvPr/>
        </p:nvSpPr>
        <p:spPr>
          <a:xfrm rot="5400000">
            <a:off x="9134407" y="8660091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7"/>
                </a:lnTo>
                <a:lnTo>
                  <a:pt x="0" y="3215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8" name="Freeform 58"/>
          <p:cNvSpPr/>
          <p:nvPr/>
        </p:nvSpPr>
        <p:spPr>
          <a:xfrm rot="5400000">
            <a:off x="9525966" y="8660091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7"/>
                </a:lnTo>
                <a:lnTo>
                  <a:pt x="0" y="3215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9" name="TextBox 59"/>
          <p:cNvSpPr txBox="1"/>
          <p:nvPr/>
        </p:nvSpPr>
        <p:spPr>
          <a:xfrm>
            <a:off x="1028700" y="1235044"/>
            <a:ext cx="8217424" cy="1712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17"/>
              </a:lnSpc>
              <a:spcBef>
                <a:spcPct val="0"/>
              </a:spcBef>
            </a:pPr>
            <a:r>
              <a:rPr lang="en-US" sz="4544" b="1" u="none" strike="noStrike" spc="-227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Місцеве самоврядування в контексті європейської інтеграції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1015842" y="3013012"/>
            <a:ext cx="7515087" cy="2430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452"/>
              </a:lnSpc>
              <a:spcBef>
                <a:spcPct val="0"/>
              </a:spcBef>
            </a:pPr>
            <a:r>
              <a:rPr lang="en-US" sz="2060" u="none" strike="noStrike">
                <a:solidFill>
                  <a:srgbClr val="000000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Місцеве самоврядування в Україні є важливим елементом інтеграції до Європейського Союзу. Європейські принципи місцевого управління, зокрема, такі як принцип субсидіарності, демократичний контроль та гласність, активно інтегруються в українську практику. Взаємодія з європейськими партнерами через різні проекти і програми дозволяє громадам: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2293076" y="5823314"/>
            <a:ext cx="5925633" cy="1063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763"/>
              </a:lnSpc>
              <a:spcBef>
                <a:spcPct val="0"/>
              </a:spcBef>
            </a:pPr>
            <a:r>
              <a:rPr lang="en-US" sz="2908" u="none" strike="noStrike" spc="-145">
                <a:solidFill>
                  <a:srgbClr val="FFFFFF"/>
                </a:solidFill>
                <a:latin typeface="Cocomat Pro"/>
                <a:ea typeface="Cocomat Pro"/>
                <a:cs typeface="Cocomat Pro"/>
                <a:sym typeface="Cocomat Pro"/>
              </a:rPr>
              <a:t>Запозичувати кращі практики управлінської діяльності.</a:t>
            </a:r>
          </a:p>
          <a:p>
            <a:pPr marL="0" lvl="0" indent="0" algn="l">
              <a:lnSpc>
                <a:spcPts val="2763"/>
              </a:lnSpc>
              <a:spcBef>
                <a:spcPct val="0"/>
              </a:spcBef>
            </a:pPr>
            <a:endParaRPr lang="en-US" sz="2908" u="none" strike="noStrike" spc="-145">
              <a:solidFill>
                <a:srgbClr val="FFFFFF"/>
              </a:solidFill>
              <a:latin typeface="Cocomat Pro"/>
              <a:ea typeface="Cocomat Pro"/>
              <a:cs typeface="Cocomat Pro"/>
              <a:sym typeface="Cocomat Pro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2293076" y="7056311"/>
            <a:ext cx="6237853" cy="27779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763"/>
              </a:lnSpc>
              <a:spcBef>
                <a:spcPct val="0"/>
              </a:spcBef>
            </a:pPr>
            <a:r>
              <a:rPr lang="en-US" sz="2908" u="none" strike="noStrike" spc="-145">
                <a:solidFill>
                  <a:srgbClr val="FFFFFF"/>
                </a:solidFill>
                <a:latin typeface="Cocomat Pro"/>
                <a:ea typeface="Cocomat Pro"/>
                <a:cs typeface="Cocomat Pro"/>
                <a:sym typeface="Cocomat Pro"/>
              </a:rPr>
              <a:t>Використовувати європейські фінансові ресурси для реалізації місцевих ініціатив.</a:t>
            </a:r>
          </a:p>
          <a:p>
            <a:pPr marL="0" lvl="0" indent="0" algn="l">
              <a:lnSpc>
                <a:spcPts val="2763"/>
              </a:lnSpc>
              <a:spcBef>
                <a:spcPct val="0"/>
              </a:spcBef>
            </a:pPr>
            <a:endParaRPr lang="en-US" sz="2908" u="none" strike="noStrike" spc="-145">
              <a:solidFill>
                <a:srgbClr val="FFFFFF"/>
              </a:solidFill>
              <a:latin typeface="Cocomat Pro"/>
              <a:ea typeface="Cocomat Pro"/>
              <a:cs typeface="Cocomat Pro"/>
              <a:sym typeface="Cocomat Pro"/>
            </a:endParaRPr>
          </a:p>
          <a:p>
            <a:pPr marL="0" lvl="0" indent="0" algn="l">
              <a:lnSpc>
                <a:spcPts val="2763"/>
              </a:lnSpc>
              <a:spcBef>
                <a:spcPct val="0"/>
              </a:spcBef>
            </a:pPr>
            <a:r>
              <a:rPr lang="en-US" sz="2908" u="none" strike="noStrike" spc="-145">
                <a:solidFill>
                  <a:srgbClr val="FFFFFF"/>
                </a:solidFill>
                <a:latin typeface="Cocomat Pro"/>
                <a:ea typeface="Cocomat Pro"/>
                <a:cs typeface="Cocomat Pro"/>
                <a:sym typeface="Cocomat Pro"/>
              </a:rPr>
              <a:t>Покращувати якість послуг, що надаються громадянам, у відповідності до європейських стандартів.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22364" y="9912529"/>
            <a:ext cx="21354623" cy="2652117"/>
            <a:chOff x="0" y="0"/>
            <a:chExt cx="5624263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624263" cy="698500"/>
            </a:xfrm>
            <a:custGeom>
              <a:avLst/>
              <a:gdLst/>
              <a:ahLst/>
              <a:cxnLst/>
              <a:rect l="l" t="t" r="r" b="b"/>
              <a:pathLst>
                <a:path w="5624263" h="698500">
                  <a:moveTo>
                    <a:pt x="5624263" y="349250"/>
                  </a:moveTo>
                  <a:lnTo>
                    <a:pt x="542106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421063" y="0"/>
                  </a:lnTo>
                  <a:lnTo>
                    <a:pt x="5624263" y="34925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57150"/>
              <a:ext cx="5395663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81160" y="9912529"/>
            <a:ext cx="11022791" cy="2652117"/>
            <a:chOff x="0" y="0"/>
            <a:chExt cx="2903122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03122" cy="698500"/>
            </a:xfrm>
            <a:custGeom>
              <a:avLst/>
              <a:gdLst/>
              <a:ahLst/>
              <a:cxnLst/>
              <a:rect l="l" t="t" r="r" b="b"/>
              <a:pathLst>
                <a:path w="2903122" h="698500">
                  <a:moveTo>
                    <a:pt x="2903122" y="349250"/>
                  </a:moveTo>
                  <a:lnTo>
                    <a:pt x="2699922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699922" y="0"/>
                  </a:lnTo>
                  <a:lnTo>
                    <a:pt x="2903122" y="34925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57150"/>
              <a:ext cx="2674522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363919" y="9912529"/>
            <a:ext cx="8400463" cy="2652117"/>
            <a:chOff x="0" y="0"/>
            <a:chExt cx="2212468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12468" cy="698500"/>
            </a:xfrm>
            <a:custGeom>
              <a:avLst/>
              <a:gdLst/>
              <a:ahLst/>
              <a:cxnLst/>
              <a:rect l="l" t="t" r="r" b="b"/>
              <a:pathLst>
                <a:path w="2212468" h="698500">
                  <a:moveTo>
                    <a:pt x="2212468" y="349250"/>
                  </a:moveTo>
                  <a:lnTo>
                    <a:pt x="200926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2009268" y="0"/>
                  </a:lnTo>
                  <a:lnTo>
                    <a:pt x="2212468" y="34925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57150"/>
              <a:ext cx="1983868" cy="755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-60107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0" y="0"/>
                </a:moveTo>
                <a:lnTo>
                  <a:pt x="2795016" y="0"/>
                </a:lnTo>
                <a:lnTo>
                  <a:pt x="2795016" y="4991100"/>
                </a:lnTo>
                <a:lnTo>
                  <a:pt x="0" y="4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15553091" y="-2653476"/>
            <a:ext cx="2795016" cy="4991100"/>
          </a:xfrm>
          <a:custGeom>
            <a:avLst/>
            <a:gdLst/>
            <a:ahLst/>
            <a:cxnLst/>
            <a:rect l="l" t="t" r="r" b="b"/>
            <a:pathLst>
              <a:path w="2795016" h="4991100">
                <a:moveTo>
                  <a:pt x="2795016" y="0"/>
                </a:moveTo>
                <a:lnTo>
                  <a:pt x="0" y="0"/>
                </a:lnTo>
                <a:lnTo>
                  <a:pt x="0" y="4991100"/>
                </a:lnTo>
                <a:lnTo>
                  <a:pt x="2795016" y="4991100"/>
                </a:lnTo>
                <a:lnTo>
                  <a:pt x="27950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1028700" y="4413859"/>
            <a:ext cx="5133946" cy="4464918"/>
            <a:chOff x="0" y="0"/>
            <a:chExt cx="1352150" cy="117594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352150" cy="1175946"/>
            </a:xfrm>
            <a:custGeom>
              <a:avLst/>
              <a:gdLst/>
              <a:ahLst/>
              <a:cxnLst/>
              <a:rect l="l" t="t" r="r" b="b"/>
              <a:pathLst>
                <a:path w="1352150" h="1175946">
                  <a:moveTo>
                    <a:pt x="0" y="0"/>
                  </a:moveTo>
                  <a:lnTo>
                    <a:pt x="1352150" y="0"/>
                  </a:lnTo>
                  <a:lnTo>
                    <a:pt x="1352150" y="1175946"/>
                  </a:lnTo>
                  <a:lnTo>
                    <a:pt x="0" y="1175946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1352150" cy="123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2130073" y="4413859"/>
            <a:ext cx="5133946" cy="4464918"/>
            <a:chOff x="0" y="0"/>
            <a:chExt cx="1352150" cy="117594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352150" cy="1175946"/>
            </a:xfrm>
            <a:custGeom>
              <a:avLst/>
              <a:gdLst/>
              <a:ahLst/>
              <a:cxnLst/>
              <a:rect l="l" t="t" r="r" b="b"/>
              <a:pathLst>
                <a:path w="1352150" h="1175946">
                  <a:moveTo>
                    <a:pt x="0" y="0"/>
                  </a:moveTo>
                  <a:lnTo>
                    <a:pt x="1352150" y="0"/>
                  </a:lnTo>
                  <a:lnTo>
                    <a:pt x="1352150" y="1175946"/>
                  </a:lnTo>
                  <a:lnTo>
                    <a:pt x="0" y="1175946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1352150" cy="123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577027" y="3352412"/>
            <a:ext cx="5133946" cy="4464918"/>
            <a:chOff x="0" y="0"/>
            <a:chExt cx="1352150" cy="117594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52150" cy="1175946"/>
            </a:xfrm>
            <a:custGeom>
              <a:avLst/>
              <a:gdLst/>
              <a:ahLst/>
              <a:cxnLst/>
              <a:rect l="l" t="t" r="r" b="b"/>
              <a:pathLst>
                <a:path w="1352150" h="1175946">
                  <a:moveTo>
                    <a:pt x="0" y="0"/>
                  </a:moveTo>
                  <a:lnTo>
                    <a:pt x="1352150" y="0"/>
                  </a:lnTo>
                  <a:lnTo>
                    <a:pt x="1352150" y="1175946"/>
                  </a:lnTo>
                  <a:lnTo>
                    <a:pt x="0" y="1175946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57150"/>
              <a:ext cx="1352150" cy="123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2427572" y="3399071"/>
            <a:ext cx="2336202" cy="2029576"/>
          </a:xfrm>
          <a:custGeom>
            <a:avLst/>
            <a:gdLst/>
            <a:ahLst/>
            <a:cxnLst/>
            <a:rect l="l" t="t" r="r" b="b"/>
            <a:pathLst>
              <a:path w="2336202" h="2029576">
                <a:moveTo>
                  <a:pt x="0" y="0"/>
                </a:moveTo>
                <a:lnTo>
                  <a:pt x="2336202" y="0"/>
                </a:lnTo>
                <a:lnTo>
                  <a:pt x="2336202" y="2029576"/>
                </a:lnTo>
                <a:lnTo>
                  <a:pt x="0" y="202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3528944" y="3399071"/>
            <a:ext cx="2336202" cy="2029576"/>
          </a:xfrm>
          <a:custGeom>
            <a:avLst/>
            <a:gdLst/>
            <a:ahLst/>
            <a:cxnLst/>
            <a:rect l="l" t="t" r="r" b="b"/>
            <a:pathLst>
              <a:path w="2336202" h="2029576">
                <a:moveTo>
                  <a:pt x="0" y="0"/>
                </a:moveTo>
                <a:lnTo>
                  <a:pt x="2336203" y="0"/>
                </a:lnTo>
                <a:lnTo>
                  <a:pt x="2336203" y="2029576"/>
                </a:lnTo>
                <a:lnTo>
                  <a:pt x="0" y="202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7975899" y="2337624"/>
            <a:ext cx="2336202" cy="2029576"/>
          </a:xfrm>
          <a:custGeom>
            <a:avLst/>
            <a:gdLst/>
            <a:ahLst/>
            <a:cxnLst/>
            <a:rect l="l" t="t" r="r" b="b"/>
            <a:pathLst>
              <a:path w="2336202" h="2029576">
                <a:moveTo>
                  <a:pt x="0" y="0"/>
                </a:moveTo>
                <a:lnTo>
                  <a:pt x="2336202" y="0"/>
                </a:lnTo>
                <a:lnTo>
                  <a:pt x="2336202" y="2029576"/>
                </a:lnTo>
                <a:lnTo>
                  <a:pt x="0" y="202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551942" y="3507118"/>
            <a:ext cx="2087461" cy="1813482"/>
          </a:xfrm>
          <a:custGeom>
            <a:avLst/>
            <a:gdLst/>
            <a:ahLst/>
            <a:cxnLst/>
            <a:rect l="l" t="t" r="r" b="b"/>
            <a:pathLst>
              <a:path w="2087461" h="1813482">
                <a:moveTo>
                  <a:pt x="0" y="0"/>
                </a:moveTo>
                <a:lnTo>
                  <a:pt x="2087461" y="0"/>
                </a:lnTo>
                <a:lnTo>
                  <a:pt x="2087461" y="1813482"/>
                </a:lnTo>
                <a:lnTo>
                  <a:pt x="0" y="1813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8100269" y="2445671"/>
            <a:ext cx="2087461" cy="1813482"/>
          </a:xfrm>
          <a:custGeom>
            <a:avLst/>
            <a:gdLst/>
            <a:ahLst/>
            <a:cxnLst/>
            <a:rect l="l" t="t" r="r" b="b"/>
            <a:pathLst>
              <a:path w="2087461" h="1813482">
                <a:moveTo>
                  <a:pt x="0" y="0"/>
                </a:moveTo>
                <a:lnTo>
                  <a:pt x="2087462" y="0"/>
                </a:lnTo>
                <a:lnTo>
                  <a:pt x="2087462" y="1813482"/>
                </a:lnTo>
                <a:lnTo>
                  <a:pt x="0" y="1813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3653315" y="3507118"/>
            <a:ext cx="2087461" cy="1813482"/>
          </a:xfrm>
          <a:custGeom>
            <a:avLst/>
            <a:gdLst/>
            <a:ahLst/>
            <a:cxnLst/>
            <a:rect l="l" t="t" r="r" b="b"/>
            <a:pathLst>
              <a:path w="2087461" h="1813482">
                <a:moveTo>
                  <a:pt x="0" y="0"/>
                </a:moveTo>
                <a:lnTo>
                  <a:pt x="2087461" y="0"/>
                </a:lnTo>
                <a:lnTo>
                  <a:pt x="2087461" y="1813482"/>
                </a:lnTo>
                <a:lnTo>
                  <a:pt x="0" y="1813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2940011" y="3758197"/>
            <a:ext cx="1311324" cy="1311324"/>
          </a:xfrm>
          <a:custGeom>
            <a:avLst/>
            <a:gdLst/>
            <a:ahLst/>
            <a:cxnLst/>
            <a:rect l="l" t="t" r="r" b="b"/>
            <a:pathLst>
              <a:path w="1311324" h="1311324">
                <a:moveTo>
                  <a:pt x="0" y="0"/>
                </a:moveTo>
                <a:lnTo>
                  <a:pt x="1311324" y="0"/>
                </a:lnTo>
                <a:lnTo>
                  <a:pt x="1311324" y="1311324"/>
                </a:lnTo>
                <a:lnTo>
                  <a:pt x="0" y="1311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8534217" y="2752608"/>
            <a:ext cx="1219566" cy="1199609"/>
          </a:xfrm>
          <a:custGeom>
            <a:avLst/>
            <a:gdLst/>
            <a:ahLst/>
            <a:cxnLst/>
            <a:rect l="l" t="t" r="r" b="b"/>
            <a:pathLst>
              <a:path w="1219566" h="1199609">
                <a:moveTo>
                  <a:pt x="0" y="0"/>
                </a:moveTo>
                <a:lnTo>
                  <a:pt x="1219566" y="0"/>
                </a:lnTo>
                <a:lnTo>
                  <a:pt x="1219566" y="1199609"/>
                </a:lnTo>
                <a:lnTo>
                  <a:pt x="0" y="11996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4181712" y="3802448"/>
            <a:ext cx="1180024" cy="1222823"/>
          </a:xfrm>
          <a:custGeom>
            <a:avLst/>
            <a:gdLst/>
            <a:ahLst/>
            <a:cxnLst/>
            <a:rect l="l" t="t" r="r" b="b"/>
            <a:pathLst>
              <a:path w="1180024" h="1222823">
                <a:moveTo>
                  <a:pt x="0" y="0"/>
                </a:moveTo>
                <a:lnTo>
                  <a:pt x="1180024" y="0"/>
                </a:lnTo>
                <a:lnTo>
                  <a:pt x="1180024" y="1222823"/>
                </a:lnTo>
                <a:lnTo>
                  <a:pt x="0" y="122282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1" name="TextBox 31"/>
          <p:cNvSpPr txBox="1"/>
          <p:nvPr/>
        </p:nvSpPr>
        <p:spPr>
          <a:xfrm>
            <a:off x="2734909" y="674906"/>
            <a:ext cx="12410853" cy="2229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17"/>
              </a:lnSpc>
              <a:spcBef>
                <a:spcPct val="0"/>
              </a:spcBef>
            </a:pPr>
            <a:r>
              <a:rPr lang="en-US" sz="4544" b="1" u="none" strike="noStrike" spc="-227">
                <a:solidFill>
                  <a:srgbClr val="000000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Нові підходи до взаємодії з громадянами та інклюзивність у місцевому самоврядуванні</a:t>
            </a:r>
          </a:p>
          <a:p>
            <a:pPr marL="0" lvl="0" indent="0" algn="ctr">
              <a:lnSpc>
                <a:spcPts val="4317"/>
              </a:lnSpc>
              <a:spcBef>
                <a:spcPct val="0"/>
              </a:spcBef>
            </a:pPr>
            <a:endParaRPr lang="en-US" sz="4544" b="1" u="none" strike="noStrike" spc="-227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  <a:p>
            <a:pPr marL="0" lvl="0" indent="0" algn="ctr">
              <a:lnSpc>
                <a:spcPts val="4317"/>
              </a:lnSpc>
              <a:spcBef>
                <a:spcPct val="0"/>
              </a:spcBef>
            </a:pPr>
            <a:endParaRPr lang="en-US" sz="4544" b="1" u="none" strike="noStrike" spc="-227">
              <a:solidFill>
                <a:srgbClr val="000000"/>
              </a:solidFill>
              <a:latin typeface="Cocomat Pro Bold"/>
              <a:ea typeface="Cocomat Pro Bold"/>
              <a:cs typeface="Cocomat Pro Bold"/>
              <a:sym typeface="Cocomat Pro Bold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1028700" y="5651546"/>
            <a:ext cx="5144023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3C601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Громадські слухання та консультації: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684722" y="5637209"/>
            <a:ext cx="4024648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3C601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Інклюзивне управління: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166984" y="4631439"/>
            <a:ext cx="3954033" cy="79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8"/>
              </a:lnSpc>
              <a:spcBef>
                <a:spcPct val="0"/>
              </a:spcBef>
            </a:pPr>
            <a:r>
              <a:rPr lang="en-US" sz="3208" b="1" u="none" strike="noStrike" spc="-160">
                <a:solidFill>
                  <a:srgbClr val="F3C601"/>
                </a:solidFill>
                <a:latin typeface="Cocomat Pro Bold"/>
                <a:ea typeface="Cocomat Pro Bold"/>
                <a:cs typeface="Cocomat Pro Bold"/>
                <a:sym typeface="Cocomat Pro Bold"/>
              </a:rPr>
              <a:t>Технології для комунікації: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7926" y="6576303"/>
            <a:ext cx="4471851" cy="17521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012"/>
              </a:lnSpc>
              <a:spcBef>
                <a:spcPct val="0"/>
              </a:spcBef>
            </a:pPr>
            <a:r>
              <a:rPr lang="en-US" sz="1691" u="none" strike="noStrike">
                <a:solidFill>
                  <a:srgbClr val="FFFFFF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Місцеві органи влади дедалі більше залучають громадян до процесу ухвалення рішень, проводячи громадські слухання, консультації і опитування. Це дозволяє враховувати думку жителів і сприяє підвищенню прозорості в роботі органів влади.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2349299" y="6555333"/>
            <a:ext cx="4695494" cy="2230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012"/>
              </a:lnSpc>
              <a:spcBef>
                <a:spcPct val="0"/>
              </a:spcBef>
            </a:pPr>
            <a:r>
              <a:rPr lang="en-US" sz="1691" u="none" strike="noStrike">
                <a:solidFill>
                  <a:srgbClr val="FFFFFF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Важливою частиною реформи місцевого самоврядування є забезпечення інклюзивності — участі в управлінні громадою різних груп населення, включаючи представників меншин, людей з інвалідністю, жінок і молодь. Це гарантує, що рішення приймаються з урахуванням інтересів усіх верств населення.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6796253" y="5514856"/>
            <a:ext cx="4695494" cy="173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012"/>
              </a:lnSpc>
              <a:spcBef>
                <a:spcPct val="0"/>
              </a:spcBef>
            </a:pPr>
            <a:r>
              <a:rPr lang="en-US" sz="1691" u="none" strike="noStrike">
                <a:solidFill>
                  <a:srgbClr val="FFFFFF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Використання сучасних технологій, зокрема онлайн-платформ і мобільних додатків, для комунікації з громадянами стало важливим кроком у покращенні взаємодії. Це дозволяє жителям оперативно подавати запити, пропозиції та зауваження щодо місцевих проблем.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825068" y="12"/>
            <a:ext cx="7516417" cy="10286035"/>
            <a:chOff x="0" y="0"/>
            <a:chExt cx="23248112" cy="318144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248113" cy="31814517"/>
            </a:xfrm>
            <a:custGeom>
              <a:avLst/>
              <a:gdLst/>
              <a:ahLst/>
              <a:cxnLst/>
              <a:rect l="l" t="t" r="r" b="b"/>
              <a:pathLst>
                <a:path w="23248113" h="31814517">
                  <a:moveTo>
                    <a:pt x="10775061" y="0"/>
                  </a:moveTo>
                  <a:lnTo>
                    <a:pt x="0" y="14652625"/>
                  </a:lnTo>
                  <a:lnTo>
                    <a:pt x="13368910" y="31814517"/>
                  </a:lnTo>
                  <a:lnTo>
                    <a:pt x="23248113" y="31814517"/>
                  </a:lnTo>
                  <a:lnTo>
                    <a:pt x="23248113" y="0"/>
                  </a:lnTo>
                  <a:close/>
                </a:path>
              </a:pathLst>
            </a:custGeom>
            <a:blipFill>
              <a:blip r:embed="rId2"/>
              <a:stretch>
                <a:fillRect l="-71335" r="-73774" b="-19407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8401500" y="7301397"/>
            <a:ext cx="4684928" cy="3005481"/>
            <a:chOff x="0" y="0"/>
            <a:chExt cx="1108615" cy="7112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-10800000">
            <a:off x="9558662" y="-751515"/>
            <a:ext cx="4209272" cy="2700338"/>
            <a:chOff x="0" y="0"/>
            <a:chExt cx="1108615" cy="7112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 rot="-3254127">
            <a:off x="8485380" y="8710963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6" y="0"/>
                </a:lnTo>
                <a:lnTo>
                  <a:pt x="3847506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7711677">
            <a:off x="9042746" y="295565"/>
            <a:ext cx="3847506" cy="182757"/>
          </a:xfrm>
          <a:custGeom>
            <a:avLst/>
            <a:gdLst/>
            <a:ahLst/>
            <a:cxnLst/>
            <a:rect l="l" t="t" r="r" b="b"/>
            <a:pathLst>
              <a:path w="3847506" h="182757">
                <a:moveTo>
                  <a:pt x="0" y="0"/>
                </a:moveTo>
                <a:lnTo>
                  <a:pt x="3847505" y="0"/>
                </a:lnTo>
                <a:lnTo>
                  <a:pt x="3847505" y="182756"/>
                </a:lnTo>
                <a:lnTo>
                  <a:pt x="0" y="1827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 rot="-3233192">
            <a:off x="7853560" y="8702716"/>
            <a:ext cx="3959087" cy="583251"/>
            <a:chOff x="0" y="0"/>
            <a:chExt cx="1807584" cy="26629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 rot="-7675271">
            <a:off x="8845525" y="449159"/>
            <a:ext cx="3959087" cy="583251"/>
            <a:chOff x="0" y="0"/>
            <a:chExt cx="1807584" cy="26629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 rot="-3254127">
            <a:off x="7306524" y="8688863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5" y="0"/>
                </a:lnTo>
                <a:lnTo>
                  <a:pt x="4841515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7657944">
            <a:off x="8042317" y="483668"/>
            <a:ext cx="4841514" cy="229972"/>
          </a:xfrm>
          <a:custGeom>
            <a:avLst/>
            <a:gdLst/>
            <a:ahLst/>
            <a:cxnLst/>
            <a:rect l="l" t="t" r="r" b="b"/>
            <a:pathLst>
              <a:path w="4841514" h="229972">
                <a:moveTo>
                  <a:pt x="0" y="0"/>
                </a:moveTo>
                <a:lnTo>
                  <a:pt x="4841514" y="0"/>
                </a:lnTo>
                <a:lnTo>
                  <a:pt x="4841514" y="229972"/>
                </a:lnTo>
                <a:lnTo>
                  <a:pt x="0" y="229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 rot="-3233192">
            <a:off x="6287253" y="8057954"/>
            <a:ext cx="5979904" cy="918583"/>
            <a:chOff x="0" y="0"/>
            <a:chExt cx="1733545" cy="26629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733545" cy="266293"/>
            </a:xfrm>
            <a:custGeom>
              <a:avLst/>
              <a:gdLst/>
              <a:ahLst/>
              <a:cxnLst/>
              <a:rect l="l" t="t" r="r" b="b"/>
              <a:pathLst>
                <a:path w="1733545" h="266293">
                  <a:moveTo>
                    <a:pt x="153034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733545" y="266293"/>
                  </a:lnTo>
                  <a:lnTo>
                    <a:pt x="1530345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01600" y="-57150"/>
              <a:ext cx="153034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 rot="-7667943">
            <a:off x="7808947" y="637407"/>
            <a:ext cx="4922211" cy="683724"/>
            <a:chOff x="0" y="0"/>
            <a:chExt cx="1917072" cy="26629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917072" cy="266293"/>
            </a:xfrm>
            <a:custGeom>
              <a:avLst/>
              <a:gdLst/>
              <a:ahLst/>
              <a:cxnLst/>
              <a:rect l="l" t="t" r="r" b="b"/>
              <a:pathLst>
                <a:path w="1917072" h="266293">
                  <a:moveTo>
                    <a:pt x="1713872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917072" y="266293"/>
                  </a:lnTo>
                  <a:lnTo>
                    <a:pt x="1713872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101600" y="-57150"/>
              <a:ext cx="1713872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 rot="3136011">
            <a:off x="7595103" y="8530618"/>
            <a:ext cx="7412268" cy="352083"/>
          </a:xfrm>
          <a:custGeom>
            <a:avLst/>
            <a:gdLst/>
            <a:ahLst/>
            <a:cxnLst/>
            <a:rect l="l" t="t" r="r" b="b"/>
            <a:pathLst>
              <a:path w="7412268" h="352083">
                <a:moveTo>
                  <a:pt x="0" y="0"/>
                </a:moveTo>
                <a:lnTo>
                  <a:pt x="7412267" y="0"/>
                </a:lnTo>
                <a:lnTo>
                  <a:pt x="7412267" y="352083"/>
                </a:lnTo>
                <a:lnTo>
                  <a:pt x="0" y="3520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 rot="3129624">
            <a:off x="6752126" y="10198868"/>
            <a:ext cx="14392473" cy="1344867"/>
            <a:chOff x="0" y="0"/>
            <a:chExt cx="2939684" cy="274691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-3233192">
            <a:off x="7319368" y="1310247"/>
            <a:ext cx="10147670" cy="990247"/>
            <a:chOff x="0" y="0"/>
            <a:chExt cx="2728865" cy="266293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728865" cy="266293"/>
            </a:xfrm>
            <a:custGeom>
              <a:avLst/>
              <a:gdLst/>
              <a:ahLst/>
              <a:cxnLst/>
              <a:rect l="l" t="t" r="r" b="b"/>
              <a:pathLst>
                <a:path w="2728865" h="266293">
                  <a:moveTo>
                    <a:pt x="252566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2728865" y="266293"/>
                  </a:lnTo>
                  <a:lnTo>
                    <a:pt x="2525665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101600" y="-57150"/>
              <a:ext cx="252566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 rot="-3237598">
            <a:off x="8519459" y="1392034"/>
            <a:ext cx="7276226" cy="345621"/>
          </a:xfrm>
          <a:custGeom>
            <a:avLst/>
            <a:gdLst/>
            <a:ahLst/>
            <a:cxnLst/>
            <a:rect l="l" t="t" r="r" b="b"/>
            <a:pathLst>
              <a:path w="7276226" h="345621">
                <a:moveTo>
                  <a:pt x="0" y="0"/>
                </a:moveTo>
                <a:lnTo>
                  <a:pt x="7276225" y="0"/>
                </a:lnTo>
                <a:lnTo>
                  <a:pt x="7276225" y="345620"/>
                </a:lnTo>
                <a:lnTo>
                  <a:pt x="0" y="3456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3136011">
            <a:off x="7034284" y="7802651"/>
            <a:ext cx="9848529" cy="467805"/>
          </a:xfrm>
          <a:custGeom>
            <a:avLst/>
            <a:gdLst/>
            <a:ahLst/>
            <a:cxnLst/>
            <a:rect l="l" t="t" r="r" b="b"/>
            <a:pathLst>
              <a:path w="9848529" h="467805">
                <a:moveTo>
                  <a:pt x="0" y="0"/>
                </a:moveTo>
                <a:lnTo>
                  <a:pt x="9848529" y="0"/>
                </a:lnTo>
                <a:lnTo>
                  <a:pt x="9848529" y="467805"/>
                </a:lnTo>
                <a:lnTo>
                  <a:pt x="0" y="4678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</p:sp>
      <p:grpSp>
        <p:nvGrpSpPr>
          <p:cNvPr id="35" name="Group 35"/>
          <p:cNvGrpSpPr/>
          <p:nvPr/>
        </p:nvGrpSpPr>
        <p:grpSpPr>
          <a:xfrm rot="3129624">
            <a:off x="7299784" y="7491529"/>
            <a:ext cx="10890298" cy="1017616"/>
            <a:chOff x="0" y="0"/>
            <a:chExt cx="2939684" cy="274691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 rot="-3233192">
            <a:off x="7950591" y="916651"/>
            <a:ext cx="7155380" cy="1008470"/>
            <a:chOff x="0" y="0"/>
            <a:chExt cx="1889421" cy="266293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889421" cy="266293"/>
            </a:xfrm>
            <a:custGeom>
              <a:avLst/>
              <a:gdLst/>
              <a:ahLst/>
              <a:cxnLst/>
              <a:rect l="l" t="t" r="r" b="b"/>
              <a:pathLst>
                <a:path w="1889421" h="266293">
                  <a:moveTo>
                    <a:pt x="1686221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89421" y="266293"/>
                  </a:lnTo>
                  <a:lnTo>
                    <a:pt x="1686221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101600" y="-57150"/>
              <a:ext cx="1686221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1925709" y="3998958"/>
            <a:ext cx="10247869" cy="725287"/>
            <a:chOff x="0" y="0"/>
            <a:chExt cx="3746294" cy="26514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3746295" cy="265142"/>
            </a:xfrm>
            <a:custGeom>
              <a:avLst/>
              <a:gdLst/>
              <a:ahLst/>
              <a:cxnLst/>
              <a:rect l="l" t="t" r="r" b="b"/>
              <a:pathLst>
                <a:path w="3746295" h="265142">
                  <a:moveTo>
                    <a:pt x="3543095" y="0"/>
                  </a:moveTo>
                  <a:lnTo>
                    <a:pt x="0" y="0"/>
                  </a:lnTo>
                  <a:lnTo>
                    <a:pt x="203200" y="265142"/>
                  </a:lnTo>
                  <a:lnTo>
                    <a:pt x="3746295" y="265142"/>
                  </a:lnTo>
                  <a:lnTo>
                    <a:pt x="3543095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101600" y="-57150"/>
              <a:ext cx="3543094" cy="3222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7616480" y="3998958"/>
            <a:ext cx="1143508" cy="725287"/>
            <a:chOff x="0" y="0"/>
            <a:chExt cx="418030" cy="265142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418030" cy="265142"/>
            </a:xfrm>
            <a:custGeom>
              <a:avLst/>
              <a:gdLst/>
              <a:ahLst/>
              <a:cxnLst/>
              <a:rect l="l" t="t" r="r" b="b"/>
              <a:pathLst>
                <a:path w="418030" h="265142">
                  <a:moveTo>
                    <a:pt x="214830" y="0"/>
                  </a:moveTo>
                  <a:lnTo>
                    <a:pt x="0" y="0"/>
                  </a:lnTo>
                  <a:lnTo>
                    <a:pt x="203200" y="265142"/>
                  </a:lnTo>
                  <a:lnTo>
                    <a:pt x="418030" y="265142"/>
                  </a:lnTo>
                  <a:lnTo>
                    <a:pt x="21483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101600" y="-57150"/>
              <a:ext cx="214830" cy="3222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925694" y="3778590"/>
            <a:ext cx="7293460" cy="3845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r>
              <a:rPr lang="en-US" sz="3208" u="none" strike="noStrike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 </a:t>
            </a:r>
          </a:p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r>
              <a:rPr lang="en-US" sz="3208" u="none" strike="noStrike" spc="-160">
                <a:solidFill>
                  <a:srgbClr val="FFFFFF"/>
                </a:solidFill>
                <a:latin typeface="Cocomat Pro"/>
                <a:ea typeface="Cocomat Pro"/>
                <a:cs typeface="Cocomat Pro"/>
                <a:sym typeface="Cocomat Pro"/>
              </a:rPr>
              <a:t>Органи місцевого самоврядування</a:t>
            </a:r>
          </a:p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endParaRPr lang="en-US" sz="3208" u="none" strike="noStrike" spc="-160">
              <a:solidFill>
                <a:srgbClr val="FFFFFF"/>
              </a:solidFill>
              <a:latin typeface="Cocomat Pro"/>
              <a:ea typeface="Cocomat Pro"/>
              <a:cs typeface="Cocomat Pro"/>
              <a:sym typeface="Cocomat Pro"/>
            </a:endParaRPr>
          </a:p>
          <a:p>
            <a:pPr marL="0" lvl="0" indent="0" algn="just">
              <a:lnSpc>
                <a:spcPts val="3048"/>
              </a:lnSpc>
              <a:spcBef>
                <a:spcPct val="0"/>
              </a:spcBef>
            </a:pPr>
            <a:r>
              <a:rPr lang="en-US" sz="3208" u="none" strike="noStrike" spc="-160">
                <a:solidFill>
                  <a:srgbClr val="000000"/>
                </a:solidFill>
                <a:latin typeface="Cocomat Pro"/>
                <a:ea typeface="Cocomat Pro"/>
                <a:cs typeface="Cocomat Pro"/>
                <a:sym typeface="Cocomat Pro"/>
              </a:rPr>
              <a:t>відіграють ключову роль у розвитку громад, забезпеченні прав і свобод громадян та зміцненні демократії на місцевому рівні. Їхня ефективність залежить від злагодженої взаємодії між громадянами, представницькими органами й державою.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>
            <a:extLst>
              <a:ext uri="{FF2B5EF4-FFF2-40B4-BE49-F238E27FC236}">
                <a16:creationId xmlns:a16="http://schemas.microsoft.com/office/drawing/2014/main" id="{589B1A13-56DB-42EC-8353-CDC078596F79}"/>
              </a:ext>
            </a:extLst>
          </p:cNvPr>
          <p:cNvGrpSpPr/>
          <p:nvPr/>
        </p:nvGrpSpPr>
        <p:grpSpPr>
          <a:xfrm>
            <a:off x="8401500" y="7301397"/>
            <a:ext cx="4684928" cy="3005481"/>
            <a:chOff x="0" y="0"/>
            <a:chExt cx="1108615" cy="711200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0098BF7D-2198-4CB3-9950-5631ED930F70}"/>
                </a:ext>
              </a:extLst>
            </p:cNvPr>
            <p:cNvSpPr/>
            <p:nvPr/>
          </p:nvSpPr>
          <p:spPr>
            <a:xfrm>
              <a:off x="0" y="0"/>
              <a:ext cx="1108615" cy="711200"/>
            </a:xfrm>
            <a:custGeom>
              <a:avLst/>
              <a:gdLst/>
              <a:ahLst/>
              <a:cxnLst/>
              <a:rect l="l" t="t" r="r" b="b"/>
              <a:pathLst>
                <a:path w="1108615" h="711200">
                  <a:moveTo>
                    <a:pt x="554307" y="0"/>
                  </a:moveTo>
                  <a:lnTo>
                    <a:pt x="1108615" y="711200"/>
                  </a:lnTo>
                  <a:lnTo>
                    <a:pt x="0" y="711200"/>
                  </a:lnTo>
                  <a:lnTo>
                    <a:pt x="554307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0BC26EE7-0DC9-407B-BACF-503DECC11954}"/>
                </a:ext>
              </a:extLst>
            </p:cNvPr>
            <p:cNvSpPr txBox="1"/>
            <p:nvPr/>
          </p:nvSpPr>
          <p:spPr>
            <a:xfrm>
              <a:off x="173221" y="273050"/>
              <a:ext cx="762173" cy="3873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12">
            <a:extLst>
              <a:ext uri="{FF2B5EF4-FFF2-40B4-BE49-F238E27FC236}">
                <a16:creationId xmlns:a16="http://schemas.microsoft.com/office/drawing/2014/main" id="{68D97A7A-F8F5-4C8A-AC4C-F468953E9BE9}"/>
              </a:ext>
            </a:extLst>
          </p:cNvPr>
          <p:cNvGrpSpPr/>
          <p:nvPr/>
        </p:nvGrpSpPr>
        <p:grpSpPr>
          <a:xfrm rot="-3233192">
            <a:off x="7853560" y="8702716"/>
            <a:ext cx="3959087" cy="583251"/>
            <a:chOff x="0" y="0"/>
            <a:chExt cx="1807584" cy="266293"/>
          </a:xfrm>
        </p:grpSpPr>
        <p:sp>
          <p:nvSpPr>
            <p:cNvPr id="6" name="Freeform 13">
              <a:extLst>
                <a:ext uri="{FF2B5EF4-FFF2-40B4-BE49-F238E27FC236}">
                  <a16:creationId xmlns:a16="http://schemas.microsoft.com/office/drawing/2014/main" id="{AED0C861-CD21-42D8-9AD3-3FF21D83E826}"/>
                </a:ext>
              </a:extLst>
            </p:cNvPr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7" name="TextBox 14">
              <a:extLst>
                <a:ext uri="{FF2B5EF4-FFF2-40B4-BE49-F238E27FC236}">
                  <a16:creationId xmlns:a16="http://schemas.microsoft.com/office/drawing/2014/main" id="{A47A077B-C437-4594-BA95-BCB6E14985BA}"/>
                </a:ext>
              </a:extLst>
            </p:cNvPr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15">
            <a:extLst>
              <a:ext uri="{FF2B5EF4-FFF2-40B4-BE49-F238E27FC236}">
                <a16:creationId xmlns:a16="http://schemas.microsoft.com/office/drawing/2014/main" id="{BB55036C-BB11-48FC-9310-5BA0A93DCB86}"/>
              </a:ext>
            </a:extLst>
          </p:cNvPr>
          <p:cNvGrpSpPr/>
          <p:nvPr/>
        </p:nvGrpSpPr>
        <p:grpSpPr>
          <a:xfrm rot="-7675271">
            <a:off x="8845525" y="449159"/>
            <a:ext cx="3959087" cy="583251"/>
            <a:chOff x="0" y="0"/>
            <a:chExt cx="1807584" cy="266293"/>
          </a:xfrm>
        </p:grpSpPr>
        <p:sp>
          <p:nvSpPr>
            <p:cNvPr id="9" name="Freeform 16">
              <a:extLst>
                <a:ext uri="{FF2B5EF4-FFF2-40B4-BE49-F238E27FC236}">
                  <a16:creationId xmlns:a16="http://schemas.microsoft.com/office/drawing/2014/main" id="{23DC441B-DED1-4F58-BCC3-F9D3E0193FE4}"/>
                </a:ext>
              </a:extLst>
            </p:cNvPr>
            <p:cNvSpPr/>
            <p:nvPr/>
          </p:nvSpPr>
          <p:spPr>
            <a:xfrm>
              <a:off x="0" y="0"/>
              <a:ext cx="1807584" cy="266293"/>
            </a:xfrm>
            <a:custGeom>
              <a:avLst/>
              <a:gdLst/>
              <a:ahLst/>
              <a:cxnLst/>
              <a:rect l="l" t="t" r="r" b="b"/>
              <a:pathLst>
                <a:path w="1807584" h="266293">
                  <a:moveTo>
                    <a:pt x="1604384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07584" y="266293"/>
                  </a:lnTo>
                  <a:lnTo>
                    <a:pt x="1604384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0" name="TextBox 17">
              <a:extLst>
                <a:ext uri="{FF2B5EF4-FFF2-40B4-BE49-F238E27FC236}">
                  <a16:creationId xmlns:a16="http://schemas.microsoft.com/office/drawing/2014/main" id="{A7C1D3E2-1638-4F86-86ED-948923DE3D18}"/>
                </a:ext>
              </a:extLst>
            </p:cNvPr>
            <p:cNvSpPr txBox="1"/>
            <p:nvPr/>
          </p:nvSpPr>
          <p:spPr>
            <a:xfrm>
              <a:off x="101600" y="-57150"/>
              <a:ext cx="1604384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20">
            <a:extLst>
              <a:ext uri="{FF2B5EF4-FFF2-40B4-BE49-F238E27FC236}">
                <a16:creationId xmlns:a16="http://schemas.microsoft.com/office/drawing/2014/main" id="{EE693ECC-E283-470E-A447-77AD40CF2D1F}"/>
              </a:ext>
            </a:extLst>
          </p:cNvPr>
          <p:cNvGrpSpPr/>
          <p:nvPr/>
        </p:nvGrpSpPr>
        <p:grpSpPr>
          <a:xfrm rot="-3233192">
            <a:off x="6287253" y="8057954"/>
            <a:ext cx="5979904" cy="918583"/>
            <a:chOff x="0" y="0"/>
            <a:chExt cx="1733545" cy="266293"/>
          </a:xfrm>
        </p:grpSpPr>
        <p:sp>
          <p:nvSpPr>
            <p:cNvPr id="12" name="Freeform 21">
              <a:extLst>
                <a:ext uri="{FF2B5EF4-FFF2-40B4-BE49-F238E27FC236}">
                  <a16:creationId xmlns:a16="http://schemas.microsoft.com/office/drawing/2014/main" id="{446CE3ED-60B7-4426-9824-993DE8DC2B99}"/>
                </a:ext>
              </a:extLst>
            </p:cNvPr>
            <p:cNvSpPr/>
            <p:nvPr/>
          </p:nvSpPr>
          <p:spPr>
            <a:xfrm>
              <a:off x="0" y="0"/>
              <a:ext cx="1733545" cy="266293"/>
            </a:xfrm>
            <a:custGeom>
              <a:avLst/>
              <a:gdLst/>
              <a:ahLst/>
              <a:cxnLst/>
              <a:rect l="l" t="t" r="r" b="b"/>
              <a:pathLst>
                <a:path w="1733545" h="266293">
                  <a:moveTo>
                    <a:pt x="153034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733545" y="266293"/>
                  </a:lnTo>
                  <a:lnTo>
                    <a:pt x="1530345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13" name="TextBox 22">
              <a:extLst>
                <a:ext uri="{FF2B5EF4-FFF2-40B4-BE49-F238E27FC236}">
                  <a16:creationId xmlns:a16="http://schemas.microsoft.com/office/drawing/2014/main" id="{7199E335-7B2E-4251-AB2E-679B9159043F}"/>
                </a:ext>
              </a:extLst>
            </p:cNvPr>
            <p:cNvSpPr txBox="1"/>
            <p:nvPr/>
          </p:nvSpPr>
          <p:spPr>
            <a:xfrm>
              <a:off x="101600" y="-57150"/>
              <a:ext cx="153034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23">
            <a:extLst>
              <a:ext uri="{FF2B5EF4-FFF2-40B4-BE49-F238E27FC236}">
                <a16:creationId xmlns:a16="http://schemas.microsoft.com/office/drawing/2014/main" id="{72B04B27-2918-4D68-8A3D-E835F1161A17}"/>
              </a:ext>
            </a:extLst>
          </p:cNvPr>
          <p:cNvGrpSpPr/>
          <p:nvPr/>
        </p:nvGrpSpPr>
        <p:grpSpPr>
          <a:xfrm rot="-7667943">
            <a:off x="7808947" y="637407"/>
            <a:ext cx="4922211" cy="683724"/>
            <a:chOff x="0" y="0"/>
            <a:chExt cx="1917072" cy="266293"/>
          </a:xfrm>
        </p:grpSpPr>
        <p:sp>
          <p:nvSpPr>
            <p:cNvPr id="15" name="Freeform 24">
              <a:extLst>
                <a:ext uri="{FF2B5EF4-FFF2-40B4-BE49-F238E27FC236}">
                  <a16:creationId xmlns:a16="http://schemas.microsoft.com/office/drawing/2014/main" id="{9E04D4CE-682B-4C6C-AAB4-D9A8C2BEF9AC}"/>
                </a:ext>
              </a:extLst>
            </p:cNvPr>
            <p:cNvSpPr/>
            <p:nvPr/>
          </p:nvSpPr>
          <p:spPr>
            <a:xfrm>
              <a:off x="0" y="0"/>
              <a:ext cx="1917072" cy="266293"/>
            </a:xfrm>
            <a:custGeom>
              <a:avLst/>
              <a:gdLst/>
              <a:ahLst/>
              <a:cxnLst/>
              <a:rect l="l" t="t" r="r" b="b"/>
              <a:pathLst>
                <a:path w="1917072" h="266293">
                  <a:moveTo>
                    <a:pt x="1713872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917072" y="266293"/>
                  </a:lnTo>
                  <a:lnTo>
                    <a:pt x="1713872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6" name="TextBox 25">
              <a:extLst>
                <a:ext uri="{FF2B5EF4-FFF2-40B4-BE49-F238E27FC236}">
                  <a16:creationId xmlns:a16="http://schemas.microsoft.com/office/drawing/2014/main" id="{B3D344D4-F20A-4AC0-9DCE-27A5E8299329}"/>
                </a:ext>
              </a:extLst>
            </p:cNvPr>
            <p:cNvSpPr txBox="1"/>
            <p:nvPr/>
          </p:nvSpPr>
          <p:spPr>
            <a:xfrm>
              <a:off x="101600" y="-57150"/>
              <a:ext cx="1713872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27">
            <a:extLst>
              <a:ext uri="{FF2B5EF4-FFF2-40B4-BE49-F238E27FC236}">
                <a16:creationId xmlns:a16="http://schemas.microsoft.com/office/drawing/2014/main" id="{05F33605-AF38-4F2F-94F6-8D95A656A196}"/>
              </a:ext>
            </a:extLst>
          </p:cNvPr>
          <p:cNvGrpSpPr/>
          <p:nvPr/>
        </p:nvGrpSpPr>
        <p:grpSpPr>
          <a:xfrm rot="3129624">
            <a:off x="6752126" y="10198868"/>
            <a:ext cx="14392473" cy="1344867"/>
            <a:chOff x="0" y="0"/>
            <a:chExt cx="2939684" cy="274691"/>
          </a:xfrm>
        </p:grpSpPr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8219EEE9-76FD-48AD-9CD0-AA01C7A90B3C}"/>
                </a:ext>
              </a:extLst>
            </p:cNvPr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19" name="TextBox 29">
              <a:extLst>
                <a:ext uri="{FF2B5EF4-FFF2-40B4-BE49-F238E27FC236}">
                  <a16:creationId xmlns:a16="http://schemas.microsoft.com/office/drawing/2014/main" id="{82D129E1-72B9-41B2-A947-2EA0E35B149D}"/>
                </a:ext>
              </a:extLst>
            </p:cNvPr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30">
            <a:extLst>
              <a:ext uri="{FF2B5EF4-FFF2-40B4-BE49-F238E27FC236}">
                <a16:creationId xmlns:a16="http://schemas.microsoft.com/office/drawing/2014/main" id="{97E7C3C9-2F83-4D10-81B9-D269009B07C8}"/>
              </a:ext>
            </a:extLst>
          </p:cNvPr>
          <p:cNvGrpSpPr/>
          <p:nvPr/>
        </p:nvGrpSpPr>
        <p:grpSpPr>
          <a:xfrm rot="-3233192">
            <a:off x="7495464" y="1294434"/>
            <a:ext cx="10147670" cy="990247"/>
            <a:chOff x="0" y="0"/>
            <a:chExt cx="2728865" cy="266293"/>
          </a:xfrm>
        </p:grpSpPr>
        <p:sp>
          <p:nvSpPr>
            <p:cNvPr id="21" name="Freeform 31">
              <a:extLst>
                <a:ext uri="{FF2B5EF4-FFF2-40B4-BE49-F238E27FC236}">
                  <a16:creationId xmlns:a16="http://schemas.microsoft.com/office/drawing/2014/main" id="{8A40CC8F-CE10-4E39-94A5-A67702C47FF1}"/>
                </a:ext>
              </a:extLst>
            </p:cNvPr>
            <p:cNvSpPr/>
            <p:nvPr/>
          </p:nvSpPr>
          <p:spPr>
            <a:xfrm>
              <a:off x="0" y="0"/>
              <a:ext cx="2728865" cy="266293"/>
            </a:xfrm>
            <a:custGeom>
              <a:avLst/>
              <a:gdLst/>
              <a:ahLst/>
              <a:cxnLst/>
              <a:rect l="l" t="t" r="r" b="b"/>
              <a:pathLst>
                <a:path w="2728865" h="266293">
                  <a:moveTo>
                    <a:pt x="2525665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2728865" y="266293"/>
                  </a:lnTo>
                  <a:lnTo>
                    <a:pt x="2525665" y="0"/>
                  </a:lnTo>
                  <a:close/>
                </a:path>
              </a:pathLst>
            </a:custGeom>
            <a:solidFill>
              <a:srgbClr val="ED9B0F"/>
            </a:solidFill>
          </p:spPr>
        </p:sp>
        <p:sp>
          <p:nvSpPr>
            <p:cNvPr id="22" name="TextBox 32">
              <a:extLst>
                <a:ext uri="{FF2B5EF4-FFF2-40B4-BE49-F238E27FC236}">
                  <a16:creationId xmlns:a16="http://schemas.microsoft.com/office/drawing/2014/main" id="{F47CCAE4-EF0E-424C-944F-0FA29FB967B7}"/>
                </a:ext>
              </a:extLst>
            </p:cNvPr>
            <p:cNvSpPr txBox="1"/>
            <p:nvPr/>
          </p:nvSpPr>
          <p:spPr>
            <a:xfrm>
              <a:off x="101600" y="-57150"/>
              <a:ext cx="2525665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35">
            <a:extLst>
              <a:ext uri="{FF2B5EF4-FFF2-40B4-BE49-F238E27FC236}">
                <a16:creationId xmlns:a16="http://schemas.microsoft.com/office/drawing/2014/main" id="{93D97AEB-D9D3-482F-98A0-2D3B8C53B547}"/>
              </a:ext>
            </a:extLst>
          </p:cNvPr>
          <p:cNvGrpSpPr/>
          <p:nvPr/>
        </p:nvGrpSpPr>
        <p:grpSpPr>
          <a:xfrm rot="3129624">
            <a:off x="7299784" y="7491529"/>
            <a:ext cx="10890298" cy="1017616"/>
            <a:chOff x="0" y="0"/>
            <a:chExt cx="2939684" cy="274691"/>
          </a:xfrm>
        </p:grpSpPr>
        <p:sp>
          <p:nvSpPr>
            <p:cNvPr id="24" name="Freeform 36">
              <a:extLst>
                <a:ext uri="{FF2B5EF4-FFF2-40B4-BE49-F238E27FC236}">
                  <a16:creationId xmlns:a16="http://schemas.microsoft.com/office/drawing/2014/main" id="{3A64CF0C-5F97-46F3-8DE8-3934885FF420}"/>
                </a:ext>
              </a:extLst>
            </p:cNvPr>
            <p:cNvSpPr/>
            <p:nvPr/>
          </p:nvSpPr>
          <p:spPr>
            <a:xfrm>
              <a:off x="0" y="0"/>
              <a:ext cx="2939684" cy="274691"/>
            </a:xfrm>
            <a:custGeom>
              <a:avLst/>
              <a:gdLst/>
              <a:ahLst/>
              <a:cxnLst/>
              <a:rect l="l" t="t" r="r" b="b"/>
              <a:pathLst>
                <a:path w="2939684" h="274691">
                  <a:moveTo>
                    <a:pt x="203200" y="0"/>
                  </a:moveTo>
                  <a:lnTo>
                    <a:pt x="2939684" y="0"/>
                  </a:lnTo>
                  <a:lnTo>
                    <a:pt x="2736484" y="274691"/>
                  </a:lnTo>
                  <a:lnTo>
                    <a:pt x="0" y="274691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5" name="TextBox 37">
              <a:extLst>
                <a:ext uri="{FF2B5EF4-FFF2-40B4-BE49-F238E27FC236}">
                  <a16:creationId xmlns:a16="http://schemas.microsoft.com/office/drawing/2014/main" id="{63D8F865-673D-44A6-B855-F330936E4875}"/>
                </a:ext>
              </a:extLst>
            </p:cNvPr>
            <p:cNvSpPr txBox="1"/>
            <p:nvPr/>
          </p:nvSpPr>
          <p:spPr>
            <a:xfrm>
              <a:off x="101600" y="-57150"/>
              <a:ext cx="2736484" cy="3318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6" name="Group 38">
            <a:extLst>
              <a:ext uri="{FF2B5EF4-FFF2-40B4-BE49-F238E27FC236}">
                <a16:creationId xmlns:a16="http://schemas.microsoft.com/office/drawing/2014/main" id="{3FC3E169-5206-404A-8647-156DE61531EC}"/>
              </a:ext>
            </a:extLst>
          </p:cNvPr>
          <p:cNvGrpSpPr/>
          <p:nvPr/>
        </p:nvGrpSpPr>
        <p:grpSpPr>
          <a:xfrm rot="-3233192">
            <a:off x="7950591" y="916651"/>
            <a:ext cx="7155380" cy="1008470"/>
            <a:chOff x="0" y="0"/>
            <a:chExt cx="1889421" cy="266293"/>
          </a:xfrm>
        </p:grpSpPr>
        <p:sp>
          <p:nvSpPr>
            <p:cNvPr id="27" name="Freeform 39">
              <a:extLst>
                <a:ext uri="{FF2B5EF4-FFF2-40B4-BE49-F238E27FC236}">
                  <a16:creationId xmlns:a16="http://schemas.microsoft.com/office/drawing/2014/main" id="{5B3065BE-7BC4-422D-99F8-7C1037AD07A0}"/>
                </a:ext>
              </a:extLst>
            </p:cNvPr>
            <p:cNvSpPr/>
            <p:nvPr/>
          </p:nvSpPr>
          <p:spPr>
            <a:xfrm>
              <a:off x="0" y="0"/>
              <a:ext cx="1889421" cy="266293"/>
            </a:xfrm>
            <a:custGeom>
              <a:avLst/>
              <a:gdLst/>
              <a:ahLst/>
              <a:cxnLst/>
              <a:rect l="l" t="t" r="r" b="b"/>
              <a:pathLst>
                <a:path w="1889421" h="266293">
                  <a:moveTo>
                    <a:pt x="1686221" y="0"/>
                  </a:moveTo>
                  <a:lnTo>
                    <a:pt x="0" y="0"/>
                  </a:lnTo>
                  <a:lnTo>
                    <a:pt x="203200" y="266293"/>
                  </a:lnTo>
                  <a:lnTo>
                    <a:pt x="1889421" y="266293"/>
                  </a:lnTo>
                  <a:lnTo>
                    <a:pt x="1686221" y="0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28" name="TextBox 40">
              <a:extLst>
                <a:ext uri="{FF2B5EF4-FFF2-40B4-BE49-F238E27FC236}">
                  <a16:creationId xmlns:a16="http://schemas.microsoft.com/office/drawing/2014/main" id="{4D99AAAB-0329-4195-BFE4-94AA7BE1F21B}"/>
                </a:ext>
              </a:extLst>
            </p:cNvPr>
            <p:cNvSpPr txBox="1"/>
            <p:nvPr/>
          </p:nvSpPr>
          <p:spPr>
            <a:xfrm>
              <a:off x="101600" y="-57150"/>
              <a:ext cx="1686221" cy="323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41">
            <a:extLst>
              <a:ext uri="{FF2B5EF4-FFF2-40B4-BE49-F238E27FC236}">
                <a16:creationId xmlns:a16="http://schemas.microsoft.com/office/drawing/2014/main" id="{C3FCB7F4-8F87-409E-809B-7CDCC905D4DA}"/>
              </a:ext>
            </a:extLst>
          </p:cNvPr>
          <p:cNvGrpSpPr/>
          <p:nvPr/>
        </p:nvGrpSpPr>
        <p:grpSpPr>
          <a:xfrm>
            <a:off x="-1925709" y="3998958"/>
            <a:ext cx="10247869" cy="725287"/>
            <a:chOff x="0" y="0"/>
            <a:chExt cx="3746294" cy="265142"/>
          </a:xfrm>
        </p:grpSpPr>
        <p:sp>
          <p:nvSpPr>
            <p:cNvPr id="30" name="Freeform 42">
              <a:extLst>
                <a:ext uri="{FF2B5EF4-FFF2-40B4-BE49-F238E27FC236}">
                  <a16:creationId xmlns:a16="http://schemas.microsoft.com/office/drawing/2014/main" id="{82029B41-3CC0-40ED-B32D-15B6A6A7FCCA}"/>
                </a:ext>
              </a:extLst>
            </p:cNvPr>
            <p:cNvSpPr/>
            <p:nvPr/>
          </p:nvSpPr>
          <p:spPr>
            <a:xfrm>
              <a:off x="0" y="0"/>
              <a:ext cx="3746295" cy="265142"/>
            </a:xfrm>
            <a:custGeom>
              <a:avLst/>
              <a:gdLst/>
              <a:ahLst/>
              <a:cxnLst/>
              <a:rect l="l" t="t" r="r" b="b"/>
              <a:pathLst>
                <a:path w="3746295" h="265142">
                  <a:moveTo>
                    <a:pt x="3543095" y="0"/>
                  </a:moveTo>
                  <a:lnTo>
                    <a:pt x="0" y="0"/>
                  </a:lnTo>
                  <a:lnTo>
                    <a:pt x="203200" y="265142"/>
                  </a:lnTo>
                  <a:lnTo>
                    <a:pt x="3746295" y="265142"/>
                  </a:lnTo>
                  <a:lnTo>
                    <a:pt x="3543095" y="0"/>
                  </a:lnTo>
                  <a:close/>
                </a:path>
              </a:pathLst>
            </a:custGeom>
            <a:solidFill>
              <a:srgbClr val="393939"/>
            </a:solidFill>
          </p:spPr>
        </p:sp>
        <p:sp>
          <p:nvSpPr>
            <p:cNvPr id="31" name="TextBox 43">
              <a:extLst>
                <a:ext uri="{FF2B5EF4-FFF2-40B4-BE49-F238E27FC236}">
                  <a16:creationId xmlns:a16="http://schemas.microsoft.com/office/drawing/2014/main" id="{618ED838-CDF9-48A5-AC56-13B8D577B69F}"/>
                </a:ext>
              </a:extLst>
            </p:cNvPr>
            <p:cNvSpPr txBox="1"/>
            <p:nvPr/>
          </p:nvSpPr>
          <p:spPr>
            <a:xfrm>
              <a:off x="101600" y="-57150"/>
              <a:ext cx="3543094" cy="3222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TextBox 2">
            <a:extLst>
              <a:ext uri="{FF2B5EF4-FFF2-40B4-BE49-F238E27FC236}">
                <a16:creationId xmlns:a16="http://schemas.microsoft.com/office/drawing/2014/main" id="{41E96DB2-B490-4CED-B218-3F7F380548FD}"/>
              </a:ext>
            </a:extLst>
          </p:cNvPr>
          <p:cNvSpPr txBox="1"/>
          <p:nvPr/>
        </p:nvSpPr>
        <p:spPr>
          <a:xfrm>
            <a:off x="-128245" y="470941"/>
            <a:ext cx="11627497" cy="2524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573"/>
              </a:lnSpc>
            </a:pPr>
            <a:r>
              <a:rPr lang="en-US" sz="14695" b="1">
                <a:solidFill>
                  <a:srgbClr val="000000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THANK YOU</a:t>
            </a:r>
            <a:endParaRPr lang="en-US" sz="14695" b="1" dirty="0">
              <a:solidFill>
                <a:srgbClr val="000000"/>
              </a:solidFill>
              <a:latin typeface="Roboto Mono Bold"/>
              <a:ea typeface="Roboto Mono Bold"/>
              <a:cs typeface="Roboto Mono Bold"/>
              <a:sym typeface="Roboto Mono Bold"/>
            </a:endParaRPr>
          </a:p>
        </p:txBody>
      </p:sp>
      <p:sp>
        <p:nvSpPr>
          <p:cNvPr id="33" name="Прямокутник 32">
            <a:extLst>
              <a:ext uri="{FF2B5EF4-FFF2-40B4-BE49-F238E27FC236}">
                <a16:creationId xmlns:a16="http://schemas.microsoft.com/office/drawing/2014/main" id="{86A79877-F58F-49C6-9E4A-76B1EAF5E919}"/>
              </a:ext>
            </a:extLst>
          </p:cNvPr>
          <p:cNvSpPr/>
          <p:nvPr/>
        </p:nvSpPr>
        <p:spPr>
          <a:xfrm>
            <a:off x="13162860" y="3369477"/>
            <a:ext cx="3605474" cy="712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861"/>
              </a:lnSpc>
            </a:pPr>
            <a:r>
              <a:rPr lang="uk-UA" b="1" dirty="0">
                <a:solidFill>
                  <a:srgbClr val="000000"/>
                </a:solidFill>
                <a:latin typeface="Roboto Mono Bold"/>
                <a:ea typeface="Roboto Mono Bold"/>
                <a:cs typeface="Roboto Mono Bold"/>
                <a:sym typeface="Roboto Mono Bold"/>
              </a:rPr>
              <a:t>Список використаних джерел</a:t>
            </a:r>
            <a:endParaRPr lang="en-US" b="1" dirty="0">
              <a:solidFill>
                <a:srgbClr val="000000"/>
              </a:solidFill>
              <a:latin typeface="Roboto Mono Bold"/>
              <a:ea typeface="Roboto Mono Bold"/>
              <a:cs typeface="Roboto Mono Bold"/>
              <a:sym typeface="Roboto Mono Bold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9140E3-78B7-4D86-BF66-6515FA36CEF4}"/>
              </a:ext>
            </a:extLst>
          </p:cNvPr>
          <p:cNvSpPr txBox="1"/>
          <p:nvPr/>
        </p:nvSpPr>
        <p:spPr>
          <a:xfrm>
            <a:off x="12223072" y="4565331"/>
            <a:ext cx="535247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>
                <a:hlinkClick r:id="rId2"/>
              </a:rPr>
              <a:t>ПУБЛІЧНЕ АДМІНІСТРУВАННЯ ЯК ПРОЦЕС ВИРОБЛЕННЯ, ПРИЙНЯТТЯ ТА ВИКОНАННЯ УПРАВЛІНСЬКИХ РІШЕНЬ, Взаємодія суб'єктів публічного адміністрування в процесі прийняття управлінських рішень - Публічне управління та адміністрування - Підручники для вузів онлайн</a:t>
            </a:r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D7DEBF6-8C07-4AA4-83D3-F801ECE75B8B}"/>
              </a:ext>
            </a:extLst>
          </p:cNvPr>
          <p:cNvSpPr txBox="1"/>
          <p:nvPr/>
        </p:nvSpPr>
        <p:spPr>
          <a:xfrm>
            <a:off x="12223073" y="6258070"/>
            <a:ext cx="591786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</a:lstStyle>
          <a:p>
            <a:r>
              <a:rPr lang="uk-UA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Поняття та класифікація управлінських рішень - Публічне управління та адміністрування - Підручники для вузів онлайн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047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1055</Words>
  <Application>Microsoft Office PowerPoint</Application>
  <PresentationFormat>Довільний</PresentationFormat>
  <Paragraphs>136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7" baseType="lpstr">
      <vt:lpstr>Tex Gyre Bonum</vt:lpstr>
      <vt:lpstr>Cocomat Pro</vt:lpstr>
      <vt:lpstr>Cocomat Pro Bold</vt:lpstr>
      <vt:lpstr>Tex Gyre Bonum Bold</vt:lpstr>
      <vt:lpstr>Calibri</vt:lpstr>
      <vt:lpstr>Arial</vt:lpstr>
      <vt:lpstr>Poppins Bold</vt:lpstr>
      <vt:lpstr>Roboto Mono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 місцевого самоврядування</dc:title>
  <cp:lastModifiedBy>User</cp:lastModifiedBy>
  <cp:revision>4</cp:revision>
  <dcterms:created xsi:type="dcterms:W3CDTF">2006-08-16T00:00:00Z</dcterms:created>
  <dcterms:modified xsi:type="dcterms:W3CDTF">2024-12-03T22:10:41Z</dcterms:modified>
  <dc:identifier>DAGYDs698Q4</dc:identifier>
</cp:coreProperties>
</file>