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4" r:id="rId8"/>
    <p:sldId id="265" r:id="rId9"/>
    <p:sldId id="267" r:id="rId10"/>
    <p:sldId id="268" r:id="rId11"/>
    <p:sldId id="269" r:id="rId12"/>
    <p:sldId id="272" r:id="rId13"/>
    <p:sldId id="273" r:id="rId14"/>
    <p:sldId id="274" r:id="rId15"/>
    <p:sldId id="276" r:id="rId16"/>
    <p:sldId id="270" r:id="rId17"/>
    <p:sldId id="271" r:id="rId1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87227" autoAdjust="0"/>
  </p:normalViewPr>
  <p:slideViewPr>
    <p:cSldViewPr snapToGrid="0">
      <p:cViewPr varScale="1">
        <p:scale>
          <a:sx n="101" d="100"/>
          <a:sy n="101" d="100"/>
        </p:scale>
        <p:origin x="936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40398-B9FC-47BC-A567-A2601F307C42}" type="datetimeFigureOut">
              <a:rPr lang="uk-UA" smtClean="0"/>
              <a:t>15.03.2021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C9946DE6-31A2-4BC3-8835-6440B0BBA2D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57551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40398-B9FC-47BC-A567-A2601F307C42}" type="datetimeFigureOut">
              <a:rPr lang="uk-UA" smtClean="0"/>
              <a:t>15.03.2021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46DE6-31A2-4BC3-8835-6440B0BBA2D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0252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40398-B9FC-47BC-A567-A2601F307C42}" type="datetimeFigureOut">
              <a:rPr lang="uk-UA" smtClean="0"/>
              <a:t>15.03.2021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9946DE6-31A2-4BC3-8835-6440B0BBA2D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5814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40398-B9FC-47BC-A567-A2601F307C42}" type="datetimeFigureOut">
              <a:rPr lang="uk-UA" smtClean="0"/>
              <a:t>15.03.2021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9946DE6-31A2-4BC3-8835-6440B0BBA2D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48752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40398-B9FC-47BC-A567-A2601F307C42}" type="datetimeFigureOut">
              <a:rPr lang="uk-UA" smtClean="0"/>
              <a:t>15.03.2021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9946DE6-31A2-4BC3-8835-6440B0BBA2D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37085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40398-B9FC-47BC-A567-A2601F307C42}" type="datetimeFigureOut">
              <a:rPr lang="uk-UA" smtClean="0"/>
              <a:t>15.03.2021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46DE6-31A2-4BC3-8835-6440B0BBA2D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47252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40398-B9FC-47BC-A567-A2601F307C42}" type="datetimeFigureOut">
              <a:rPr lang="uk-UA" smtClean="0"/>
              <a:t>15.03.2021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46DE6-31A2-4BC3-8835-6440B0BBA2D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67478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40398-B9FC-47BC-A567-A2601F307C42}" type="datetimeFigureOut">
              <a:rPr lang="uk-UA" smtClean="0"/>
              <a:t>15.03.2021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46DE6-31A2-4BC3-8835-6440B0BBA2D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012166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40398-B9FC-47BC-A567-A2601F307C42}" type="datetimeFigureOut">
              <a:rPr lang="uk-UA" smtClean="0"/>
              <a:t>15.03.2021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9946DE6-31A2-4BC3-8835-6440B0BBA2D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43336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40398-B9FC-47BC-A567-A2601F307C42}" type="datetimeFigureOut">
              <a:rPr lang="uk-UA" smtClean="0"/>
              <a:t>15.03.2021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9946DE6-31A2-4BC3-8835-6440B0BBA2D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00737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40398-B9FC-47BC-A567-A2601F307C42}" type="datetimeFigureOut">
              <a:rPr lang="uk-UA" smtClean="0"/>
              <a:t>15.03.2021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9946DE6-31A2-4BC3-8835-6440B0BBA2DE}" type="slidenum">
              <a:rPr lang="uk-UA" smtClean="0"/>
              <a:t>‹№›</a:t>
            </a:fld>
            <a:endParaRPr lang="uk-UA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720761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40398-B9FC-47BC-A567-A2601F307C42}" type="datetimeFigureOut">
              <a:rPr lang="uk-UA" smtClean="0"/>
              <a:t>15.03.2021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9946DE6-31A2-4BC3-8835-6440B0BBA2D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94735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40398-B9FC-47BC-A567-A2601F307C42}" type="datetimeFigureOut">
              <a:rPr lang="uk-UA" smtClean="0"/>
              <a:t>15.03.2021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9946DE6-31A2-4BC3-8835-6440B0BBA2DE}" type="slidenum">
              <a:rPr lang="uk-UA" smtClean="0"/>
              <a:t>‹№›</a:t>
            </a:fld>
            <a:endParaRPr lang="uk-UA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54356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40398-B9FC-47BC-A567-A2601F307C42}" type="datetimeFigureOut">
              <a:rPr lang="uk-UA" smtClean="0"/>
              <a:t>15.03.2021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9946DE6-31A2-4BC3-8835-6440B0BBA2D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438893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40398-B9FC-47BC-A567-A2601F307C42}" type="datetimeFigureOut">
              <a:rPr lang="uk-UA" smtClean="0"/>
              <a:t>15.03.2021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46DE6-31A2-4BC3-8835-6440B0BBA2D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846576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40398-B9FC-47BC-A567-A2601F307C42}" type="datetimeFigureOut">
              <a:rPr lang="uk-UA" smtClean="0"/>
              <a:t>15.03.2021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46DE6-31A2-4BC3-8835-6440B0BBA2D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35932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F40398-B9FC-47BC-A567-A2601F307C42}" type="datetimeFigureOut">
              <a:rPr lang="uk-UA" smtClean="0"/>
              <a:t>15.03.2021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C9946DE6-31A2-4BC3-8835-6440B0BBA2D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28889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97794" y="1"/>
            <a:ext cx="9070206" cy="1020277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Краматорська спеціальна школа №18</a:t>
            </a:r>
            <a:r>
              <a:rPr lang="uk-UA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32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523999" y="2108886"/>
            <a:ext cx="10218821" cy="4397792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: Педагогіка партнерства як основа розвитку особистості в умовах НУШ</a:t>
            </a:r>
          </a:p>
          <a:p>
            <a:endParaRPr lang="uk-UA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uk-UA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Творча група: </a:t>
            </a:r>
            <a:r>
              <a:rPr lang="uk-UA" sz="4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Сапринцова</a:t>
            </a:r>
            <a:r>
              <a:rPr lang="uk-UA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О.В.</a:t>
            </a:r>
          </a:p>
          <a:p>
            <a:pPr algn="r"/>
            <a:r>
              <a:rPr lang="uk-UA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</a:t>
            </a:r>
            <a:r>
              <a:rPr lang="uk-UA" sz="4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Гордевська</a:t>
            </a:r>
            <a:r>
              <a:rPr lang="uk-UA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О.П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7966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827773" y="1"/>
            <a:ext cx="10401945" cy="107863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Педагогіка партнерства  є однією з основ школи, заснованої на взаємній повазі до особистості, праві вибору і відповідальності за прийняті рішення</a:t>
            </a:r>
          </a:p>
          <a:p>
            <a:pPr algn="r"/>
            <a:r>
              <a:rPr lang="uk-UA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Міністр освіти Лілія Гриневич</a:t>
            </a:r>
            <a:endParaRPr lang="uk-UA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uk-UA" dirty="0" smtClean="0"/>
          </a:p>
          <a:p>
            <a:pPr algn="r"/>
            <a:endParaRPr lang="uk-UA" dirty="0"/>
          </a:p>
          <a:p>
            <a:pPr algn="r"/>
            <a:endParaRPr lang="uk-UA" dirty="0" smtClean="0"/>
          </a:p>
          <a:p>
            <a:pPr algn="r"/>
            <a:endParaRPr lang="uk-UA" dirty="0"/>
          </a:p>
          <a:p>
            <a:pPr algn="r"/>
            <a:endParaRPr lang="uk-UA" dirty="0" smtClean="0"/>
          </a:p>
          <a:p>
            <a:pPr algn="r"/>
            <a:endParaRPr lang="uk-UA" dirty="0"/>
          </a:p>
          <a:p>
            <a:pPr algn="r"/>
            <a:endParaRPr lang="uk-UA" dirty="0" smtClean="0"/>
          </a:p>
          <a:p>
            <a:pPr algn="r"/>
            <a:endParaRPr lang="uk-UA" dirty="0"/>
          </a:p>
          <a:p>
            <a:pPr algn="r"/>
            <a:endParaRPr lang="uk-UA" dirty="0" smtClean="0"/>
          </a:p>
          <a:p>
            <a:pPr algn="r"/>
            <a:endParaRPr lang="uk-UA" dirty="0"/>
          </a:p>
          <a:p>
            <a:pPr algn="r"/>
            <a:endParaRPr lang="uk-UA" dirty="0" smtClean="0"/>
          </a:p>
          <a:p>
            <a:pPr algn="r"/>
            <a:endParaRPr lang="uk-UA" dirty="0"/>
          </a:p>
          <a:p>
            <a:pPr algn="r"/>
            <a:endParaRPr lang="uk-UA" dirty="0" smtClean="0"/>
          </a:p>
          <a:p>
            <a:pPr algn="r"/>
            <a:endParaRPr lang="uk-UA" dirty="0"/>
          </a:p>
          <a:p>
            <a:pPr algn="r"/>
            <a:endParaRPr lang="uk-UA" dirty="0" smtClean="0"/>
          </a:p>
          <a:p>
            <a:pPr algn="r"/>
            <a:endParaRPr lang="uk-UA" dirty="0"/>
          </a:p>
          <a:p>
            <a:pPr algn="r"/>
            <a:endParaRPr lang="uk-UA" dirty="0" smtClean="0"/>
          </a:p>
          <a:p>
            <a:pPr algn="r"/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906529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988541" y="0"/>
            <a:ext cx="10247870" cy="11726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Педагогіка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партнерства –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чітко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визначена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система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взаємовідносин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всіх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учасників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освітнього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процесу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учнів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батьків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вчителів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яка:</a:t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організовується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принципах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добровільності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спільних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інтересів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ґрунтується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повазі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рівноправності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всіх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учасників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дотримуючись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визначених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норм (права та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обов’язки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та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враховуючи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ціннісні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орієнтири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кожної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сторін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передбачає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активне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включення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всіх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учасників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реалізацію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спільних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завдань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готовність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брати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себе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відповідальність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5523731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749643" y="1"/>
            <a:ext cx="11030465" cy="109876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 доцільно говорити про </a:t>
            </a:r>
          </a:p>
          <a:p>
            <a:pPr algn="ctr"/>
            <a:r>
              <a:rPr lang="uk-UA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зміну </a:t>
            </a:r>
          </a:p>
          <a:p>
            <a:pPr algn="ctr"/>
            <a:r>
              <a:rPr lang="uk-UA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парадигми «освіта = навчання» </a:t>
            </a:r>
          </a:p>
          <a:p>
            <a:pPr algn="ctr"/>
            <a:r>
              <a:rPr lang="uk-UA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парадигмою «освіта = становлення», </a:t>
            </a:r>
          </a:p>
          <a:p>
            <a:pPr algn="ctr"/>
            <a:r>
              <a:rPr lang="uk-UA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(становлення людини, </a:t>
            </a:r>
          </a:p>
          <a:p>
            <a:pPr algn="ctr"/>
            <a:r>
              <a:rPr lang="uk-UA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її духовності, індивідуальності, </a:t>
            </a:r>
          </a:p>
          <a:p>
            <a:pPr algn="ctr"/>
            <a:r>
              <a:rPr lang="uk-UA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її </a:t>
            </a:r>
            <a:r>
              <a:rPr lang="uk-UA" sz="4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самотворення</a:t>
            </a:r>
            <a:r>
              <a:rPr lang="uk-UA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4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самоформування</a:t>
            </a:r>
            <a:r>
              <a:rPr lang="uk-UA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4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самооформлення</a:t>
            </a:r>
            <a:r>
              <a:rPr lang="uk-UA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особистість). </a:t>
            </a:r>
          </a:p>
          <a:p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</p:txBody>
      </p:sp>
    </p:spTree>
    <p:extLst>
      <p:ext uri="{BB962C8B-B14F-4D97-AF65-F5344CB8AC3E}">
        <p14:creationId xmlns:p14="http://schemas.microsoft.com/office/powerpoint/2010/main" val="6363293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кутник 5"/>
          <p:cNvSpPr/>
          <p:nvPr/>
        </p:nvSpPr>
        <p:spPr>
          <a:xfrm>
            <a:off x="675502" y="0"/>
            <a:ext cx="10795591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Місія </a:t>
            </a:r>
            <a:r>
              <a:rPr lang="uk-UA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педагогіки партнерства в умовах нової </a:t>
            </a:r>
            <a:r>
              <a:rPr lang="uk-UA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української школи –</a:t>
            </a:r>
          </a:p>
          <a:p>
            <a:r>
              <a:rPr lang="ru-RU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допомогти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розкрити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розвинути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здібності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таланти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можливості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основі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партнерства </a:t>
            </a:r>
          </a:p>
          <a:p>
            <a:r>
              <a:rPr lang="ru-RU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усіх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учасників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навчально-виховного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процесу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учителів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учнів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батьків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uk-UA" sz="5400" dirty="0"/>
          </a:p>
        </p:txBody>
      </p:sp>
    </p:spTree>
    <p:extLst>
      <p:ext uri="{BB962C8B-B14F-4D97-AF65-F5344CB8AC3E}">
        <p14:creationId xmlns:p14="http://schemas.microsoft.com/office/powerpoint/2010/main" val="23055427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370703" y="0"/>
            <a:ext cx="11457774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Засади педагогіки партнерства </a:t>
            </a:r>
          </a:p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спілкування, взаємодія, співпраця між учителем, учнем і батьками;</a:t>
            </a:r>
          </a:p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учні, батьки і вчителі об'єднанні спільними цілями, рівноправні учасники освітнього процесу, відповідальні за результат;</a:t>
            </a:r>
          </a:p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школа має ініціювати нове ґрунтовне залучення родини у побудові освітньої траєкторії дитини;</a:t>
            </a:r>
          </a:p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діалог і багатостороння комунікація між учнями, учителями й батьками замінить односторонню авторитарну комунікацію “учитель-учень”.</a:t>
            </a:r>
          </a:p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Оновлення методичного інструментарію вчителя – застосування методів навчання, заснованих на співпраці, активній участі дитини у навчанні сприяє формуванню нового освітнього середовища (розвиваючого, мотивуючого і для вчителя, і для учня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Краматорській спеціальній школі педагогіка партнерства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 здійснюється у різних формах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Однією з таких форм роботи є створення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лепбука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29386892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411892" y="0"/>
            <a:ext cx="112693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dirty="0" smtClean="0"/>
          </a:p>
          <a:p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Лепбук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це не тільки довідковий потужний довідковий інструмент і особлива форма організації навчального процесу, це, перш за все, основа партнерської діяльності дорослого з дітьми ( педагога з вихованцями, батьків з дитиною).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14647"/>
            <a:ext cx="3670110" cy="324335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0058" y="2551970"/>
            <a:ext cx="4084674" cy="4029805"/>
          </a:xfrm>
          <a:prstGeom prst="rect">
            <a:avLst/>
          </a:prstGeom>
        </p:spPr>
      </p:pic>
      <p:sp>
        <p:nvSpPr>
          <p:cNvPr id="5" name="Прямокутник 4"/>
          <p:cNvSpPr/>
          <p:nvPr/>
        </p:nvSpPr>
        <p:spPr>
          <a:xfrm>
            <a:off x="0" y="2090057"/>
            <a:ext cx="394498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 “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Лепбук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дослівному перекладі з англійської 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лепбук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lapbook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означає 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«наколінна книга»	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lap –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коліна,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book –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книга).</a:t>
            </a:r>
          </a:p>
        </p:txBody>
      </p:sp>
    </p:spTree>
    <p:extLst>
      <p:ext uri="{BB962C8B-B14F-4D97-AF65-F5344CB8AC3E}">
        <p14:creationId xmlns:p14="http://schemas.microsoft.com/office/powerpoint/2010/main" val="4014038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691979" y="0"/>
            <a:ext cx="71200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Переваги використання 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лепбука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422" y="484488"/>
            <a:ext cx="11477023" cy="6744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7889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477795" y="0"/>
            <a:ext cx="6975179" cy="6771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Етапи створення </a:t>
            </a:r>
            <a:r>
              <a:rPr lang="uk-UA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лепбука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Вибір теми;</a:t>
            </a:r>
          </a:p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Складання плану майбутнього </a:t>
            </a:r>
            <a:r>
              <a:rPr lang="uk-UA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лепбука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Підбір матеріалів, форм та засобів подачі інформації;</a:t>
            </a:r>
          </a:p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Малювання макету чи схеми;</a:t>
            </a:r>
          </a:p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Виготовлення цупкої основи та окремих дрібних елементів з різних матеріалів;</a:t>
            </a:r>
          </a:p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Оформлення </a:t>
            </a:r>
            <a:r>
              <a:rPr lang="uk-UA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лепбука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натурального розміру;</a:t>
            </a:r>
          </a:p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Декорування.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9416964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746620" y="0"/>
            <a:ext cx="1126570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 створення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лепбука</a:t>
            </a:r>
            <a:endParaRPr 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Разом з дітьми ми створили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два тематичних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лепбука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 9 листопада – День української писемності та мови» і «День Соборності України». Для створення шаблону тематичної папки використовувала програми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Word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Paint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Всі деталі,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роздрукувані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вирізані,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бажанням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розфарбовані, зігнуті,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склеїні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Основа для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лепбука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має бути достатньо жорсткою, міцною. Якщо тема велика,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лепбук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може мати декілька сторінок, або вклеєних вкладок-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розгортайок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Для створення найпростішого варіанту потрібен лист картону формату А3, який треба зігнути навпіл. Отримуємо примітивну папку, схожу на книжку з одним розворотом. Всередині треба розташувати всі необхідні матеріали.</a:t>
            </a:r>
            <a:b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суспільній праці створення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лепбуків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ми віддаєм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перевагу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лепбукам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вигляді "книжок". Виготовити такий варіант можна зі звичайної папки або листів формату А4. Папку розрізати, а потім знову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поєднати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допомогою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скотчу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Так виходить міцна основа, яка добре згинається.</a:t>
            </a:r>
          </a:p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На зовнішню сторінку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наклеїти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титульний листок. Матеріали можуть бути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роздрукавані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інтернету, або виготовлені власноруч. Перший варіант підходить тим, хто не вміє або не любить малювати. Другий - тим, хто не проти додати в роботу більше творчості. Перший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лепбук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має 4 вкладки, а другий –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8.Вибирали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 цікаві моменти за даною тематикою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На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основі розмічаємо місця розташування матеріалів і приклеюємо підготовлені малюнки, схеми, міні-книжечки, конверти, графіки та інші деталі.  Шаблони цікавих конвертів для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лепбуків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можна знайти в інтернеті.</a:t>
            </a:r>
          </a:p>
          <a:p>
            <a:endParaRPr lang="uk-UA" dirty="0" smtClean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9604858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708454" y="0"/>
            <a:ext cx="10387914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Важливо враховувати:</a:t>
            </a:r>
          </a:p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Доцільність створення </a:t>
            </a:r>
            <a:r>
              <a:rPr lang="uk-UA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лепбука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даної теми;</a:t>
            </a:r>
          </a:p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Доступність та відповідність матеріалу віковим особливостям учнів;</a:t>
            </a:r>
          </a:p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Зацікавленість та пізнавальний інтерес дітей.</a:t>
            </a:r>
          </a:p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Є сенс запланувати спільну діяльність з виготовлення індивідуальних </a:t>
            </a:r>
            <a:r>
              <a:rPr lang="uk-UA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лепбуков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	 виходячи з інтересів кожної дитини. Упродовж певного часу виготовляється тека, а потім  її презентують дітям, результатом буде серія </a:t>
            </a:r>
            <a:r>
              <a:rPr lang="uk-UA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лепбуків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Отже, </a:t>
            </a:r>
            <a:r>
              <a:rPr lang="uk-UA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лепбук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може бути продуктом дослідницької діяльності дитини.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0261336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22236" cy="347813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6239" y="3008120"/>
            <a:ext cx="6175761" cy="384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1999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614" y="3629025"/>
            <a:ext cx="6238430" cy="322897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768411" cy="35433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500" y="1"/>
            <a:ext cx="6296113" cy="3543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3799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34100" cy="444817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424" y="2257424"/>
            <a:ext cx="6905625" cy="460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043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334000" cy="280987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8300" y="0"/>
            <a:ext cx="6743700" cy="280987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05125"/>
            <a:ext cx="5334000" cy="395287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8300" y="2905125"/>
            <a:ext cx="6743700" cy="3952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1249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571500" y="0"/>
            <a:ext cx="11172825" cy="6771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Кінцевий результат</a:t>
            </a:r>
          </a:p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результаті роботи з </a:t>
            </a:r>
            <a:r>
              <a:rPr lang="uk-UA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лепбуками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дітей розвиваються універсальні вміння, а саме: </a:t>
            </a:r>
          </a:p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домовлятися з однолітками; </a:t>
            </a:r>
          </a:p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планувати майбутню діяльність; </a:t>
            </a:r>
          </a:p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розподіляти обов’язки;</a:t>
            </a:r>
          </a:p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підбирати та знаходити потрібну інформацію, узагальнювати та </a:t>
            </a:r>
            <a:r>
              <a:rPr lang="uk-UA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системтизувати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самостійно  пояснювати та аргументувати свій вибір; </a:t>
            </a:r>
          </a:p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приймати власні рішення,  спираючись на надбані знання і вміння;  </a:t>
            </a:r>
          </a:p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використовуючи усне мовлення, висловлювати своє бачення з певної теми.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2527784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3709987" y="-152400"/>
            <a:ext cx="40909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Висновки </a:t>
            </a:r>
          </a:p>
          <a:p>
            <a:endParaRPr lang="uk-UA" dirty="0" smtClean="0"/>
          </a:p>
          <a:p>
            <a:endParaRPr lang="uk-UA" dirty="0"/>
          </a:p>
        </p:txBody>
      </p:sp>
      <p:sp>
        <p:nvSpPr>
          <p:cNvPr id="3" name="Прямокутник 2"/>
          <p:cNvSpPr/>
          <p:nvPr/>
        </p:nvSpPr>
        <p:spPr>
          <a:xfrm>
            <a:off x="240506" y="942976"/>
            <a:ext cx="1102995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Загалом, </a:t>
            </a:r>
            <a:r>
              <a:rPr lang="uk-UA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лепбук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це:</a:t>
            </a:r>
          </a:p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нова, універсальна форма організації 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педагогіки партнерства в освітній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 для розвитку пізнавальної активності, креативності та самостійності молодших школярів в умовах сучасної освіти;</a:t>
            </a:r>
          </a:p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новітній спосіб систематизації та узагальнення знань;</a:t>
            </a:r>
          </a:p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універсальний засіб реалізації ключових </a:t>
            </a:r>
            <a:r>
              <a:rPr lang="uk-UA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компетентностей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Нової української школи.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23528"/>
      </p:ext>
    </p:extLst>
  </p:cSld>
  <p:clrMapOvr>
    <a:masterClrMapping/>
  </p:clrMapOvr>
</p:sld>
</file>

<file path=ppt/theme/theme1.xml><?xml version="1.0" encoding="utf-8"?>
<a:theme xmlns:a="http://schemas.openxmlformats.org/drawingml/2006/main" name="Пасмо">
  <a:themeElements>
    <a:clrScheme name="Пасмо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Пасмо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асмо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265</TotalTime>
  <Words>496</Words>
  <Application>Microsoft Office PowerPoint</Application>
  <PresentationFormat>Широкий екран</PresentationFormat>
  <Paragraphs>120</Paragraphs>
  <Slides>17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17</vt:i4>
      </vt:variant>
    </vt:vector>
  </HeadingPairs>
  <TitlesOfParts>
    <vt:vector size="22" baseType="lpstr">
      <vt:lpstr>Arial</vt:lpstr>
      <vt:lpstr>Century Gothic</vt:lpstr>
      <vt:lpstr>Times New Roman</vt:lpstr>
      <vt:lpstr>Wingdings 3</vt:lpstr>
      <vt:lpstr>Пасмо</vt:lpstr>
      <vt:lpstr>Краматорська спеціальна школа №18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Краматорська спеціальна школа №18</dc:title>
  <dc:creator>User</dc:creator>
  <cp:lastModifiedBy>User</cp:lastModifiedBy>
  <cp:revision>18</cp:revision>
  <dcterms:created xsi:type="dcterms:W3CDTF">2021-03-11T08:44:52Z</dcterms:created>
  <dcterms:modified xsi:type="dcterms:W3CDTF">2021-03-15T10:31:41Z</dcterms:modified>
</cp:coreProperties>
</file>