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  <p:sldMasterId id="2147483661" r:id="rId2"/>
  </p:sldMasterIdLst>
  <p:sldIdLst>
    <p:sldId id="256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6" r:id="rId20"/>
    <p:sldId id="275" r:id="rId21"/>
    <p:sldId id="277" r:id="rId22"/>
    <p:sldId id="278" r:id="rId23"/>
    <p:sldId id="279" r:id="rId24"/>
    <p:sldId id="259" r:id="rId25"/>
    <p:sldId id="280" r:id="rId26"/>
    <p:sldId id="288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9" r:id="rId35"/>
    <p:sldId id="294" r:id="rId36"/>
    <p:sldId id="295" r:id="rId37"/>
    <p:sldId id="290" r:id="rId38"/>
    <p:sldId id="291" r:id="rId39"/>
    <p:sldId id="296" r:id="rId40"/>
    <p:sldId id="293" r:id="rId41"/>
    <p:sldId id="297" r:id="rId42"/>
    <p:sldId id="298" r:id="rId43"/>
    <p:sldId id="301" r:id="rId44"/>
    <p:sldId id="300" r:id="rId4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84168" y="5373216"/>
            <a:ext cx="269979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uk-UA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Підготувала: Брянцева С. М., директор КУ «Путивльський ЦПРПП»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4324482" y="4005064"/>
            <a:ext cx="478802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altLang="ko-KR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맑은 고딕" pitchFamily="50" charset="-127"/>
                <a:cs typeface="Calibri" panose="020F0502020204030204" pitchFamily="34" charset="0"/>
              </a:rPr>
              <a:t>Атестація педагогічних працівників по-новому</a:t>
            </a:r>
            <a:endParaRPr lang="en-US" altLang="ko-KR" sz="3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ea typeface="맑은 고딕" pitchFamily="50" charset="-127"/>
              <a:cs typeface="Calibri" panose="020F0502020204030204" pitchFamily="34" charset="0"/>
            </a:endParaRPr>
          </a:p>
        </p:txBody>
      </p:sp>
      <p:pic>
        <p:nvPicPr>
          <p:cNvPr id="6" name="Picture 60" descr="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9AB4D5"/>
              </a:clrFrom>
              <a:clrTo>
                <a:srgbClr val="9AB4D5">
                  <a:alpha val="0"/>
                </a:srgbClr>
              </a:clrTo>
            </a:clrChange>
          </a:blip>
          <a:srcRect l="6134" t="38133" r="4300" b="39133"/>
          <a:stretch>
            <a:fillRect/>
          </a:stretch>
        </p:blipFill>
        <p:spPr bwMode="auto">
          <a:xfrm>
            <a:off x="104587" y="96792"/>
            <a:ext cx="2801537" cy="711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23528" y="16778"/>
            <a:ext cx="8820472" cy="89194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про атестацію </a:t>
            </a:r>
            <a:b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1512168"/>
          </a:xfrm>
        </p:spPr>
        <p:txBody>
          <a:bodyPr/>
          <a:lstStyle/>
          <a:p>
            <a:pPr algn="just"/>
            <a:r>
              <a:rPr lang="uk-UA" sz="22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Наказ Міністерства освіти і науки Украї</a:t>
            </a:r>
            <a:r>
              <a:rPr lang="uk-UA" altLang="ko-KR" sz="22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ни від 09.09.2022 р. № 805, зареєстрований в Міністерстві юстиції України 21 грудня 2022 р. за№ 1649/38985 «Про затвердження Положення про атестацію педагогічних працівників»</a:t>
            </a:r>
            <a:endParaRPr lang="en-US" altLang="ko-KR" sz="22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57200" y="2852936"/>
            <a:ext cx="8239944" cy="3024336"/>
          </a:xfrm>
        </p:spPr>
        <p:txBody>
          <a:bodyPr/>
          <a:lstStyle/>
          <a:p>
            <a:pPr algn="just"/>
            <a:endParaRPr lang="uk-UA" altLang="ko-KR" sz="1800" b="1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altLang="ko-KR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Пункт </a:t>
            </a:r>
            <a:r>
              <a:rPr lang="uk-UA" altLang="ko-KR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3, підпункт 4. </a:t>
            </a:r>
            <a:r>
              <a:rPr lang="uk-UA" altLang="ko-KR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Мінімальний загальний обсяг (загальна тривалість) підвищення кваліфікації педагогічних працівників …, необхідний їм для проходження атестації, становить не менше ніж </a:t>
            </a:r>
            <a:r>
              <a:rPr lang="uk-UA" altLang="ko-KR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120 годин </a:t>
            </a:r>
            <a:r>
              <a:rPr lang="uk-UA" altLang="ko-KR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 4 кредити ЄКТС упродовж п’яти років.</a:t>
            </a:r>
          </a:p>
          <a:p>
            <a:pPr algn="just"/>
            <a:endParaRPr lang="uk-UA" altLang="ko-KR" sz="18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altLang="ko-KR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Пункт </a:t>
            </a:r>
            <a:r>
              <a:rPr lang="uk-UA" altLang="ko-KR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3, підпункт </a:t>
            </a:r>
            <a:r>
              <a:rPr lang="uk-UA" altLang="ko-KR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5. </a:t>
            </a:r>
            <a:r>
              <a:rPr lang="uk-UA" altLang="ko-KR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Мінімальний загальний обсяг (загальна тривалість) підвищення кваліфікації педагогічних працівників </a:t>
            </a:r>
            <a:r>
              <a:rPr lang="uk-UA" altLang="ko-KR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закладів загальної середньої, …, </a:t>
            </a:r>
            <a:r>
              <a:rPr lang="uk-UA" altLang="ko-KR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необхідний їм для проходження атестації, становить не менше ніж </a:t>
            </a:r>
            <a:r>
              <a:rPr lang="uk-UA" altLang="ko-KR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altLang="ko-KR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150 </a:t>
            </a:r>
            <a:r>
              <a:rPr lang="uk-UA" altLang="ko-KR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годин </a:t>
            </a:r>
            <a:r>
              <a:rPr lang="uk-UA" altLang="ko-KR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 </a:t>
            </a:r>
            <a:r>
              <a:rPr lang="uk-UA" altLang="ko-KR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uk-UA" altLang="ko-KR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кредити ЄКТС упродовж п’яти років.</a:t>
            </a:r>
          </a:p>
          <a:p>
            <a:pPr algn="just"/>
            <a:endParaRPr lang="uk-UA" altLang="ko-KR" sz="18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ko-KR" altLang="en-US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6778"/>
            <a:ext cx="8686800" cy="89194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про атестацію </a:t>
            </a:r>
            <a:b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95536" y="1268760"/>
            <a:ext cx="8301608" cy="792088"/>
          </a:xfrm>
        </p:spPr>
        <p:txBody>
          <a:bodyPr/>
          <a:lstStyle/>
          <a:p>
            <a:pPr algn="ctr"/>
            <a:r>
              <a:rPr lang="uk-UA" altLang="ko-KR" sz="2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Загальні положення</a:t>
            </a:r>
            <a:endParaRPr lang="en-US" altLang="ko-KR" sz="28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4176464"/>
          </a:xfrm>
        </p:spPr>
        <p:txBody>
          <a:bodyPr/>
          <a:lstStyle/>
          <a:p>
            <a:pPr algn="just" fontAlgn="base"/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За результатами атестації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незалежно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від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обсягу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його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навантаження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кількості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навчальних предметів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інтегрованих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курсів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дисциплін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встановлюється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відповідність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</a:t>
            </a: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невідповідність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займаній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посаді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та: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1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присвоюється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(не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присвоюється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категорія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підтверджується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(не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підтверджується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раніше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присвоєна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категорія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2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присвоюється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(не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присвоюється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педагогічне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звання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підтверджується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підтверджується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раніше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присвоєне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педагогічне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звання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наявності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Педагогічним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посади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не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передбачають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присвоєння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кваліфікаційних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категорій за результатами атестації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визначається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відповідність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невідповідність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займаній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посаді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…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встановлюється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підтверджується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тарифний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розряд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82124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6778"/>
            <a:ext cx="8686800" cy="89194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про атестацію </a:t>
            </a:r>
            <a:b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412776"/>
            <a:ext cx="8280920" cy="5040560"/>
          </a:xfrm>
        </p:spPr>
        <p:txBody>
          <a:bodyPr/>
          <a:lstStyle/>
          <a:p>
            <a:pPr algn="just" fontAlgn="base"/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є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обов’язковою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Атестація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може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бути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черговою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позачерговою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Педагогічний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проходить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чергову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атестацію 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менше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одного разу на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п’ять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років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окрім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випадків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визначених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пунктом 7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розділу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III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цього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Положення.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Атестація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проводиться 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раніше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ніж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через рік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після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призначення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посаду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7. 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Міжатестаційний </a:t>
            </a:r>
            <a:r>
              <a:rPr lang="ru-RU" sz="1800" b="1" dirty="0" err="1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період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не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може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бути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меншим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ніж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 роки</a:t>
            </a:r>
            <a:r>
              <a:rPr lang="ru-RU" sz="1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крім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випадків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проведення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позачергової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атестації за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ініціативи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Час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перебування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 соціальних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відпустках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навчання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 закладах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вищої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освіти, 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також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період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на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який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переноситься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 </a:t>
            </a:r>
            <a:r>
              <a:rPr lang="ru-RU" sz="1800" b="1" dirty="0" err="1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міжатестаційного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періоду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не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включаються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54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6778"/>
            <a:ext cx="8686800" cy="89194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про атестацію </a:t>
            </a:r>
            <a:b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844824"/>
            <a:ext cx="8280920" cy="4104456"/>
          </a:xfrm>
        </p:spPr>
        <p:txBody>
          <a:bodyPr/>
          <a:lstStyle/>
          <a:p>
            <a:pPr algn="just" fontAlgn="base"/>
            <a:r>
              <a:rPr lang="uk-UA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9. </a:t>
            </a:r>
            <a:r>
              <a:rPr lang="uk-UA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Кваліфікаційна категорія “спеціаліст” </a:t>
            </a:r>
            <a:r>
              <a:rPr lang="uk-UA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присвоюється педагогічному </a:t>
            </a: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працівникові</a:t>
            </a:r>
            <a:r>
              <a:rPr lang="uk-UA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який має освітній рівень фаховий молодший бакалавр (освітньо-кваліфікаційний рівень молодший спеціаліст), молодший бакалавр, бакалавр </a:t>
            </a: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чи </a:t>
            </a:r>
            <a:r>
              <a:rPr lang="uk-UA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магістр (освітньо-кваліфікаційний рівень спеціаліст</a:t>
            </a: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uk-UA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Кваліфікаційна категорія </a:t>
            </a:r>
            <a:r>
              <a:rPr lang="uk-UA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“спеціаліст другої категорії” </a:t>
            </a:r>
            <a:r>
              <a:rPr lang="uk-UA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присвоюється </a:t>
            </a: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педагогічному </a:t>
            </a:r>
            <a:r>
              <a:rPr lang="uk-UA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працівникові, який має освітній рівень молодший бакалавр </a:t>
            </a: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(освітньо-кваліфікаційний </a:t>
            </a:r>
            <a:r>
              <a:rPr lang="uk-UA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рівень молодший спеціаліст), бакалавр чи магістр </a:t>
            </a: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(освітньо-кваліфікаційний </a:t>
            </a:r>
            <a:r>
              <a:rPr lang="uk-UA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рівень спеціаліст) (для працівників закладів дошкільної освіти також освітньо-професійний ступінь фаховий молодший бакалавр), </a:t>
            </a: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стаж </a:t>
            </a:r>
            <a:r>
              <a:rPr lang="uk-UA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роботи </a:t>
            </a:r>
            <a:r>
              <a:rPr lang="uk-UA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посадах педагогічних працівників </a:t>
            </a:r>
            <a:r>
              <a:rPr lang="uk-UA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менше ніж </a:t>
            </a:r>
            <a:r>
              <a:rPr lang="uk-UA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  <a:r>
              <a:rPr lang="uk-UA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роки</a:t>
            </a:r>
            <a:r>
              <a:rPr lang="uk-UA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998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6778"/>
            <a:ext cx="8686800" cy="89194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про атестацію </a:t>
            </a:r>
            <a:b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844824"/>
            <a:ext cx="8280920" cy="4104456"/>
          </a:xfrm>
        </p:spPr>
        <p:txBody>
          <a:bodyPr/>
          <a:lstStyle/>
          <a:p>
            <a:pPr algn="just" fontAlgn="base"/>
            <a:r>
              <a:rPr lang="uk-UA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Кваліфікаційна категорія </a:t>
            </a:r>
            <a:r>
              <a:rPr lang="uk-UA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“спеціаліст першої категорії” </a:t>
            </a:r>
            <a:r>
              <a:rPr lang="uk-UA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присвоюється </a:t>
            </a: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педагогічному </a:t>
            </a:r>
            <a:r>
              <a:rPr lang="uk-UA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працівникові, який має освітній рівень бакалавр, магістр </a:t>
            </a: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uk-UA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освітньо-кваліфікаційний рівень спеціаліст) (для працівників закладів </a:t>
            </a: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дошкільної </a:t>
            </a:r>
            <a:r>
              <a:rPr lang="uk-UA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освіти також освітньо-професійний ступінь фаховий молодший </a:t>
            </a: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бакалавр </a:t>
            </a:r>
            <a:r>
              <a:rPr lang="uk-UA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 ступінь вищої освіти молодший бакалавр (</a:t>
            </a: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освітньо-</a:t>
            </a:r>
            <a:b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кваліфікаційний </a:t>
            </a:r>
            <a:r>
              <a:rPr lang="uk-UA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рівень молодший спеціаліст), </a:t>
            </a:r>
            <a:r>
              <a:rPr lang="uk-UA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стаж роботи </a:t>
            </a:r>
            <a:r>
              <a:rPr lang="uk-UA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посадах </a:t>
            </a: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</a:t>
            </a:r>
            <a:r>
              <a:rPr lang="uk-UA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працівників </a:t>
            </a:r>
            <a:r>
              <a:rPr lang="uk-UA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менше ніж </a:t>
            </a:r>
            <a:r>
              <a:rPr lang="uk-UA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uk-UA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років</a:t>
            </a: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uk-UA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Кваліфікаційна категорія </a:t>
            </a:r>
            <a:r>
              <a:rPr lang="uk-UA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“спеціаліст вищої категорії” </a:t>
            </a:r>
            <a:r>
              <a:rPr lang="uk-UA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присвоюється </a:t>
            </a: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педагогічному </a:t>
            </a:r>
            <a:r>
              <a:rPr lang="uk-UA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працівникові, який має освітній рівень магістр (</a:t>
            </a: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освітньо-</a:t>
            </a:r>
            <a:b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кваліфікаційний </a:t>
            </a:r>
            <a:r>
              <a:rPr lang="uk-UA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рівень спеціаліст), </a:t>
            </a:r>
            <a:r>
              <a:rPr lang="uk-UA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стаж роботи </a:t>
            </a:r>
            <a:r>
              <a:rPr lang="uk-UA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посадах педагогічних </a:t>
            </a: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працівників </a:t>
            </a:r>
            <a:r>
              <a:rPr lang="uk-UA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менше ніж </a:t>
            </a:r>
            <a:r>
              <a:rPr lang="uk-UA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 </a:t>
            </a:r>
            <a:r>
              <a:rPr lang="uk-UA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років</a:t>
            </a:r>
            <a:r>
              <a:rPr lang="uk-UA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081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6778"/>
            <a:ext cx="8686800" cy="89194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про атестацію </a:t>
            </a:r>
            <a:b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844824"/>
            <a:ext cx="8280920" cy="4104456"/>
          </a:xfrm>
        </p:spPr>
        <p:txBody>
          <a:bodyPr/>
          <a:lstStyle/>
          <a:p>
            <a:pPr algn="just" fontAlgn="base"/>
            <a:r>
              <a:rPr lang="uk-UA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Особи, які </a:t>
            </a:r>
            <a:r>
              <a:rPr lang="uk-UA" sz="2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мають педагогічної освіти</a:t>
            </a:r>
            <a:r>
              <a:rPr lang="uk-UA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але </a:t>
            </a:r>
            <a:r>
              <a:rPr lang="uk-UA" sz="2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мають стаж роботи в </a:t>
            </a:r>
            <a:r>
              <a:rPr lang="uk-UA" sz="20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20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20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одній </a:t>
            </a:r>
            <a:r>
              <a:rPr lang="uk-UA" sz="2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із галузей економіки </a:t>
            </a:r>
            <a:r>
              <a:rPr lang="uk-UA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(крім освітньої) та працюють на посадах </a:t>
            </a:r>
            <a:r>
              <a:rPr lang="uk-UA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</a:t>
            </a:r>
            <a:r>
              <a:rPr lang="uk-UA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працівників, атестуються як педагогічні працівники без </a:t>
            </a:r>
            <a:r>
              <a:rPr lang="uk-UA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дотримання </a:t>
            </a:r>
            <a:r>
              <a:rPr lang="uk-UA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послідовності на присвоєння кваліфікаційної категорії</a:t>
            </a:r>
            <a:r>
              <a:rPr lang="uk-UA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algn="just" fontAlgn="base"/>
            <a:endParaRPr lang="ru-RU" sz="2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ru-RU" sz="20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спеціаліст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другої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категорії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” за </a:t>
            </a:r>
            <a:r>
              <a:rPr lang="ru-RU" sz="20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наявності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</a:t>
            </a:r>
            <a:r>
              <a:rPr lang="ru-RU" sz="20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менше</a:t>
            </a:r>
            <a:r>
              <a:rPr lang="ru-RU" sz="2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ru-RU" sz="20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років</a:t>
            </a:r>
            <a:r>
              <a:rPr lang="ru-RU" sz="2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стажу </a:t>
            </a:r>
            <a:r>
              <a:rPr lang="ru-RU" sz="20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роботи</a:t>
            </a:r>
            <a:r>
              <a:rPr lang="ru-RU" sz="20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 fontAlgn="base"/>
            <a:endParaRPr lang="ru-RU" sz="2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ru-RU" sz="20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спеціаліст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першої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категорії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” – </a:t>
            </a:r>
            <a:r>
              <a:rPr lang="ru-RU" sz="2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</a:t>
            </a:r>
            <a:r>
              <a:rPr lang="ru-RU" sz="20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менше</a:t>
            </a:r>
            <a:r>
              <a:rPr lang="ru-RU" sz="2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ru-RU" sz="20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років</a:t>
            </a:r>
            <a:r>
              <a:rPr lang="ru-RU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 fontAlgn="base"/>
            <a:endParaRPr lang="ru-RU" sz="2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ru-RU" sz="20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спеціаліст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вищої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категорії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” – </a:t>
            </a:r>
            <a:r>
              <a:rPr lang="ru-RU" sz="2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</a:t>
            </a:r>
            <a:r>
              <a:rPr lang="ru-RU" sz="20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менше</a:t>
            </a:r>
            <a:r>
              <a:rPr lang="ru-RU" sz="2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 </a:t>
            </a:r>
            <a:r>
              <a:rPr lang="ru-RU" sz="20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років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4672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6778"/>
            <a:ext cx="8686800" cy="89194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про атестацію </a:t>
            </a:r>
            <a:b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340768"/>
            <a:ext cx="8352928" cy="5220000"/>
          </a:xfrm>
        </p:spPr>
        <p:txBody>
          <a:bodyPr/>
          <a:lstStyle/>
          <a:p>
            <a:pPr algn="just" fontAlgn="base"/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10. За результатами атестації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педагогічні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звання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присвоюються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підтверджуються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які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мають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категорію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спеціаліст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першої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категорії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”/”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спеціаліст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вищої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категорії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”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 які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зокрема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упроваджують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поширюють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методики компетентнісного навчання та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нові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освітні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технології,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надають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професійну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підтримку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допомогу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педагогічним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працівникам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здійснюють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супервізію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);</a:t>
            </a:r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беруть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участь у процедурах і заходах,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пов’язаних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із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забезпеченням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якості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освіти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впровадженням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інновацій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педагогічних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новацій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технологій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у системі освіти;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були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визнані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переможцями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лауреатами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всеукраїнських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міжнародних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фахових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конкурсів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підготували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переможців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всеукраїнських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міжнародних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олімпіад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конкурсів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змагань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тощо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b="1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Педагогічне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звання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“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вихователь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-методист”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може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присвоюватися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музичним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керівникам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інструкторам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фізичної культури дошкільних закладів освіти.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003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6778"/>
            <a:ext cx="8686800" cy="89194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про атестацію </a:t>
            </a:r>
            <a:b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412776"/>
            <a:ext cx="8352928" cy="5147992"/>
          </a:xfrm>
        </p:spPr>
        <p:txBody>
          <a:bodyPr/>
          <a:lstStyle/>
          <a:p>
            <a:pPr algn="just" fontAlgn="base"/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11.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категорії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звання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як правило,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присвоюють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послідовно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які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мають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педагогічне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навантаження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кількох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предметів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атестуються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того предмета,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який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викладають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спеціальністю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цьому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випадку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присвоєна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категорія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поширюється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все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педагогічне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навантаження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ru-RU" sz="18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endParaRPr lang="ru-RU" sz="18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Педагогічні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які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працюють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сумісництвом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умовах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строкового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трудового договору,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атестуються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загальних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підставах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які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обіймають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різні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посади в одному і тому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чи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різних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закладах освіти 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зокрема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керівники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закладів освіти, які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викладають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предмети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здійснюють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іншу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педагогічну роботу),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атестуються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 кожною з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посад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945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6778"/>
            <a:ext cx="8686800" cy="89194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про атестацію </a:t>
            </a:r>
            <a:b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484784"/>
            <a:ext cx="8424936" cy="5075984"/>
          </a:xfrm>
        </p:spPr>
        <p:txBody>
          <a:bodyPr/>
          <a:lstStyle/>
          <a:p>
            <a:pPr algn="just" fontAlgn="base"/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Педагогічні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які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працюють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різних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закладах освіти за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однією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тією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самою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посадою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та/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викладають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один предмет 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інтегрований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курс),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атестуються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основним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місцем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роботи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ru-RU" sz="18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endParaRPr lang="ru-RU" sz="18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Якщо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міжатестаційний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період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довантажено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годинами 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інших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предметів (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інтегрованих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курсів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то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присвоєна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категорія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поширюється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все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педагогічне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навантаження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чергової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атестації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Керівникам закладів освіти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заступникам та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іншим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посади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не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передбачають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присвоєння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категорій, за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результатами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встановлюється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відповідність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невідповідність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займаній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посаді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встановлюється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підтверджується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тарифний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розряд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927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6778"/>
            <a:ext cx="8686800" cy="89194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про атестацію </a:t>
            </a:r>
            <a:b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556792"/>
            <a:ext cx="8424936" cy="5003976"/>
          </a:xfrm>
        </p:spPr>
        <p:txBody>
          <a:bodyPr/>
          <a:lstStyle/>
          <a:p>
            <a:pPr algn="just" fontAlgn="base"/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13.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Успішне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проходження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сертифікації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зараховується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як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проходження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атестації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педагогічним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працівником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також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є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підставою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для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присвоєння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йому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відповідної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кваліфікаційної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категорії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та/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звання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Присвоєння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підтвердження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кваліфікаційної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категорії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та/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звання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проводиться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без проведення будь-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заходів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пов’язаних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із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вивченням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оцінюванням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діяльності та професійних компетентностей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14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За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педагогічними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працівниками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які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переходять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роботу з одного закладу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освіти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іншого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також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інші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посади 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цьому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закладі освіти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які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перервали роботу на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педагогічній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посаді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незалежно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від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тривалості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перерви у роботі),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зберігаються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присвоєні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 результатами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останньої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атестації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кваліфікаційні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категорії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звання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Атестація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таких працівників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здійснюється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пізніше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ніж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через 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роки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після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прийняття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роботу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469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6778"/>
            <a:ext cx="8686800" cy="89194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про атестацію </a:t>
            </a:r>
            <a:b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348880"/>
            <a:ext cx="8424936" cy="1872208"/>
          </a:xfrm>
        </p:spPr>
        <p:txBody>
          <a:bodyPr/>
          <a:lstStyle/>
          <a:p>
            <a:pPr algn="just" fontAlgn="base"/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15. Особи, </a:t>
            </a:r>
            <a:r>
              <a:rPr lang="ru-RU" sz="20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призначені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посади педагогічних працівників відповідно до </a:t>
            </a:r>
            <a:r>
              <a:rPr lang="ru-RU" sz="20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частини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п’ятої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статті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58 Закону України “Про </a:t>
            </a:r>
            <a:r>
              <a:rPr lang="ru-RU" sz="20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освіту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” та/</a:t>
            </a:r>
            <a:r>
              <a:rPr lang="ru-RU" sz="20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ті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які </a:t>
            </a:r>
            <a:r>
              <a:rPr lang="ru-RU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000" b="1" dirty="0" err="1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пройшли</a:t>
            </a:r>
            <a:r>
              <a:rPr lang="ru-RU" sz="20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педагогічну </a:t>
            </a:r>
            <a:r>
              <a:rPr lang="ru-RU" sz="20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інтернатуру</a:t>
            </a:r>
            <a:r>
              <a:rPr lang="ru-RU" sz="2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</a:t>
            </a:r>
            <a:r>
              <a:rPr lang="ru-RU" sz="20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установленому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законодавством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порядку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для </a:t>
            </a:r>
            <a:r>
              <a:rPr lang="ru-RU" sz="20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продовження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роботи на </a:t>
            </a:r>
            <a:r>
              <a:rPr lang="ru-RU" sz="20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цих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посадах </a:t>
            </a:r>
            <a:r>
              <a:rPr lang="ru-RU" sz="20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атестуються</a:t>
            </a:r>
            <a:r>
              <a:rPr lang="ru-RU" sz="20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20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000" b="1" dirty="0" err="1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упродовж</a:t>
            </a:r>
            <a:r>
              <a:rPr lang="ru-RU" sz="20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другого року роботи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але </a:t>
            </a:r>
            <a:r>
              <a:rPr lang="ru-RU" sz="2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</a:t>
            </a:r>
            <a:r>
              <a:rPr lang="ru-RU" sz="20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раніше</a:t>
            </a:r>
            <a:r>
              <a:rPr lang="ru-RU" sz="2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ніж</a:t>
            </a:r>
            <a:r>
              <a:rPr lang="ru-RU" sz="2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через </a:t>
            </a:r>
            <a:r>
              <a:rPr lang="ru-RU" sz="20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</a:t>
            </a:r>
            <a:r>
              <a:rPr lang="ru-RU" sz="2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рік </a:t>
            </a:r>
            <a:r>
              <a:rPr lang="ru-RU" sz="20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після</a:t>
            </a:r>
            <a:r>
              <a:rPr lang="ru-RU" sz="2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000" b="1" dirty="0" err="1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призначення</a:t>
            </a:r>
            <a:r>
              <a:rPr lang="ru-RU" sz="20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посаду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1228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6778"/>
            <a:ext cx="8686800" cy="89194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про атестацію </a:t>
            </a:r>
            <a:b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268760"/>
            <a:ext cx="8424936" cy="5292008"/>
          </a:xfrm>
        </p:spPr>
        <p:txBody>
          <a:bodyPr/>
          <a:lstStyle/>
          <a:p>
            <a:pPr algn="just" fontAlgn="base"/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16.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Якщо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строки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визначені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цим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припадають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вихідний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неробочий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святковий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день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то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відповідний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строк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починається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першого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ним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робочого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випадку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настання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обставин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що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об’єктивно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унеможливлюють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діяльність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педагогічних працівників,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які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атестуються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перешкоджають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проведенню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атестації,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перебіг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строків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проведення атестації,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встановлених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цим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припиняється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час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таких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обставин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відновлюється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після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припинення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обставин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що стали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перешкодою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для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проведення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атестації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17. 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допускається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створення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перешкод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для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проходження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працівником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атестації,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необґрунтована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відмова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присвоєнні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підтвердженні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кваліфікаційної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категорії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звання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встановленні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тарифного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розряду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0865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6778"/>
            <a:ext cx="8686800" cy="89194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про атестацію </a:t>
            </a:r>
            <a:b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95536" y="1268760"/>
            <a:ext cx="8301608" cy="792088"/>
          </a:xfrm>
        </p:spPr>
        <p:txBody>
          <a:bodyPr/>
          <a:lstStyle/>
          <a:p>
            <a:pPr algn="ctr"/>
            <a:r>
              <a:rPr lang="uk-UA" altLang="ko-KR" sz="2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Створення, склад та повноваження </a:t>
            </a:r>
            <a:br>
              <a:rPr lang="uk-UA" altLang="ko-KR" sz="2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2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атестаційних комісій</a:t>
            </a:r>
            <a:endParaRPr lang="en-US" altLang="ko-KR" sz="28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492896"/>
            <a:ext cx="8229600" cy="2664296"/>
          </a:xfrm>
        </p:spPr>
        <p:txBody>
          <a:bodyPr/>
          <a:lstStyle/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Для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атестації педагогічних працівників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щорічно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пізніше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20 вересня 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створюються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атестаційні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Атестаційні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рівня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створюються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 закладах освіти, 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працює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більше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 педагогічних працівників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Атестаційні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рівня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створюються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органах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управління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сфері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освіти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міських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рад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568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6778"/>
            <a:ext cx="8686800" cy="89194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про атестацію </a:t>
            </a:r>
            <a:b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484784"/>
            <a:ext cx="8229600" cy="4968552"/>
          </a:xfrm>
        </p:spPr>
        <p:txBody>
          <a:bodyPr/>
          <a:lstStyle/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створюються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наказом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керівника закладу освіти,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органу </a:t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управління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сфері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освіти, 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якому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визначається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персональний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склад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атестаційної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призначаються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голова та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секретар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Кількість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членів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може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бути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менше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ніж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осіб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До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роботи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залучаються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представники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первинних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територіальних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профспілкових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організацій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(до 2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осіб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згодою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із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правом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голосу.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До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роботи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може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бути залучена особа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яка відповідно до Закону України “Про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запобігання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корупції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” є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близькою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особою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який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атестується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є особою, яка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може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мати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конфлікт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інтересів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91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6778"/>
            <a:ext cx="8686800" cy="89194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про атестацію </a:t>
            </a:r>
            <a:b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484784"/>
            <a:ext cx="8229600" cy="4968552"/>
          </a:xfrm>
        </p:spPr>
        <p:txBody>
          <a:bodyPr/>
          <a:lstStyle/>
          <a:p>
            <a:pPr algn="just" fontAlgn="base"/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Головою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рівня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є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керівник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(заступник керівника)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закладу освіти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випадку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відсутності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голови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має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обрати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головуючим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іншого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члена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крім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її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секретаря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</a:t>
            </a:r>
            <a:r>
              <a:rPr lang="ru-RU" sz="1800" b="1" dirty="0" err="1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Керівник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(заступник керівника) закладу освіти не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мож</a:t>
            </a:r>
            <a:r>
              <a:rPr lang="uk-UA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головувати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засіданні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разі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проходження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ним атестації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відповідно до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цього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Положення.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У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такому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члени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обирають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особу, яка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виконує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обов’язки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голови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повноваження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якої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поширюються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роботу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завершення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атестації керівника (заступника керівника) закладу освіти,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визначеного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головою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відповідної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801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6778"/>
            <a:ext cx="8686800" cy="89194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про атестацію </a:t>
            </a:r>
            <a:b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484784"/>
            <a:ext cx="8229600" cy="3816424"/>
          </a:xfrm>
        </p:spPr>
        <p:txBody>
          <a:bodyPr/>
          <a:lstStyle/>
          <a:p>
            <a:pPr algn="just" fontAlgn="base"/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є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повноважною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умови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присутності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її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менше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двох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третин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від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її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складу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приймають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шляхом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голосування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простою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більшістю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голосів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разі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рівного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розподілу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голосів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“за” і “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проти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”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приймає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інтересах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який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атестується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Особи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які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входять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 складу атестаційної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не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беруть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участі в 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голосуванні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щодо себе у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разі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проходження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ними атестації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відповідно до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пункту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цього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розділу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Порядок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голосування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відкрито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таємно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визначається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засіданні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атестаційної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фіксується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протоколі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849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6778"/>
            <a:ext cx="8686800" cy="89194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про атестацію </a:t>
            </a:r>
            <a:b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57200" y="1700808"/>
            <a:ext cx="8229600" cy="3816424"/>
          </a:xfrm>
        </p:spPr>
        <p:txBody>
          <a:bodyPr/>
          <a:lstStyle/>
          <a:p>
            <a:pPr algn="just" fontAlgn="base"/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5. 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Голова атестаційної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проводить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бере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участь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голосуванні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під час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прийняття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підписує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протоколи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листи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наявності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обставин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які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об’єктивно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унеможливлюють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проведення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засідання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очно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воєнний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стан,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надзвичайна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ситуація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карантинні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обмеження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тощо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), голова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може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прийняти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проведення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режимі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відеоконференцзв’язку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06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6778"/>
            <a:ext cx="8686800" cy="89194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про атестацію </a:t>
            </a:r>
            <a:b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683568" y="1484784"/>
            <a:ext cx="7992888" cy="3816424"/>
          </a:xfrm>
        </p:spPr>
        <p:txBody>
          <a:bodyPr/>
          <a:lstStyle/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1800" b="1" dirty="0" err="1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Секретар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атестаційної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приймає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реєструє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зберігає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документи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подані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педагогічними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працівниками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до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розгляду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під час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розгляду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атестаційною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комісією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організовує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роботу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веде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підписує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протоколи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засідань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оформлює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підписує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листи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повідомляє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місце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і час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проведення</a:t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запрошення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педагогічних працівників на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);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забезпечує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оприлюднення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інформації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діяльність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шляхом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розміщення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її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офіційному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вебсайті закладу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освіти…</a:t>
            </a:r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327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6778"/>
            <a:ext cx="8686800" cy="89194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про атестацію </a:t>
            </a:r>
            <a:b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683568" y="1700808"/>
            <a:ext cx="7992888" cy="3600400"/>
          </a:xfrm>
        </p:spPr>
        <p:txBody>
          <a:bodyPr/>
          <a:lstStyle/>
          <a:p>
            <a:pPr algn="just" fontAlgn="base"/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7.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Атестаційна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рівня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розглядає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документи,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подані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педагогічними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працівниками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крім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керівників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закладу освіти,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встановлює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відповідність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вимогам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законодавства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вживає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заходів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щодо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перевірки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достовірності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 потреби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</a:t>
            </a: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Атестаційна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рівня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приймає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про: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відповідність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невідповідність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педагогічних працівників закладу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освіти </a:t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займаним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посадам;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присвоєння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підтвердження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категорій і педагогічних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звань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відмову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 такому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присвоєнні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підтвердженні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945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6778"/>
            <a:ext cx="8686800" cy="89194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про атестацію </a:t>
            </a:r>
            <a:b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683568" y="1700808"/>
            <a:ext cx="7992888" cy="3600400"/>
          </a:xfrm>
        </p:spPr>
        <p:txBody>
          <a:bodyPr/>
          <a:lstStyle/>
          <a:p>
            <a:pPr algn="just" fontAlgn="base"/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8.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Атестаційна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II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рівня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розглядає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документи,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подані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педагогічними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працівниками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закладів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освіти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зокрема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керівниками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підпорядкованих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закладів освіти,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встановлює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відповідність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вимогам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законодавства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вживає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заходів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щодо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перевірки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достовірності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(за потреби);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атестує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 закладів освіти, 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працює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менше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працівників;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розглядає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апеляції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комісій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рівня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014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6778"/>
            <a:ext cx="8686800" cy="89194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про атестацію </a:t>
            </a:r>
            <a:b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683568" y="1484784"/>
            <a:ext cx="7992888" cy="3816424"/>
          </a:xfrm>
        </p:spPr>
        <p:txBody>
          <a:bodyPr/>
          <a:lstStyle/>
          <a:p>
            <a:pPr algn="just" fontAlgn="base"/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Атестаційна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II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рівня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приймає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про: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відповідність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невідповідність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педагогічних працівників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підпорядкованих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закладів освіти,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працює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менше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15 педагогічних працівників),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займаним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посадам;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присвоєння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підтвердження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категорій і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</a:t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звань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відмову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 такому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присвоєнні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підтвердженні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);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відповідність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невідповідність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керівників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підпорядкованих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закладів</a:t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освіти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займаним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посадам;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присвоєння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підтвердження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категорій і педагогічних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звань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відмову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 такому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присвоєнні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підтвердженні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керівникам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підпорядкованих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закладів освіти,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які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викладають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навчальні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предмети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інтегровані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курси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79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19672" y="0"/>
            <a:ext cx="7524328" cy="83671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</a:t>
            </a: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атестацію </a:t>
            </a:r>
            <a:b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Порядок проведення атестації</a:t>
            </a:r>
            <a:endParaRPr lang="en-US" altLang="ko-KR" sz="28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475656" y="1844824"/>
            <a:ext cx="7221488" cy="4147865"/>
          </a:xfrm>
        </p:spPr>
        <p:txBody>
          <a:bodyPr/>
          <a:lstStyle/>
          <a:p>
            <a:pPr algn="just" fontAlgn="base"/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Для проведення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чергової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атестації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атестаційні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 </a:t>
            </a:r>
            <a:r>
              <a:rPr lang="ru-RU" sz="17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ru-RU" sz="17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жовтня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поточного року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повинні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algn="just" fontAlgn="base"/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скласти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затвердити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список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педагогічних працівників, які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підлягають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черговій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атестації в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наступному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календарному році,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строки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проведення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атестації та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графік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проведення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засідань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атестаційної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 fontAlgn="base"/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визначити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строк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адресу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електронної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пошти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для подання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педагогічними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працівниками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документів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(у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разі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подання в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електронній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формі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algn="just" fontAlgn="base"/>
            <a:endParaRPr lang="ru-RU" sz="17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випадку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відсутності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який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підлягає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черговій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атестації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 списку, за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його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заявою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7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поданою</a:t>
            </a:r>
            <a:r>
              <a:rPr lang="ru-RU" sz="17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не </a:t>
            </a:r>
            <a:r>
              <a:rPr lang="ru-RU" sz="17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пізніше</a:t>
            </a:r>
            <a:r>
              <a:rPr lang="ru-RU" sz="17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 </a:t>
            </a:r>
            <a:r>
              <a:rPr lang="ru-RU" sz="17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грудня</a:t>
            </a:r>
            <a:r>
              <a:rPr lang="ru-RU" sz="17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поточного календарного року,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атестаційна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комісія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включає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списків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педагогічних працівників, які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підлягають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черговій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атестації.</a:t>
            </a:r>
          </a:p>
          <a:p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67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19672" y="0"/>
            <a:ext cx="7524328" cy="83671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</a:t>
            </a: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атестацію </a:t>
            </a:r>
            <a:b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547664" y="1844824"/>
            <a:ext cx="7149480" cy="4147865"/>
          </a:xfrm>
        </p:spPr>
        <p:txBody>
          <a:bodyPr/>
          <a:lstStyle/>
          <a:p>
            <a:pPr algn="just" fontAlgn="base"/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Для проведення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позачергової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атестації 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 20 грудня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подається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заява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додаток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Положення).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Атестаційна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затверджує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окремий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список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працівників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які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підлягають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позачерговій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атестації,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визначає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строки проведення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атестації, подання ними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документів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потреби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може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внести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зміни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графіка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своїх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3755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475656" y="188640"/>
            <a:ext cx="6984776" cy="5804049"/>
          </a:xfrm>
        </p:spPr>
        <p:txBody>
          <a:bodyPr/>
          <a:lstStyle/>
          <a:p>
            <a:pPr algn="r"/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Голові атестаційної комісії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______________________________________________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(найменування закладу освіти, органу управління у сфері освіти)</a:t>
            </a:r>
            <a:endParaRPr lang="ru-RU" sz="10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______________________________________________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прізвище</a:t>
            </a:r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ім’я, по батькові (за наявності) </a:t>
            </a:r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 </a:t>
            </a:r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</a:p>
          <a:p>
            <a:pPr algn="r"/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який атестується, </a:t>
            </a:r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його </a:t>
            </a:r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посада, адреса електронної пошти, телефон)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uk-UA" sz="1000" b="1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uk-UA" sz="10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ЗАЯВА</a:t>
            </a:r>
            <a:r>
              <a:rPr lang="uk-UA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проведення позачергової атестації</a:t>
            </a:r>
            <a:endParaRPr lang="ru-RU" sz="10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Прошу провести позачергову атестацію у 20___ році для присвоєння (підтвердження):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Кваліфікаційної категорії ____________________________________________________________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 звання _______________________________________________________________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Повідомляю </a:t>
            </a:r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такі дані: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Освіта ____________________________________________________________________________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                                  (</a:t>
            </a:r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фахова </a:t>
            </a:r>
            <a:r>
              <a:rPr lang="uk-UA" sz="10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передвища</a:t>
            </a:r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вища)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Ступінь </a:t>
            </a:r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(освітньо-кваліфікаційний рівень) вищої освіти __________________________________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                                                     (</a:t>
            </a:r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молодший спеціаліст, бакалавр, спеціаліст, магістр)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Освітньо-науковий</a:t>
            </a:r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освітньо-творчий, науковий ступінь (за наявності</a:t>
            </a:r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Вчене звання (за наявності) __________________________________________________________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Найменування закладу освіти, який видав документ про освіту ____________________________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Спеціальність</a:t>
            </a:r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зазначена в дипломі ___________________________________________________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Кваліфікація, зазначена в дипломі (додатку до нього) ____________________________________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Стаж роботи на посадах педагогічних працівників _______________________________________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Підвищення кваліфікації </a:t>
            </a:r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____________________________________________________________</a:t>
            </a:r>
            <a:endParaRPr lang="ru-RU" sz="10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(найменування закладу (закладів), у якому (яких) педагогічний </a:t>
            </a:r>
            <a:b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 підвищував кваліфікацію, кількість кредитів ЄКТС)</a:t>
            </a:r>
            <a:endParaRPr lang="ru-RU" sz="10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Дата </a:t>
            </a:r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проходження та результати попередньої атестації ___________________________________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Посада</a:t>
            </a:r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за якою атестується (яку займає) педагогічний працівник та місце роботи ____________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Навчальний </a:t>
            </a:r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предмет (інтегрований курс, дисципліна тощо), який (які) викладає педагогічний працівник </a:t>
            </a:r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__________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Підстави </a:t>
            </a:r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для позачергової атестації ___________________________________________________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                                                                       ______________________________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                                                                                                  (</a:t>
            </a:r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підпис)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«____» ____________ 20___ року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ko-KR" altLang="en-US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698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19672" y="0"/>
            <a:ext cx="7524328" cy="83671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</a:t>
            </a: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атестацію </a:t>
            </a:r>
            <a:b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475656" y="1844824"/>
            <a:ext cx="7128792" cy="4147865"/>
          </a:xfrm>
        </p:spPr>
        <p:txBody>
          <a:bodyPr/>
          <a:lstStyle/>
          <a:p>
            <a:pPr algn="just" fontAlgn="base"/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Інформація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визначена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пунктами 1, 2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цього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розділу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оприлюднюється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вебсайті закладу освіти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органу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управління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сфері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освіти 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пізніше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робочих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днів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дня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прийняття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відповідною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атестаційною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комісією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b="1" dirty="0" err="1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Протягом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робочих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днів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 дня оприлюднення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інформації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педагогічний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який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атестується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може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подати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документи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що, на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думку,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свідчать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майстерність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та/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професійні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досягнення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Документи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які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зберігаються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особовій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справі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не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подаються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 атестаційної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яка створена в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суб’єкті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освітньої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діяльності,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органі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управління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сфері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освіти, у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якому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зберігається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особова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справа.</a:t>
            </a:r>
          </a:p>
          <a:p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405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19672" y="0"/>
            <a:ext cx="7524328" cy="83671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</a:t>
            </a: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атестацію </a:t>
            </a:r>
            <a:b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403648" y="1844824"/>
            <a:ext cx="7293496" cy="4147865"/>
          </a:xfrm>
        </p:spPr>
        <p:txBody>
          <a:bodyPr/>
          <a:lstStyle/>
          <a:p>
            <a:pPr algn="just" fontAlgn="base"/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5.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Педагогічний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який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атестується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може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подати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відповідної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документи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паперовій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електронній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формі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Електронний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варіант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документів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(формат РВЕ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кожен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документ в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окремому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файлі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надсилається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адресу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електронної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пошти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для подання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педагогічними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працівниками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документів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електронній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формі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підтвердженням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отримання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Документи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подані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реєструються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секретарем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атестаційної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Забороняється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безпідставно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відмовляти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педагогічному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прийнятті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документів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які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відповідають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вимогам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зазначеним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цьому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пункті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7900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19672" y="0"/>
            <a:ext cx="7524328" cy="83671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</a:t>
            </a: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атестацію </a:t>
            </a:r>
            <a:b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475656" y="1340768"/>
            <a:ext cx="7221488" cy="4651921"/>
          </a:xfrm>
        </p:spPr>
        <p:txBody>
          <a:bodyPr/>
          <a:lstStyle/>
          <a:p>
            <a:pPr algn="just" fontAlgn="base"/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6.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Атестаційна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розглядає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документи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працівників,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які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атестуються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 потреби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перевіряє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їхню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достовірність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встановлює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дотримання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вимог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пунктів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8, 9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розділу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цього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Положення, а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також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оцінює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професійні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компетентності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урахуванням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посадових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обов’язків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вимог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професійного стандарту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(за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наявності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algn="just" fontAlgn="base"/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Для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належного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оцінювання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професійних компетентностей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атестаційна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може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прийняти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вивчення практичного досвіду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його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роботи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У такому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випадку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атестаційна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комісія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має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визначити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зі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складу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членів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членів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які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аналізуватимуть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практичний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досвід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роботи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а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також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затвердити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графік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заходів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проведення.</a:t>
            </a:r>
          </a:p>
          <a:p>
            <a:pPr algn="just" fontAlgn="base"/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результати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атестації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приймаються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атестаційними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комісіями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algn="just" fontAlgn="base"/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рівня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– не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пізніше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01 квітня;</a:t>
            </a:r>
          </a:p>
          <a:p>
            <a:pPr algn="just" fontAlgn="base"/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</a:t>
            </a:r>
            <a:r>
              <a:rPr lang="uk-UA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-ІІІ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рівня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– не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пізніше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25 квітня.</a:t>
            </a:r>
          </a:p>
          <a:p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853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19672" y="0"/>
            <a:ext cx="7524328" cy="83671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</a:t>
            </a: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атестацію </a:t>
            </a:r>
            <a:b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403648" y="1844824"/>
            <a:ext cx="7293496" cy="4147865"/>
          </a:xfrm>
        </p:spPr>
        <p:txBody>
          <a:bodyPr/>
          <a:lstStyle/>
          <a:p>
            <a:pPr algn="just" fontAlgn="base"/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7.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разі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тимчасової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непрацездатності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який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атестується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настання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інших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обставин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що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залежать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від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його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волі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перешкоджають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проходженню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ним атестації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проведення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окремих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має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бути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перенесено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відповідної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припинення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таких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обставин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але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більше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ніж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один рік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У такому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випадку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працівником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зберігається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раніше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присвоєна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кваліфікаційна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категорія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педагогічне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звання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</a:t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проходження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ним атестації у порядку,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визначеному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цим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7320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19672" y="0"/>
            <a:ext cx="7524328" cy="83671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</a:t>
            </a: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атестацію </a:t>
            </a:r>
            <a:b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475656" y="1268760"/>
            <a:ext cx="7221488" cy="4723929"/>
          </a:xfrm>
        </p:spPr>
        <p:txBody>
          <a:bodyPr/>
          <a:lstStyle/>
          <a:p>
            <a:pPr algn="just" fontAlgn="base"/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8.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Атестаційна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може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запросити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своє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разі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виникнення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нього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питань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зокрема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пов’язаних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поданими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ним документами.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Запрошення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підписує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голова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атестаційної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пізніше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робочих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днів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 дня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проведення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вручається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секретарем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педагогічному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працівникові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підпис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надсилається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сканованому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вигляді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адресу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електронної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пошти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наявності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з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підтвердженням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отримання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). </a:t>
            </a:r>
            <a:endParaRPr lang="ru-RU" sz="18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endParaRPr lang="ru-RU" sz="18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Запрошення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рівня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надсилається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також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електронну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адресу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відповідного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закладу освіти у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сканованому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вигляді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(з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підтвердженням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отримання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120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19672" y="0"/>
            <a:ext cx="7524328" cy="83671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</a:t>
            </a: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атестацію </a:t>
            </a:r>
            <a:b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475656" y="1484784"/>
            <a:ext cx="7221488" cy="4507905"/>
          </a:xfrm>
        </p:spPr>
        <p:txBody>
          <a:bodyPr/>
          <a:lstStyle/>
          <a:p>
            <a:pPr algn="just" fontAlgn="base"/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9.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Педагогічний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може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бути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присутнім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засіданні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під час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розгляду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питань, що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стосуються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тому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числі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режимі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відеоконференцзв’язку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разі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неявки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запрошеного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установленому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порядку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атестаційна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за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наявності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обставин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визначених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пункті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цього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розділу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проводить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відсутності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Представники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можуть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представляти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інтереси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засіданнях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атестаційних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комісій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письмовою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довіреністю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чи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договором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доручення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оформленими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відповідно до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вимог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законодавства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а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особа такого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представника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має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бути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встановлена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секретарем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відповідної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згідно з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документом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що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посвідчує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особу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330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19672" y="0"/>
            <a:ext cx="7524328" cy="83671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</a:t>
            </a: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атестацію </a:t>
            </a:r>
            <a:b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475656" y="1124744"/>
            <a:ext cx="7488832" cy="4867945"/>
          </a:xfrm>
        </p:spPr>
        <p:txBody>
          <a:bodyPr/>
          <a:lstStyle/>
          <a:p>
            <a:pPr algn="just" fontAlgn="base"/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10.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Засідання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оформлюються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протоколом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додаток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2 Положення).</a:t>
            </a:r>
          </a:p>
          <a:p>
            <a:pPr lvl="0" indent="179388"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uk-UA" altLang="ru-RU" b="1" dirty="0" smtClean="0">
              <a:solidFill>
                <a:schemeClr val="tx1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indent="179388"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uk-UA" altLang="ru-RU" b="1" dirty="0" smtClean="0">
              <a:solidFill>
                <a:schemeClr val="tx1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indent="179388"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b="1" dirty="0" smtClean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ПРОТОКОЛ</a:t>
            </a:r>
            <a:endParaRPr lang="ru-RU" alt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b="1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засідання атестаційної комісії</a:t>
            </a:r>
            <a:endParaRPr lang="ru-RU" alt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«____» ____________ 20___ року				№ _____________</a:t>
            </a:r>
            <a:endParaRPr lang="ru-RU" alt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_________________________________________________________________________</a:t>
            </a:r>
            <a:endParaRPr lang="ru-RU" alt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uk-UA" altLang="ru-RU" sz="1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найменування </a:t>
            </a: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закладу освіти, відокремленого структурного підрозділу, органу управління у сфері освіти)</a:t>
            </a:r>
            <a:endParaRPr lang="ru-RU" alt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Присутні: _______________________________________________________________________</a:t>
            </a:r>
            <a:endParaRPr lang="ru-RU" alt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            (</a:t>
            </a: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прізвища, імена, по батькові (за наявності) присутніх членів комісії, залучених осіб із правом голосу)</a:t>
            </a:r>
            <a:endParaRPr lang="ru-RU" alt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Відсутні: _______________________________________________________________________</a:t>
            </a:r>
            <a:endParaRPr lang="ru-RU" alt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             (</a:t>
            </a: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прізвища, імена, по батькові (за наявності) відсутніх членів комісії)</a:t>
            </a:r>
            <a:endParaRPr lang="ru-RU" alt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Запрошені_______________________________________________________________________</a:t>
            </a:r>
            <a:endParaRPr lang="ru-RU" alt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              (</a:t>
            </a: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прізвища, імена, по батькові (за наявності) запрошених (у разі запрошення))</a:t>
            </a:r>
            <a:endParaRPr lang="ru-RU" alt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ПОРЯДОК ДЕННИЙ</a:t>
            </a:r>
            <a:endParaRPr lang="ru-RU" alt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1.</a:t>
            </a:r>
            <a:endParaRPr lang="ru-RU" alt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</a:t>
            </a:r>
            <a:endParaRPr lang="ru-RU" alt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СЛУХАЛИ:</a:t>
            </a:r>
            <a:endParaRPr lang="ru-RU" alt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1.</a:t>
            </a:r>
            <a:endParaRPr lang="ru-RU" alt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</a:t>
            </a:r>
            <a:endParaRPr lang="ru-RU" alt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ВИРІШИЛИ:</a:t>
            </a:r>
            <a:endParaRPr lang="ru-RU" alt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__________________________________________________________________________________________________________</a:t>
            </a: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uk-UA" altLang="ru-RU" sz="10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Голова атестаційної комісії/		__________________	___________________________________</a:t>
            </a: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uk-UA" altLang="ru-RU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              (підпис)		                     (Власне ім’я ПРІЗВИЩЕ)</a:t>
            </a: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Секретар </a:t>
            </a: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атестаційної </a:t>
            </a:r>
            <a:r>
              <a:rPr lang="uk-UA" altLang="ru-RU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__________________	___________________________________</a:t>
            </a: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              (підпис)		</a:t>
            </a:r>
            <a:r>
              <a:rPr lang="uk-UA" altLang="ru-RU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(</a:t>
            </a: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Власне ім’я ПРІЗВИЩЕ)</a:t>
            </a: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uk-UA" altLang="ru-RU" sz="10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uk-UA" alt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ko-KR" altLang="en-US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28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19672" y="0"/>
            <a:ext cx="7524328" cy="83671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</a:t>
            </a: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атестацію </a:t>
            </a:r>
            <a:b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475656" y="1628800"/>
            <a:ext cx="7221488" cy="4363889"/>
          </a:xfrm>
        </p:spPr>
        <p:txBody>
          <a:bodyPr/>
          <a:lstStyle/>
          <a:p>
            <a:pPr algn="just" fontAlgn="base"/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11. На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підставі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секретар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оформляє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атестаційний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лист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додаток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Положення),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якому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фіксується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</a:t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тестації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7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У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випадку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проведення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одночасної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(в межах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однієї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процедури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атестації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двох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більше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навчальних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предметів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інтегрованих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курсів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дисциплін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), які ним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викладаються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видається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один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атестаційний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лист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що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має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містити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інформацію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результати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атестації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кожним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із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таких навчальних предметів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інтегрованих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курсів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дисциплін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algn="just" fontAlgn="base"/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endParaRPr lang="ru-RU" dirty="0"/>
          </a:p>
          <a:p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538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19672" y="0"/>
            <a:ext cx="7524328" cy="83671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</a:t>
            </a: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атестацію </a:t>
            </a:r>
            <a:b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475656" y="1268760"/>
            <a:ext cx="7221488" cy="4723929"/>
          </a:xfrm>
        </p:spPr>
        <p:txBody>
          <a:bodyPr/>
          <a:lstStyle/>
          <a:p>
            <a:pPr algn="just" fontAlgn="base"/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Атестаційний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лист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оформляється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двох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примірниках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які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підписують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голова (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головуючий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засіданні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атестаційної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секретар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ru-RU" sz="1700" b="1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Перший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примірник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атестаційного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листа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упродовж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трьох</a:t>
            </a:r>
            <a:r>
              <a:rPr lang="ru-RU" sz="17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робочих</a:t>
            </a:r>
            <a:r>
              <a:rPr lang="ru-RU" sz="17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днів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дати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прийняття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відповідного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атестаційної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видається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педагогічному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працівнику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під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підпис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та/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надсилається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сканованому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вигляді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його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електронну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адресу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(з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підтвердження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отримання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),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другий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додається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його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особової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справи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Педагогічний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власної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ініціативи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може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особисто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отримати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свій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примірник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атестаційного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листа у секретаря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відповідної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під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підпис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заявою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оригінал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атестаційного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листа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може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бути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відправлено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поштою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повідомленням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вручення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fontAlgn="base"/>
            <a:endParaRPr lang="ru-RU" dirty="0"/>
          </a:p>
          <a:p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2348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475656" y="116632"/>
            <a:ext cx="7221488" cy="6552728"/>
          </a:xfrm>
        </p:spPr>
        <p:txBody>
          <a:bodyPr/>
          <a:lstStyle/>
          <a:p>
            <a:pPr lvl="0"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b="1" dirty="0" smtClean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АТЕСТАЦІЙНИЙ </a:t>
            </a:r>
            <a:r>
              <a:rPr lang="uk-UA" altLang="ru-RU" sz="1100" b="1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ЛИСТ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1. Прізвище, ім’я, по батькові (за наявності) педагогічного працівника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________________________________________________________________________________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 Дата подання документів «____» ____________ 20___ року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3. Освіта ________________________________________________________________________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4. Ступінь (освітньо-кваліфікаційний рівень) вищої освіти______________________________ </a:t>
            </a:r>
            <a:endParaRPr lang="uk-UA" altLang="ru-RU" sz="1100" dirty="0" smtClean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Освітньо-науковий ступінь (за наявності) __________________________________________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6. Найменування закладу освіти, який видав документ про освіту ________________________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7</a:t>
            </a: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Спеціальність, зазначена в дипломі _______________________________________________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8</a:t>
            </a: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Кваліфікація, зазначена в дипломі (додатку до нього) ________________________________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9</a:t>
            </a: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Стаж роботи на посадах педагогічних працівників __________________________________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10. Відомості про підвищення кваліфікації ___________________________________________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9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                                                                               (</a:t>
            </a:r>
            <a:r>
              <a:rPr lang="uk-UA" alt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найменування закладу (закладів), у якому (яких) педагогічний </a:t>
            </a:r>
            <a:r>
              <a:rPr lang="uk-UA" altLang="ru-RU" sz="9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працівник підвищував    кваліфікацію</a:t>
            </a:r>
            <a:r>
              <a:rPr lang="uk-UA" alt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кількість </a:t>
            </a:r>
            <a:r>
              <a:rPr lang="uk-UA" altLang="ru-RU" sz="9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кредитів </a:t>
            </a:r>
            <a:r>
              <a:rPr lang="uk-UA" alt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ЄКТС)</a:t>
            </a:r>
            <a:endParaRPr lang="ru-RU" altLang="ru-RU" sz="9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11. Дата проходження та результати попередньої атестації _____________________________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</a:t>
            </a: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Посада, за якою атестується (яку займає) педагогічний працівник ____________________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13</a:t>
            </a: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Навчальний предмет (інтегрований курс, дисципліна тощо), який (які) викладає педагогічний працівник ___________________________________________________________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Атестаційна комісія _______ рівня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________________________________________________________________________________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9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uk-UA" alt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найменування закладу освіти, </a:t>
            </a:r>
            <a:r>
              <a:rPr lang="uk-UA" altLang="ru-RU" sz="9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органу </a:t>
            </a:r>
            <a:r>
              <a:rPr lang="uk-UA" alt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управління у сфері освіти)</a:t>
            </a:r>
            <a:endParaRPr lang="ru-RU" altLang="ru-RU" sz="9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ВИРІШИЛА: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________________________________________________________________________________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(прізвище, ім’я, по батькові (за наявності) педагогічного працівника)</a:t>
            </a:r>
            <a:endParaRPr lang="ru-RU" altLang="ru-RU" sz="9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________________________________________________________________________________</a:t>
            </a:r>
            <a:endParaRPr lang="ru-RU" altLang="ru-RU" sz="9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(відповідає займаній посаді, не відповідає займаній посаді)</a:t>
            </a:r>
            <a:endParaRPr lang="ru-RU" altLang="ru-RU" sz="9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________________________________________________________________________________</a:t>
            </a:r>
            <a:endParaRPr lang="ru-RU" altLang="ru-RU" sz="9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(присвоїти/підтвердити кваліфікаційну категорію)</a:t>
            </a:r>
            <a:endParaRPr lang="ru-RU" altLang="ru-RU" sz="9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________________________________________________________________________________</a:t>
            </a:r>
            <a:endParaRPr lang="ru-RU" altLang="ru-RU" sz="9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(присвоїти (підтвердити) педагогічне </a:t>
            </a:r>
            <a:r>
              <a:rPr lang="uk-UA" altLang="ru-RU" sz="9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звання)</a:t>
            </a:r>
            <a:endParaRPr lang="ru-RU" altLang="ru-RU" sz="9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Голова </a:t>
            </a: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атестаційної </a:t>
            </a: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__________________	</a:t>
            </a: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______________________________</a:t>
            </a:r>
            <a:endParaRPr lang="uk-UA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              (</a:t>
            </a: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підпис)	</a:t>
            </a: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(</a:t>
            </a: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Власне ім’я </a:t>
            </a: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ПРІЗВИЩЕ)</a:t>
            </a: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Секретар </a:t>
            </a: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атестаційної </a:t>
            </a: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__________________	______________________________</a:t>
            </a: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              (підпис)	             (Власне ім’я ПРІЗВИЩЕ</a:t>
            </a: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Атестаційний лист одержав:</a:t>
            </a: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__________________	</a:t>
            </a: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              (підпис)</a:t>
            </a:r>
          </a:p>
          <a:p>
            <a:pPr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«____» ____________ 20___ року</a:t>
            </a:r>
            <a:endParaRPr 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uk-UA" altLang="ru-RU" sz="11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endParaRPr lang="uk-UA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9147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19672" y="0"/>
            <a:ext cx="7524328" cy="83671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</a:t>
            </a: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атестацію </a:t>
            </a:r>
            <a:b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475656" y="1124744"/>
            <a:ext cx="7221488" cy="4867945"/>
          </a:xfrm>
        </p:spPr>
        <p:txBody>
          <a:bodyPr/>
          <a:lstStyle/>
          <a:p>
            <a:pPr algn="just" fontAlgn="base"/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12.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рівня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атестації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доводиться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відома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шляхом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видання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йому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атестаційного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листа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надсилання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електронну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адресу в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сканованому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вигляді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…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</a:t>
            </a: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атестаційної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рівня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атестації 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пізніше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ніж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через 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робочих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днів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дати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його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прийняття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доводиться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відома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керівника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відповідного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закладу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освіти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місцем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роботи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шляхом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надсилання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витягу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 протоколу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її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засідання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атестаційного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листа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електронну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адресу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закладу освіти у </a:t>
            </a: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сканованому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вигляді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а у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разі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її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відсутності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поштовим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відправленням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із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повідомленням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вручення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220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19672" y="0"/>
            <a:ext cx="7524328" cy="83671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</a:t>
            </a: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атестацію </a:t>
            </a:r>
            <a:b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475656" y="1124744"/>
            <a:ext cx="7221488" cy="4867945"/>
          </a:xfrm>
        </p:spPr>
        <p:txBody>
          <a:bodyPr/>
          <a:lstStyle/>
          <a:p>
            <a:pPr algn="just" fontAlgn="base"/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13. </a:t>
            </a: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Атестаційні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листи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копії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документів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 підвищення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кваліфікації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зберігаються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особовій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справі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7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14.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є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підставою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для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видання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пізніше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трьох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робочих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днів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дня </a:t>
            </a: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отримання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документів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зазначених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пункті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цього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розділу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відповідного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наказу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керівником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закладу освіти.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Педагогічні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працівники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повинні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бути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ознайомлені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наказом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упродовж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трьох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робочих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днів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із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дати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його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видання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</a:t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підпис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Наказ за результатами атестації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упродовж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трьох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робочих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днів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із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дня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його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прийняття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має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бути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поданий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бухгалтерії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закладу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освіти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де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працює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педагогічний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чи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централізованої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бухгалтерії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що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здійснює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бухгалтерський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облік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відповідного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закладу</a:t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освіти, для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нарахування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заробітної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плати та проведення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відповідного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перерахунку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Оплата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урахуванням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результатів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атестації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проводиться з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дати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видання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наказу за результатами атестації.</a:t>
            </a:r>
          </a:p>
          <a:p>
            <a:pPr algn="just" fontAlgn="base"/>
            <a:endParaRPr lang="ru-RU" sz="18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endParaRPr lang="ru-RU" dirty="0"/>
          </a:p>
          <a:p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9237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19672" y="0"/>
            <a:ext cx="7524328" cy="83671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</a:t>
            </a: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атестацію </a:t>
            </a:r>
            <a:b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1547664" y="1268760"/>
            <a:ext cx="7139136" cy="460648"/>
          </a:xfrm>
        </p:spPr>
        <p:txBody>
          <a:bodyPr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Оскарження рішень атестаційних комісій</a:t>
            </a:r>
            <a:endParaRPr lang="en-US" altLang="ko-KR" sz="28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475656" y="1844824"/>
            <a:ext cx="7221488" cy="4147865"/>
          </a:xfrm>
        </p:spPr>
        <p:txBody>
          <a:bodyPr/>
          <a:lstStyle/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разі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незгоди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рішеннями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атестаційних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комісій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II рівнів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він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має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право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оскаржити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таке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шляхом подання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апеляції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відповідної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вищого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рівня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упродовж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робочих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днів</a:t>
            </a:r>
            <a:r>
              <a:rPr lang="ru-RU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дати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отримання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педагогічним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працівником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атестаційного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листа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особисто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електронну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адресу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Апеляція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подається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шляхом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направлення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апеляційної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заяви</a:t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додаток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4 Положення).</a:t>
            </a:r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апеляційної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заяви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додаються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копія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атестаційного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листа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виданого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атестаційною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комісією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якої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оскаржується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копії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документів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що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подавалися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працівником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атестаційної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якої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оскаржується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їхнього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подання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760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475656" y="188640"/>
            <a:ext cx="7344816" cy="6048672"/>
          </a:xfrm>
        </p:spPr>
        <p:txBody>
          <a:bodyPr/>
          <a:lstStyle/>
          <a:p>
            <a:pPr algn="r"/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Голові атестаційної комісії</a:t>
            </a:r>
            <a:endParaRPr 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_____________________________________</a:t>
            </a:r>
            <a:endParaRPr 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uk-UA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найменування закладу освіти, </a:t>
            </a:r>
            <a:endParaRPr 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відокремленого структурного підрозділу, </a:t>
            </a:r>
            <a:endParaRPr 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органу управління у сфері освіти)</a:t>
            </a:r>
            <a:endParaRPr 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uk-UA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_____________________________________</a:t>
            </a:r>
            <a:endParaRPr 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uk-UA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прізвище</a:t>
            </a:r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ім’я, по батькові (за наявності) </a:t>
            </a:r>
            <a:endParaRPr 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 працівника, який атестується, </a:t>
            </a:r>
            <a:endParaRPr lang="uk-UA" sz="11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uk-UA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його </a:t>
            </a:r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посада, адреса електронної пошти, телефон)*</a:t>
            </a:r>
            <a:endParaRPr 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uk-UA" sz="11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АПЕЛЯЦІЙНА ЗАЯВА</a:t>
            </a:r>
            <a:endParaRPr 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Прошу розглянути апеляцію на рішення атестаційної комісії _________ рівня </a:t>
            </a:r>
            <a:r>
              <a:rPr lang="uk-UA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 </a:t>
            </a:r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«____» ____________ 20___ року</a:t>
            </a:r>
            <a:r>
              <a:rPr lang="uk-UA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___________________________________________________________________________________________________</a:t>
            </a:r>
            <a:endParaRPr 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uk-UA" sz="1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найменування закладу освіти, відокремленого структурного підрозділу, органу управління у сфері освіти)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____________________________________________________________________________</a:t>
            </a:r>
            <a:endParaRPr 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uk-UA" sz="1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(рішення атестаційної комісії, на яке подається апеляція)</a:t>
            </a:r>
            <a:endParaRPr 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 прийняти рішення про __________________________________________________________</a:t>
            </a:r>
            <a:endParaRPr 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11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Додатки</a:t>
            </a:r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1. Копія атестаційного листа на ______ </a:t>
            </a:r>
            <a:r>
              <a:rPr lang="uk-UA" sz="11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арк</a:t>
            </a:r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2</a:t>
            </a:r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Інші документи на _______ </a:t>
            </a:r>
            <a:r>
              <a:rPr lang="uk-UA" sz="11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арк</a:t>
            </a:r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(зазначається, які саме документи)</a:t>
            </a:r>
            <a:endParaRPr 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_________________________</a:t>
            </a:r>
            <a:endParaRPr 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(підпис)</a:t>
            </a:r>
            <a:endParaRPr 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uk-UA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«____» </a:t>
            </a:r>
            <a:r>
              <a:rPr lang="uk-UA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____________ 20___ року</a:t>
            </a:r>
            <a:endParaRPr 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fontAlgn="base"/>
            <a:r>
              <a:rPr lang="ru-RU" dirty="0"/>
              <a:t> </a:t>
            </a:r>
          </a:p>
          <a:p>
            <a:pPr fontAlgn="base"/>
            <a:endParaRPr lang="ru-RU" dirty="0"/>
          </a:p>
          <a:p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8017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19672" y="0"/>
            <a:ext cx="7524328" cy="83671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</a:t>
            </a: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атестацію </a:t>
            </a:r>
            <a:b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475656" y="1412776"/>
            <a:ext cx="7221488" cy="4752528"/>
          </a:xfrm>
        </p:spPr>
        <p:txBody>
          <a:bodyPr/>
          <a:lstStyle/>
          <a:p>
            <a:pPr algn="just" fontAlgn="base"/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Апеляційна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заява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додатками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подається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паперовій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та/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електронній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формі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визначену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атестаційною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комісією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адресу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електронної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пошти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(з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підтвердженням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отримання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сканованому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вигляді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(формат PDF,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кожен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документ –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окремим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файлом).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Документи,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подані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 атестаційної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реєструються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зберігаються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секретарем атестаційної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7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Атестаційна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має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розглянути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апеляційну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заяву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прийняти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протягом</a:t>
            </a:r>
            <a:r>
              <a:rPr lang="ru-RU" sz="17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15 </a:t>
            </a:r>
            <a:r>
              <a:rPr lang="ru-RU" sz="17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робочих</a:t>
            </a:r>
            <a:r>
              <a:rPr lang="ru-RU" sz="17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днів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дати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її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надходження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 час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розгляду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апеляційної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заяви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 роботі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атестаційної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не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може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брати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участь особа, яка брала участь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прийнятті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що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оскаржується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/>
            <a:endParaRPr lang="ko-KR" altLang="en-US" sz="17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2871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19672" y="0"/>
            <a:ext cx="7524328" cy="83671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</a:t>
            </a: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атестацію </a:t>
            </a:r>
            <a:b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475656" y="980728"/>
            <a:ext cx="7221488" cy="5472608"/>
          </a:xfrm>
        </p:spPr>
        <p:txBody>
          <a:bodyPr/>
          <a:lstStyle/>
          <a:p>
            <a:pPr algn="just" fontAlgn="base"/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5.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результати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розгляду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апеляції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оформлюється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протоколом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який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підписують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голова та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секретар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атестаційної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Витяг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цього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протоколу (</a:t>
            </a: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додаток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Положення),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протягом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трьох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робочих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днів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 </a:t>
            </a: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дати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прийняття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відповідного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надсилається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педагогічному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працівнику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 до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відповідного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закладу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освіти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електронною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поштою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 </a:t>
            </a: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сканованому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вигляді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(з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підтвердженням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отримання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), а у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разі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відсутності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відповідної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адреси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електронної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пошти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поштовим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відправленням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 </a:t>
            </a: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повідомленням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вручення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Керівник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закладу освіти </a:t>
            </a:r>
            <a:r>
              <a:rPr lang="ru-RU" sz="17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упродовж</a:t>
            </a:r>
            <a:r>
              <a:rPr lang="ru-RU" sz="17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трьох</a:t>
            </a:r>
            <a:r>
              <a:rPr lang="ru-RU" sz="17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робочих</a:t>
            </a:r>
            <a:r>
              <a:rPr lang="ru-RU" sz="17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днів</a:t>
            </a:r>
            <a:r>
              <a:rPr lang="ru-RU" sz="17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дати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отримання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витягу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протоколу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результати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розгляду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апеляції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за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результатами </a:t>
            </a: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якої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педагогічному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працівникові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було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присвоєно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підтверджено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кваліфікаційну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категорію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відповідне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педагогічне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звання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має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видати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відповідний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наказ та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ознайомити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ним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7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під </a:t>
            </a:r>
            <a:r>
              <a:rPr lang="ru-RU" sz="17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підпис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Наказ керівника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має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бути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поданий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бухгалтерії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закладу освіти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чи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централізованої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бухгалтерії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що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здійснює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бухгалтерський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облік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відповідного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закладу освіти, для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нарахування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заробітної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плати та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проведення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відповідного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перерахунку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дати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прийняття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7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атестаційною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комісією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про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присвоєння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наступної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кваліфікаційної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7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категорії</a:t>
            </a:r>
            <a:r>
              <a:rPr lang="ru-RU" sz="17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присвоєння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звання</a:t>
            </a:r>
            <a:r>
              <a:rPr lang="ru-RU" sz="17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/>
            <a:endParaRPr lang="ko-KR" altLang="en-US" sz="17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252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475656" y="980728"/>
            <a:ext cx="7221488" cy="5472608"/>
          </a:xfrm>
        </p:spPr>
        <p:txBody>
          <a:bodyPr/>
          <a:lstStyle/>
          <a:p>
            <a:pPr lvl="0" indent="474663"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uk-UA" altLang="ru-RU" sz="1000" b="1" dirty="0" smtClean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lvl="0" indent="474663"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uk-UA" altLang="ru-RU" sz="1000" b="1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lvl="0" indent="474663"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b="1" dirty="0" smtClean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ВИТЯГ 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474663"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b="1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з протоколу засідання щодо розгляду апеляційної </a:t>
            </a:r>
            <a:r>
              <a:rPr lang="uk-UA" altLang="ru-RU" sz="1100" b="1" dirty="0" smtClean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заяви</a:t>
            </a:r>
          </a:p>
          <a:p>
            <a:pPr lvl="0" indent="474663"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474663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Атестаційна комісія _________ рівня розглянула апеляційну заяву _______________________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474663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________________________________________________________________________________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474663"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(прізвище, ім’я, по батькові (за наявності) педагогічного працівника, який подав заяву)</a:t>
            </a:r>
            <a:endParaRPr lang="ru-RU" alt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474663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рішення атестаційної комісії _________ рівня ______________________________________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474663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________________________________________________________________________________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474663"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найменування закладу освіти, установи у сфері освіти)</a:t>
            </a:r>
            <a:endParaRPr lang="ru-RU" altLang="ru-RU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474663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прийняла рішення: ______________________________________________________________.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474663"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        (</a:t>
            </a:r>
            <a:r>
              <a:rPr lang="uk-UA" altLang="ru-RU" sz="1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задовольнити</a:t>
            </a: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апеляційну заяву, залишити рішення атестаційної комісії, 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indent="474663" algn="ct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дії якої оскаржуються, без змін)</a:t>
            </a:r>
            <a:endParaRPr lang="ru-RU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uk-UA" altLang="ru-RU" sz="11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Голова (атестаційної) комісії</a:t>
            </a: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__________________	______________________________</a:t>
            </a:r>
          </a:p>
          <a:p>
            <a:pPr lvl="0" indent="179388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              (підпис)	             (Власне ім’я ПРІЗВИЩЕ)</a:t>
            </a: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Секретар </a:t>
            </a: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(атестаційної) </a:t>
            </a: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		__________________	______________________________</a:t>
            </a:r>
          </a:p>
          <a:p>
            <a:pPr lvl="0" indent="179388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              (підпис)	             (Власне ім’я </a:t>
            </a: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ПРІЗВИЩЕ)</a:t>
            </a:r>
          </a:p>
          <a:p>
            <a:pPr lvl="0" indent="179388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uk-UA" altLang="ru-RU" sz="11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indent="179388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11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Дата </a:t>
            </a:r>
            <a:r>
              <a:rPr lang="uk-UA" altLang="ru-RU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розгляду апеляційної заяви «____» ____________ 20___ року</a:t>
            </a:r>
            <a:endParaRPr lang="uk-UA" altLang="ru-RU" sz="1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endParaRPr lang="ru-RU" sz="17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ko-KR" altLang="en-US" sz="17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75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19672" y="0"/>
            <a:ext cx="7524328" cy="836712"/>
          </a:xfrm>
        </p:spPr>
        <p:txBody>
          <a:bodyPr/>
          <a:lstStyle/>
          <a:p>
            <a:r>
              <a:rPr lang="uk-UA" altLang="ko-KR" sz="3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Положення </a:t>
            </a: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атестацію </a:t>
            </a:r>
            <a:b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altLang="ko-KR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педагогічних працівників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1475656" y="1124744"/>
            <a:ext cx="7272808" cy="5040560"/>
          </a:xfrm>
        </p:spPr>
        <p:txBody>
          <a:bodyPr/>
          <a:lstStyle/>
          <a:p>
            <a:pPr algn="just" fontAlgn="base"/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6.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разі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незгоди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рішенням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вищого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рівня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щодо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розгляду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апеляційної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заяви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він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має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право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оскаржити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таке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 суду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установленому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законодавством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порядку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endParaRPr lang="ru-RU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fontAlgn="base"/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7.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атестаційної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може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бути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підставою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для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звільнення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педагогічного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роботи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встановленому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законодавством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порядку.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Наказ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звільнення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переведення 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його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згодою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іншу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роботу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 результатами атестації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видається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лише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після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розгляду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його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апеляції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подання)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атестаційними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комісіями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вищого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рівня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дотриманням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законодавства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працю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fontAlgn="base"/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Розірвання</a:t>
            </a:r>
            <a:r>
              <a:rPr lang="ru-RU" sz="1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трудового договору 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 таких умов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допускається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разі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якщо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неможливо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перевести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працівника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згодою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іншу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роботу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яка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відповідає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його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кваліфікації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у тому самому закладі </a:t>
            </a: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освіти</a:t>
            </a:r>
            <a:r>
              <a:rPr lang="ru-RU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/>
            <a:endParaRPr lang="ko-KR" altLang="en-US" sz="17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590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785</TotalTime>
  <Words>1096</Words>
  <Application>Microsoft Office PowerPoint</Application>
  <PresentationFormat>Экран (4:3)</PresentationFormat>
  <Paragraphs>344</Paragraphs>
  <Slides>43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43</vt:i4>
      </vt:variant>
    </vt:vector>
  </HeadingPairs>
  <TitlesOfParts>
    <vt:vector size="49" baseType="lpstr">
      <vt:lpstr>맑은 고딕</vt:lpstr>
      <vt:lpstr>Arial</vt:lpstr>
      <vt:lpstr>Calibri</vt:lpstr>
      <vt:lpstr>Times New Roman</vt:lpstr>
      <vt:lpstr>Office Theme</vt:lpstr>
      <vt:lpstr>Custom Design</vt:lpstr>
      <vt:lpstr>Презентация PowerPoint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Презентация PowerPoint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Презентация PowerPoint</vt:lpstr>
      <vt:lpstr>Положення про атестацію  педагогічних працівників</vt:lpstr>
      <vt:lpstr>Положення про атестацію  педагогічних працівників</vt:lpstr>
      <vt:lpstr>Положення про атестацію  педагогічних працівників</vt:lpstr>
      <vt:lpstr>Презентация PowerPoint</vt:lpstr>
      <vt:lpstr>Положення про атестацію  педагогічних працівників</vt:lpstr>
      <vt:lpstr>Положення про атестацію  педагогічних працівників</vt:lpstr>
      <vt:lpstr>Презентация PowerPoint</vt:lpstr>
      <vt:lpstr>Положення про атестацію  педагогічних працівників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qwerty</cp:lastModifiedBy>
  <cp:revision>91</cp:revision>
  <dcterms:created xsi:type="dcterms:W3CDTF">2014-04-01T16:35:38Z</dcterms:created>
  <dcterms:modified xsi:type="dcterms:W3CDTF">2023-10-18T07:25:31Z</dcterms:modified>
</cp:coreProperties>
</file>