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96" r:id="rId4"/>
    <p:sldId id="262" r:id="rId5"/>
    <p:sldId id="265" r:id="rId6"/>
    <p:sldId id="287" r:id="rId7"/>
    <p:sldId id="297" r:id="rId8"/>
    <p:sldId id="298" r:id="rId9"/>
    <p:sldId id="299" r:id="rId10"/>
    <p:sldId id="300" r:id="rId11"/>
    <p:sldId id="301" r:id="rId12"/>
    <p:sldId id="302" r:id="rId13"/>
    <p:sldId id="303" r:id="rId14"/>
    <p:sldId id="304" r:id="rId15"/>
    <p:sldId id="305" r:id="rId16"/>
    <p:sldId id="306" r:id="rId17"/>
    <p:sldId id="307" r:id="rId18"/>
  </p:sldIdLst>
  <p:sldSz cx="9144000" cy="6858000" type="screen4x3"/>
  <p:notesSz cx="6858000" cy="9144000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sz="2000" b="1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2000" b="1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2000" b="1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2000" b="1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2000" b="1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bg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D77BF"/>
    <a:srgbClr val="FFFFE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4660" autoAdjust="0"/>
  </p:normalViewPr>
  <p:slideViewPr>
    <p:cSldViewPr>
      <p:cViewPr varScale="1">
        <p:scale>
          <a:sx n="65" d="100"/>
          <a:sy n="65" d="100"/>
        </p:scale>
        <p:origin x="-153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753EE5-BF82-474D-89F6-801B6A394335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0BEF8BF-C0E1-4D20-BB65-2D30179B5EC2}">
      <dgm:prSet/>
      <dgm:spPr/>
      <dgm:t>
        <a:bodyPr/>
        <a:lstStyle/>
        <a:p>
          <a:pPr rtl="0"/>
          <a:r>
            <a:rPr lang="uk-UA" b="1" dirty="0" smtClean="0"/>
            <a:t>формувальне </a:t>
          </a:r>
          <a:endParaRPr lang="ru-RU" b="1" dirty="0"/>
        </a:p>
      </dgm:t>
    </dgm:pt>
    <dgm:pt modelId="{BDF86A89-312B-46B8-82D6-EBDA04D81542}" type="parTrans" cxnId="{A0126605-4562-4A0D-B4AE-68CB80D5296E}">
      <dgm:prSet/>
      <dgm:spPr/>
      <dgm:t>
        <a:bodyPr/>
        <a:lstStyle/>
        <a:p>
          <a:endParaRPr lang="ru-RU"/>
        </a:p>
      </dgm:t>
    </dgm:pt>
    <dgm:pt modelId="{51B7E0D9-6721-4AC1-B7B2-1DF8554F6991}" type="sibTrans" cxnId="{A0126605-4562-4A0D-B4AE-68CB80D5296E}">
      <dgm:prSet/>
      <dgm:spPr/>
      <dgm:t>
        <a:bodyPr/>
        <a:lstStyle/>
        <a:p>
          <a:endParaRPr lang="ru-RU"/>
        </a:p>
      </dgm:t>
    </dgm:pt>
    <dgm:pt modelId="{2DA4D9E3-003F-4C79-B6DB-28672753EA01}">
      <dgm:prSet/>
      <dgm:spPr/>
      <dgm:t>
        <a:bodyPr/>
        <a:lstStyle/>
        <a:p>
          <a:pPr rtl="0"/>
          <a:r>
            <a:rPr lang="uk-UA" b="1" dirty="0" smtClean="0"/>
            <a:t>поточне </a:t>
          </a:r>
          <a:endParaRPr lang="ru-RU" b="1" dirty="0"/>
        </a:p>
      </dgm:t>
    </dgm:pt>
    <dgm:pt modelId="{4FBFD064-335D-400E-B1B5-F75E7F3B593C}" type="parTrans" cxnId="{16E209D7-E41B-47AF-A97C-FFD4156F0CC2}">
      <dgm:prSet/>
      <dgm:spPr/>
      <dgm:t>
        <a:bodyPr/>
        <a:lstStyle/>
        <a:p>
          <a:endParaRPr lang="ru-RU"/>
        </a:p>
      </dgm:t>
    </dgm:pt>
    <dgm:pt modelId="{C0D0CCD4-D767-493C-9550-7FF4F4E3F85E}" type="sibTrans" cxnId="{16E209D7-E41B-47AF-A97C-FFD4156F0CC2}">
      <dgm:prSet/>
      <dgm:spPr/>
      <dgm:t>
        <a:bodyPr/>
        <a:lstStyle/>
        <a:p>
          <a:endParaRPr lang="ru-RU"/>
        </a:p>
      </dgm:t>
    </dgm:pt>
    <dgm:pt modelId="{D4A2697F-C55D-4AD0-BE81-9207CA4388AA}">
      <dgm:prSet/>
      <dgm:spPr/>
      <dgm:t>
        <a:bodyPr/>
        <a:lstStyle/>
        <a:p>
          <a:pPr rtl="0"/>
          <a:r>
            <a:rPr lang="uk-UA" b="1" dirty="0" smtClean="0"/>
            <a:t>підсумкове: тематичне, семестрове, річне</a:t>
          </a:r>
          <a:endParaRPr lang="ru-RU" b="1" dirty="0"/>
        </a:p>
      </dgm:t>
    </dgm:pt>
    <dgm:pt modelId="{0467A04C-75F8-4A49-9E3C-2BFCF8128B49}" type="parTrans" cxnId="{88B4CBE6-54DD-40AD-8307-CAB26B533891}">
      <dgm:prSet/>
      <dgm:spPr/>
      <dgm:t>
        <a:bodyPr/>
        <a:lstStyle/>
        <a:p>
          <a:endParaRPr lang="ru-RU"/>
        </a:p>
      </dgm:t>
    </dgm:pt>
    <dgm:pt modelId="{1F553FC1-C5D8-4B5D-8C8E-5D1295F23981}" type="sibTrans" cxnId="{88B4CBE6-54DD-40AD-8307-CAB26B533891}">
      <dgm:prSet/>
      <dgm:spPr/>
      <dgm:t>
        <a:bodyPr/>
        <a:lstStyle/>
        <a:p>
          <a:endParaRPr lang="ru-RU"/>
        </a:p>
      </dgm:t>
    </dgm:pt>
    <dgm:pt modelId="{2EDD490A-4A70-433C-A75F-E9831B2097D0}" type="pres">
      <dgm:prSet presAssocID="{DB753EE5-BF82-474D-89F6-801B6A394335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C8358984-E549-4D34-984B-5B1C4401F0C8}" type="pres">
      <dgm:prSet presAssocID="{DB753EE5-BF82-474D-89F6-801B6A394335}" presName="pyramid" presStyleLbl="node1" presStyleIdx="0" presStyleCnt="1"/>
      <dgm:spPr/>
    </dgm:pt>
    <dgm:pt modelId="{38C242C7-D140-47AB-9016-9DD02087A821}" type="pres">
      <dgm:prSet presAssocID="{DB753EE5-BF82-474D-89F6-801B6A394335}" presName="theList" presStyleCnt="0"/>
      <dgm:spPr/>
    </dgm:pt>
    <dgm:pt modelId="{FB514BCD-4DAA-4888-85F6-9D83D10D86DD}" type="pres">
      <dgm:prSet presAssocID="{40BEF8BF-C0E1-4D20-BB65-2D30179B5EC2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DC01A7-B5DE-406F-AF8F-6D4B224E390C}" type="pres">
      <dgm:prSet presAssocID="{40BEF8BF-C0E1-4D20-BB65-2D30179B5EC2}" presName="aSpace" presStyleCnt="0"/>
      <dgm:spPr/>
    </dgm:pt>
    <dgm:pt modelId="{48364703-A7FA-4C7B-AD50-6164C06BD7F5}" type="pres">
      <dgm:prSet presAssocID="{2DA4D9E3-003F-4C79-B6DB-28672753EA01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CFFF95-40B8-45A2-85C1-3F3F91E87D6B}" type="pres">
      <dgm:prSet presAssocID="{2DA4D9E3-003F-4C79-B6DB-28672753EA01}" presName="aSpace" presStyleCnt="0"/>
      <dgm:spPr/>
    </dgm:pt>
    <dgm:pt modelId="{48A2E922-8E77-4F65-A7D0-2401FB707E9C}" type="pres">
      <dgm:prSet presAssocID="{D4A2697F-C55D-4AD0-BE81-9207CA4388AA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2F688D-8121-4363-AF1A-A564EC217265}" type="pres">
      <dgm:prSet presAssocID="{D4A2697F-C55D-4AD0-BE81-9207CA4388AA}" presName="aSpace" presStyleCnt="0"/>
      <dgm:spPr/>
    </dgm:pt>
  </dgm:ptLst>
  <dgm:cxnLst>
    <dgm:cxn modelId="{EAC22931-2E3A-4B00-B9F4-33E2F0A3703C}" type="presOf" srcId="{2DA4D9E3-003F-4C79-B6DB-28672753EA01}" destId="{48364703-A7FA-4C7B-AD50-6164C06BD7F5}" srcOrd="0" destOrd="0" presId="urn:microsoft.com/office/officeart/2005/8/layout/pyramid2"/>
    <dgm:cxn modelId="{964389CF-CF83-4F9B-80CB-008E02A00053}" type="presOf" srcId="{D4A2697F-C55D-4AD0-BE81-9207CA4388AA}" destId="{48A2E922-8E77-4F65-A7D0-2401FB707E9C}" srcOrd="0" destOrd="0" presId="urn:microsoft.com/office/officeart/2005/8/layout/pyramid2"/>
    <dgm:cxn modelId="{A0126605-4562-4A0D-B4AE-68CB80D5296E}" srcId="{DB753EE5-BF82-474D-89F6-801B6A394335}" destId="{40BEF8BF-C0E1-4D20-BB65-2D30179B5EC2}" srcOrd="0" destOrd="0" parTransId="{BDF86A89-312B-46B8-82D6-EBDA04D81542}" sibTransId="{51B7E0D9-6721-4AC1-B7B2-1DF8554F6991}"/>
    <dgm:cxn modelId="{DAD6ADBD-361B-4D99-BC26-4BA088D2BE39}" type="presOf" srcId="{DB753EE5-BF82-474D-89F6-801B6A394335}" destId="{2EDD490A-4A70-433C-A75F-E9831B2097D0}" srcOrd="0" destOrd="0" presId="urn:microsoft.com/office/officeart/2005/8/layout/pyramid2"/>
    <dgm:cxn modelId="{88B4CBE6-54DD-40AD-8307-CAB26B533891}" srcId="{DB753EE5-BF82-474D-89F6-801B6A394335}" destId="{D4A2697F-C55D-4AD0-BE81-9207CA4388AA}" srcOrd="2" destOrd="0" parTransId="{0467A04C-75F8-4A49-9E3C-2BFCF8128B49}" sibTransId="{1F553FC1-C5D8-4B5D-8C8E-5D1295F23981}"/>
    <dgm:cxn modelId="{A7787A6D-0E38-4514-B83A-5A9C0DE825C7}" type="presOf" srcId="{40BEF8BF-C0E1-4D20-BB65-2D30179B5EC2}" destId="{FB514BCD-4DAA-4888-85F6-9D83D10D86DD}" srcOrd="0" destOrd="0" presId="urn:microsoft.com/office/officeart/2005/8/layout/pyramid2"/>
    <dgm:cxn modelId="{16E209D7-E41B-47AF-A97C-FFD4156F0CC2}" srcId="{DB753EE5-BF82-474D-89F6-801B6A394335}" destId="{2DA4D9E3-003F-4C79-B6DB-28672753EA01}" srcOrd="1" destOrd="0" parTransId="{4FBFD064-335D-400E-B1B5-F75E7F3B593C}" sibTransId="{C0D0CCD4-D767-493C-9550-7FF4F4E3F85E}"/>
    <dgm:cxn modelId="{D3FBD177-29D3-4474-9A37-A8C89A7F694F}" type="presParOf" srcId="{2EDD490A-4A70-433C-A75F-E9831B2097D0}" destId="{C8358984-E549-4D34-984B-5B1C4401F0C8}" srcOrd="0" destOrd="0" presId="urn:microsoft.com/office/officeart/2005/8/layout/pyramid2"/>
    <dgm:cxn modelId="{6CEC0D56-27BF-46F0-93FB-D76BC726CD9D}" type="presParOf" srcId="{2EDD490A-4A70-433C-A75F-E9831B2097D0}" destId="{38C242C7-D140-47AB-9016-9DD02087A821}" srcOrd="1" destOrd="0" presId="urn:microsoft.com/office/officeart/2005/8/layout/pyramid2"/>
    <dgm:cxn modelId="{9D797E37-37B2-4AC0-BE2B-37B2C3295DCB}" type="presParOf" srcId="{38C242C7-D140-47AB-9016-9DD02087A821}" destId="{FB514BCD-4DAA-4888-85F6-9D83D10D86DD}" srcOrd="0" destOrd="0" presId="urn:microsoft.com/office/officeart/2005/8/layout/pyramid2"/>
    <dgm:cxn modelId="{4DC8A9F1-5A1F-4DB3-92D9-4020ED0BC766}" type="presParOf" srcId="{38C242C7-D140-47AB-9016-9DD02087A821}" destId="{71DC01A7-B5DE-406F-AF8F-6D4B224E390C}" srcOrd="1" destOrd="0" presId="urn:microsoft.com/office/officeart/2005/8/layout/pyramid2"/>
    <dgm:cxn modelId="{4911FF99-489A-46BA-AAA6-A052BBA7D671}" type="presParOf" srcId="{38C242C7-D140-47AB-9016-9DD02087A821}" destId="{48364703-A7FA-4C7B-AD50-6164C06BD7F5}" srcOrd="2" destOrd="0" presId="urn:microsoft.com/office/officeart/2005/8/layout/pyramid2"/>
    <dgm:cxn modelId="{9FEE69C3-8CCD-461B-A5C0-DA4C6B0CA79A}" type="presParOf" srcId="{38C242C7-D140-47AB-9016-9DD02087A821}" destId="{E0CFFF95-40B8-45A2-85C1-3F3F91E87D6B}" srcOrd="3" destOrd="0" presId="urn:microsoft.com/office/officeart/2005/8/layout/pyramid2"/>
    <dgm:cxn modelId="{C8D33A0A-2F0D-41A8-B632-0209665BB504}" type="presParOf" srcId="{38C242C7-D140-47AB-9016-9DD02087A821}" destId="{48A2E922-8E77-4F65-A7D0-2401FB707E9C}" srcOrd="4" destOrd="0" presId="urn:microsoft.com/office/officeart/2005/8/layout/pyramid2"/>
    <dgm:cxn modelId="{C2F8EAC7-9939-4548-8741-F95D83E97041}" type="presParOf" srcId="{38C242C7-D140-47AB-9016-9DD02087A821}" destId="{422F688D-8121-4363-AF1A-A564EC21726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8358984-E549-4D34-984B-5B1C4401F0C8}">
      <dsp:nvSpPr>
        <dsp:cNvPr id="0" name=""/>
        <dsp:cNvSpPr/>
      </dsp:nvSpPr>
      <dsp:spPr>
        <a:xfrm>
          <a:off x="1284407" y="0"/>
          <a:ext cx="4570412" cy="4570412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514BCD-4DAA-4888-85F6-9D83D10D86DD}">
      <dsp:nvSpPr>
        <dsp:cNvPr id="0" name=""/>
        <dsp:cNvSpPr/>
      </dsp:nvSpPr>
      <dsp:spPr>
        <a:xfrm>
          <a:off x="3569613" y="459496"/>
          <a:ext cx="2970767" cy="108190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dirty="0" smtClean="0"/>
            <a:t>формувальне </a:t>
          </a:r>
          <a:endParaRPr lang="ru-RU" sz="1900" b="1" kern="1200" dirty="0"/>
        </a:p>
      </dsp:txBody>
      <dsp:txXfrm>
        <a:off x="3569613" y="459496"/>
        <a:ext cx="2970767" cy="1081902"/>
      </dsp:txXfrm>
    </dsp:sp>
    <dsp:sp modelId="{48364703-A7FA-4C7B-AD50-6164C06BD7F5}">
      <dsp:nvSpPr>
        <dsp:cNvPr id="0" name=""/>
        <dsp:cNvSpPr/>
      </dsp:nvSpPr>
      <dsp:spPr>
        <a:xfrm>
          <a:off x="3569613" y="1676636"/>
          <a:ext cx="2970767" cy="108190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dirty="0" smtClean="0"/>
            <a:t>поточне </a:t>
          </a:r>
          <a:endParaRPr lang="ru-RU" sz="1900" b="1" kern="1200" dirty="0"/>
        </a:p>
      </dsp:txBody>
      <dsp:txXfrm>
        <a:off x="3569613" y="1676636"/>
        <a:ext cx="2970767" cy="1081902"/>
      </dsp:txXfrm>
    </dsp:sp>
    <dsp:sp modelId="{48A2E922-8E77-4F65-A7D0-2401FB707E9C}">
      <dsp:nvSpPr>
        <dsp:cNvPr id="0" name=""/>
        <dsp:cNvSpPr/>
      </dsp:nvSpPr>
      <dsp:spPr>
        <a:xfrm>
          <a:off x="3569613" y="2893775"/>
          <a:ext cx="2970767" cy="108190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dirty="0" smtClean="0"/>
            <a:t>підсумкове: тематичне, семестрове, річне</a:t>
          </a:r>
          <a:endParaRPr lang="ru-RU" sz="1900" b="1" kern="1200" dirty="0"/>
        </a:p>
      </dsp:txBody>
      <dsp:txXfrm>
        <a:off x="3569613" y="2893775"/>
        <a:ext cx="2970767" cy="10819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89" name="Object 17"/>
          <p:cNvGraphicFramePr>
            <a:graphicFrameLocks noChangeAspect="1"/>
          </p:cNvGraphicFramePr>
          <p:nvPr/>
        </p:nvGraphicFramePr>
        <p:xfrm>
          <a:off x="84138" y="52388"/>
          <a:ext cx="8980487" cy="4813300"/>
        </p:xfrm>
        <a:graphic>
          <a:graphicData uri="http://schemas.openxmlformats.org/presentationml/2006/ole">
            <p:oleObj spid="_x0000_s3092" name="Image" r:id="rId3" imgW="8673016" imgH="4647619" progId="">
              <p:embed/>
            </p:oleObj>
          </a:graphicData>
        </a:graphic>
      </p:graphicFrame>
      <p:sp>
        <p:nvSpPr>
          <p:cNvPr id="3090" name="Rectangle 18"/>
          <p:cNvSpPr>
            <a:spLocks noChangeArrowheads="1"/>
          </p:cNvSpPr>
          <p:nvPr/>
        </p:nvSpPr>
        <p:spPr bwMode="gray">
          <a:xfrm>
            <a:off x="33338" y="4868863"/>
            <a:ext cx="9091612" cy="1939925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097" name="Rectangle 25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2843213" y="549275"/>
            <a:ext cx="4319587" cy="2232025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>
            <a:lvl1pPr>
              <a:defRPr sz="4400">
                <a:solidFill>
                  <a:srgbClr val="FFFFE7"/>
                </a:solidFill>
              </a:defRPr>
            </a:lvl1pPr>
          </a:lstStyle>
          <a:p>
            <a:r>
              <a:rPr lang="ru-RU" altLang="ko-KR" smtClean="0"/>
              <a:t>Образец заголовка</a:t>
            </a:r>
            <a:endParaRPr lang="en-US" altLang="ko-KR"/>
          </a:p>
        </p:txBody>
      </p:sp>
      <p:sp>
        <p:nvSpPr>
          <p:cNvPr id="3098" name="Rectangle 26"/>
          <p:cNvSpPr>
            <a:spLocks noChangeArrowheads="1"/>
          </p:cNvSpPr>
          <p:nvPr/>
        </p:nvSpPr>
        <p:spPr bwMode="gray">
          <a:xfrm>
            <a:off x="2617788" y="4868863"/>
            <a:ext cx="6526212" cy="3841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2743200" y="4876800"/>
            <a:ext cx="62484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1800">
                <a:solidFill>
                  <a:schemeClr val="bg1"/>
                </a:solidFill>
                <a:latin typeface="Arial" charset="0"/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grpSp>
        <p:nvGrpSpPr>
          <p:cNvPr id="3091" name="Group 19"/>
          <p:cNvGrpSpPr>
            <a:grpSpLocks/>
          </p:cNvGrpSpPr>
          <p:nvPr/>
        </p:nvGrpSpPr>
        <p:grpSpPr bwMode="auto">
          <a:xfrm>
            <a:off x="-6350" y="0"/>
            <a:ext cx="9155113" cy="6859588"/>
            <a:chOff x="0" y="0"/>
            <a:chExt cx="5764" cy="4321"/>
          </a:xfrm>
        </p:grpSpPr>
        <p:sp>
          <p:nvSpPr>
            <p:cNvPr id="3092" name="AutoShape 20"/>
            <p:cNvSpPr>
              <a:spLocks noChangeArrowheads="1"/>
            </p:cNvSpPr>
            <p:nvPr/>
          </p:nvSpPr>
          <p:spPr bwMode="gray">
            <a:xfrm>
              <a:off x="27" y="24"/>
              <a:ext cx="5712" cy="4274"/>
            </a:xfrm>
            <a:prstGeom prst="roundRect">
              <a:avLst>
                <a:gd name="adj" fmla="val 622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93" name="Freeform 21"/>
            <p:cNvSpPr>
              <a:spLocks/>
            </p:cNvSpPr>
            <p:nvPr/>
          </p:nvSpPr>
          <p:spPr bwMode="gray">
            <a:xfrm>
              <a:off x="0" y="0"/>
              <a:ext cx="288" cy="282"/>
            </a:xfrm>
            <a:custGeom>
              <a:avLst/>
              <a:gdLst/>
              <a:ahLst/>
              <a:cxnLst>
                <a:cxn ang="0">
                  <a:pos x="2" y="282"/>
                </a:cxn>
                <a:cxn ang="0">
                  <a:pos x="82" y="144"/>
                </a:cxn>
                <a:cxn ang="0">
                  <a:pos x="165" y="36"/>
                </a:cxn>
                <a:cxn ang="0">
                  <a:pos x="288" y="0"/>
                </a:cxn>
                <a:cxn ang="0">
                  <a:pos x="0" y="0"/>
                </a:cxn>
              </a:cxnLst>
              <a:rect l="0" t="0" r="r" b="b"/>
              <a:pathLst>
                <a:path w="288" h="282">
                  <a:moveTo>
                    <a:pt x="2" y="282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094" name="Freeform 22"/>
            <p:cNvSpPr>
              <a:spLocks/>
            </p:cNvSpPr>
            <p:nvPr/>
          </p:nvSpPr>
          <p:spPr bwMode="gray">
            <a:xfrm>
              <a:off x="5" y="3985"/>
              <a:ext cx="244" cy="336"/>
            </a:xfrm>
            <a:custGeom>
              <a:avLst/>
              <a:gdLst/>
              <a:ahLst/>
              <a:cxnLst>
                <a:cxn ang="0">
                  <a:pos x="243" y="335"/>
                </a:cxn>
                <a:cxn ang="0">
                  <a:pos x="122" y="239"/>
                </a:cxn>
                <a:cxn ang="0">
                  <a:pos x="30" y="144"/>
                </a:cxn>
                <a:cxn ang="0">
                  <a:pos x="0" y="0"/>
                </a:cxn>
                <a:cxn ang="0">
                  <a:pos x="1" y="336"/>
                </a:cxn>
              </a:cxnLst>
              <a:rect l="0" t="0" r="r" b="b"/>
              <a:pathLst>
                <a:path w="243" h="336">
                  <a:moveTo>
                    <a:pt x="243" y="335"/>
                  </a:moveTo>
                  <a:lnTo>
                    <a:pt x="122" y="239"/>
                  </a:lnTo>
                  <a:lnTo>
                    <a:pt x="30" y="144"/>
                  </a:lnTo>
                  <a:lnTo>
                    <a:pt x="0" y="0"/>
                  </a:lnTo>
                  <a:lnTo>
                    <a:pt x="1" y="336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095" name="Freeform 23"/>
            <p:cNvSpPr>
              <a:spLocks/>
            </p:cNvSpPr>
            <p:nvPr/>
          </p:nvSpPr>
          <p:spPr bwMode="gray">
            <a:xfrm>
              <a:off x="5511" y="4029"/>
              <a:ext cx="253" cy="290"/>
            </a:xfrm>
            <a:custGeom>
              <a:avLst/>
              <a:gdLst/>
              <a:ahLst/>
              <a:cxnLst>
                <a:cxn ang="0">
                  <a:pos x="229" y="0"/>
                </a:cxn>
                <a:cxn ang="0">
                  <a:pos x="164" y="144"/>
                </a:cxn>
                <a:cxn ang="0">
                  <a:pos x="98" y="253"/>
                </a:cxn>
                <a:cxn ang="0">
                  <a:pos x="0" y="290"/>
                </a:cxn>
                <a:cxn ang="0">
                  <a:pos x="232" y="287"/>
                </a:cxn>
              </a:cxnLst>
              <a:rect l="0" t="0" r="r" b="b"/>
              <a:pathLst>
                <a:path w="232" h="290">
                  <a:moveTo>
                    <a:pt x="229" y="0"/>
                  </a:moveTo>
                  <a:lnTo>
                    <a:pt x="164" y="144"/>
                  </a:lnTo>
                  <a:lnTo>
                    <a:pt x="98" y="253"/>
                  </a:lnTo>
                  <a:lnTo>
                    <a:pt x="0" y="290"/>
                  </a:lnTo>
                  <a:lnTo>
                    <a:pt x="232" y="287"/>
                  </a:lnTo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096" name="Freeform 24"/>
            <p:cNvSpPr>
              <a:spLocks/>
            </p:cNvSpPr>
            <p:nvPr/>
          </p:nvSpPr>
          <p:spPr bwMode="gray">
            <a:xfrm>
              <a:off x="5472" y="0"/>
              <a:ext cx="288" cy="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44" y="82"/>
                </a:cxn>
                <a:cxn ang="0">
                  <a:pos x="252" y="165"/>
                </a:cxn>
                <a:cxn ang="0">
                  <a:pos x="288" y="288"/>
                </a:cxn>
                <a:cxn ang="0">
                  <a:pos x="288" y="0"/>
                </a:cxn>
              </a:cxnLst>
              <a:rect l="0" t="0" r="r" b="b"/>
              <a:pathLst>
                <a:path w="288" h="288">
                  <a:moveTo>
                    <a:pt x="0" y="0"/>
                  </a:moveTo>
                  <a:lnTo>
                    <a:pt x="144" y="82"/>
                  </a:lnTo>
                  <a:lnTo>
                    <a:pt x="252" y="165"/>
                  </a:lnTo>
                  <a:lnTo>
                    <a:pt x="288" y="288"/>
                  </a:lnTo>
                  <a:lnTo>
                    <a:pt x="288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04925"/>
            <a:ext cx="4038600" cy="49434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04925"/>
            <a:ext cx="4038600" cy="49434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19088"/>
            <a:ext cx="2057400" cy="59293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19088"/>
            <a:ext cx="6019800" cy="59293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19088"/>
            <a:ext cx="8153400" cy="56356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304925"/>
            <a:ext cx="8229600" cy="4943475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400800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400800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524625"/>
            <a:ext cx="2133600" cy="152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9" name="Object 15"/>
          <p:cNvGraphicFramePr>
            <a:graphicFrameLocks noChangeAspect="1"/>
          </p:cNvGraphicFramePr>
          <p:nvPr/>
        </p:nvGraphicFramePr>
        <p:xfrm>
          <a:off x="73025" y="61913"/>
          <a:ext cx="9017000" cy="1031875"/>
        </p:xfrm>
        <a:graphic>
          <a:graphicData uri="http://schemas.openxmlformats.org/presentationml/2006/ole">
            <p:oleObj spid="_x0000_s1042" name="Image" r:id="rId15" imgW="8609524" imgH="1307937" progId="">
              <p:embed/>
            </p:oleObj>
          </a:graphicData>
        </a:graphic>
      </p:graphicFrame>
      <p:sp>
        <p:nvSpPr>
          <p:cNvPr id="1040" name="Rectangle 16"/>
          <p:cNvSpPr>
            <a:spLocks noChangeArrowheads="1"/>
          </p:cNvSpPr>
          <p:nvPr/>
        </p:nvSpPr>
        <p:spPr bwMode="invGray">
          <a:xfrm>
            <a:off x="63500" y="6453188"/>
            <a:ext cx="8990013" cy="3730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41" name="Rectangle 17"/>
          <p:cNvSpPr>
            <a:spLocks noChangeArrowheads="1"/>
          </p:cNvSpPr>
          <p:nvPr/>
        </p:nvSpPr>
        <p:spPr bwMode="ltGray">
          <a:xfrm>
            <a:off x="88900" y="1135063"/>
            <a:ext cx="8955088" cy="5265737"/>
          </a:xfrm>
          <a:prstGeom prst="rect">
            <a:avLst/>
          </a:prstGeom>
          <a:noFill/>
          <a:ln w="2857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04925"/>
            <a:ext cx="8229600" cy="494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524625"/>
            <a:ext cx="21336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+mn-lt"/>
              </a:defRPr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319088"/>
            <a:ext cx="81534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7" name="Text Box 13"/>
          <p:cNvSpPr txBox="1">
            <a:spLocks noChangeArrowheads="1"/>
          </p:cNvSpPr>
          <p:nvPr/>
        </p:nvSpPr>
        <p:spPr bwMode="white">
          <a:xfrm>
            <a:off x="8153400" y="261938"/>
            <a:ext cx="990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1" hangingPunct="1"/>
            <a:r>
              <a:rPr lang="en-US">
                <a:solidFill>
                  <a:schemeClr val="tx1"/>
                </a:solidFill>
              </a:rPr>
              <a:t>LOGO</a:t>
            </a:r>
          </a:p>
        </p:txBody>
      </p:sp>
      <p:sp>
        <p:nvSpPr>
          <p:cNvPr id="1038" name="AutoShape 14"/>
          <p:cNvSpPr>
            <a:spLocks noChangeArrowheads="1"/>
          </p:cNvSpPr>
          <p:nvPr/>
        </p:nvSpPr>
        <p:spPr bwMode="auto">
          <a:xfrm rot="5400000">
            <a:off x="8458201" y="-196850"/>
            <a:ext cx="273050" cy="860425"/>
          </a:xfrm>
          <a:prstGeom prst="moon">
            <a:avLst>
              <a:gd name="adj" fmla="val 21208"/>
            </a:avLst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1042" name="Group 18"/>
          <p:cNvGrpSpPr>
            <a:grpSpLocks/>
          </p:cNvGrpSpPr>
          <p:nvPr/>
        </p:nvGrpSpPr>
        <p:grpSpPr bwMode="auto">
          <a:xfrm>
            <a:off x="-6350" y="0"/>
            <a:ext cx="9155113" cy="6859588"/>
            <a:chOff x="0" y="0"/>
            <a:chExt cx="5764" cy="4321"/>
          </a:xfrm>
        </p:grpSpPr>
        <p:sp>
          <p:nvSpPr>
            <p:cNvPr id="1043" name="AutoShape 19"/>
            <p:cNvSpPr>
              <a:spLocks noChangeArrowheads="1"/>
            </p:cNvSpPr>
            <p:nvPr/>
          </p:nvSpPr>
          <p:spPr bwMode="white">
            <a:xfrm>
              <a:off x="27" y="24"/>
              <a:ext cx="5712" cy="4274"/>
            </a:xfrm>
            <a:prstGeom prst="roundRect">
              <a:avLst>
                <a:gd name="adj" fmla="val 622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white">
            <a:xfrm>
              <a:off x="0" y="0"/>
              <a:ext cx="288" cy="282"/>
            </a:xfrm>
            <a:custGeom>
              <a:avLst/>
              <a:gdLst/>
              <a:ahLst/>
              <a:cxnLst>
                <a:cxn ang="0">
                  <a:pos x="2" y="282"/>
                </a:cxn>
                <a:cxn ang="0">
                  <a:pos x="82" y="144"/>
                </a:cxn>
                <a:cxn ang="0">
                  <a:pos x="165" y="36"/>
                </a:cxn>
                <a:cxn ang="0">
                  <a:pos x="288" y="0"/>
                </a:cxn>
                <a:cxn ang="0">
                  <a:pos x="0" y="0"/>
                </a:cxn>
              </a:cxnLst>
              <a:rect l="0" t="0" r="r" b="b"/>
              <a:pathLst>
                <a:path w="288" h="282">
                  <a:moveTo>
                    <a:pt x="2" y="282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45" name="Freeform 21"/>
            <p:cNvSpPr>
              <a:spLocks/>
            </p:cNvSpPr>
            <p:nvPr/>
          </p:nvSpPr>
          <p:spPr bwMode="white">
            <a:xfrm>
              <a:off x="5" y="3985"/>
              <a:ext cx="244" cy="336"/>
            </a:xfrm>
            <a:custGeom>
              <a:avLst/>
              <a:gdLst/>
              <a:ahLst/>
              <a:cxnLst>
                <a:cxn ang="0">
                  <a:pos x="243" y="335"/>
                </a:cxn>
                <a:cxn ang="0">
                  <a:pos x="122" y="239"/>
                </a:cxn>
                <a:cxn ang="0">
                  <a:pos x="30" y="144"/>
                </a:cxn>
                <a:cxn ang="0">
                  <a:pos x="0" y="0"/>
                </a:cxn>
                <a:cxn ang="0">
                  <a:pos x="1" y="336"/>
                </a:cxn>
              </a:cxnLst>
              <a:rect l="0" t="0" r="r" b="b"/>
              <a:pathLst>
                <a:path w="243" h="336">
                  <a:moveTo>
                    <a:pt x="243" y="335"/>
                  </a:moveTo>
                  <a:lnTo>
                    <a:pt x="122" y="239"/>
                  </a:lnTo>
                  <a:lnTo>
                    <a:pt x="30" y="144"/>
                  </a:lnTo>
                  <a:lnTo>
                    <a:pt x="0" y="0"/>
                  </a:lnTo>
                  <a:lnTo>
                    <a:pt x="1" y="336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46" name="Freeform 22"/>
            <p:cNvSpPr>
              <a:spLocks/>
            </p:cNvSpPr>
            <p:nvPr/>
          </p:nvSpPr>
          <p:spPr bwMode="white">
            <a:xfrm>
              <a:off x="5511" y="4029"/>
              <a:ext cx="253" cy="290"/>
            </a:xfrm>
            <a:custGeom>
              <a:avLst/>
              <a:gdLst/>
              <a:ahLst/>
              <a:cxnLst>
                <a:cxn ang="0">
                  <a:pos x="229" y="0"/>
                </a:cxn>
                <a:cxn ang="0">
                  <a:pos x="164" y="144"/>
                </a:cxn>
                <a:cxn ang="0">
                  <a:pos x="98" y="253"/>
                </a:cxn>
                <a:cxn ang="0">
                  <a:pos x="0" y="290"/>
                </a:cxn>
                <a:cxn ang="0">
                  <a:pos x="232" y="287"/>
                </a:cxn>
              </a:cxnLst>
              <a:rect l="0" t="0" r="r" b="b"/>
              <a:pathLst>
                <a:path w="232" h="290">
                  <a:moveTo>
                    <a:pt x="229" y="0"/>
                  </a:moveTo>
                  <a:lnTo>
                    <a:pt x="164" y="144"/>
                  </a:lnTo>
                  <a:lnTo>
                    <a:pt x="98" y="253"/>
                  </a:lnTo>
                  <a:lnTo>
                    <a:pt x="0" y="290"/>
                  </a:lnTo>
                  <a:lnTo>
                    <a:pt x="232" y="287"/>
                  </a:lnTo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47" name="Freeform 23"/>
            <p:cNvSpPr>
              <a:spLocks/>
            </p:cNvSpPr>
            <p:nvPr/>
          </p:nvSpPr>
          <p:spPr bwMode="white">
            <a:xfrm>
              <a:off x="5472" y="0"/>
              <a:ext cx="288" cy="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44" y="82"/>
                </a:cxn>
                <a:cxn ang="0">
                  <a:pos x="252" y="165"/>
                </a:cxn>
                <a:cxn ang="0">
                  <a:pos x="288" y="288"/>
                </a:cxn>
                <a:cxn ang="0">
                  <a:pos x="288" y="0"/>
                </a:cxn>
              </a:cxnLst>
              <a:rect l="0" t="0" r="r" b="b"/>
              <a:pathLst>
                <a:path w="288" h="288">
                  <a:moveTo>
                    <a:pt x="0" y="0"/>
                  </a:moveTo>
                  <a:lnTo>
                    <a:pt x="144" y="82"/>
                  </a:lnTo>
                  <a:lnTo>
                    <a:pt x="252" y="165"/>
                  </a:lnTo>
                  <a:lnTo>
                    <a:pt x="288" y="288"/>
                  </a:lnTo>
                  <a:lnTo>
                    <a:pt x="288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j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j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j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667000" y="1371600"/>
            <a:ext cx="4191000" cy="2209800"/>
          </a:xfrm>
        </p:spPr>
        <p:txBody>
          <a:bodyPr/>
          <a:lstStyle/>
          <a:p>
            <a:pPr algn="ctr"/>
            <a:r>
              <a:rPr lang="uk-UA" sz="3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Про особливості оцінювання освітніх галузей НУШ та ведення </a:t>
            </a:r>
            <a:r>
              <a:rPr lang="uk-UA" sz="3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електронного класного </a:t>
            </a:r>
            <a:r>
              <a:rPr lang="uk-UA" sz="3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журналу 5-го класу</a:t>
            </a:r>
            <a:endParaRPr lang="en-US" sz="3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495300" y="332656"/>
            <a:ext cx="8153400" cy="563562"/>
          </a:xfrm>
        </p:spPr>
        <p:txBody>
          <a:bodyPr/>
          <a:lstStyle/>
          <a:p>
            <a:pPr algn="ctr"/>
            <a:r>
              <a:rPr lang="uk-UA" sz="2800" dirty="0" smtClean="0">
                <a:solidFill>
                  <a:srgbClr val="FFFF00"/>
                </a:solidFill>
              </a:rPr>
              <a:t>Основні види </a:t>
            </a:r>
            <a:r>
              <a:rPr lang="uk-UA" sz="2800" dirty="0">
                <a:solidFill>
                  <a:srgbClr val="FFFF00"/>
                </a:solidFill>
              </a:rPr>
              <a:t>оцінювання </a:t>
            </a:r>
            <a:r>
              <a:rPr lang="uk-UA" sz="2800" dirty="0" smtClean="0">
                <a:solidFill>
                  <a:srgbClr val="FFFF00"/>
                </a:solidFill>
              </a:rPr>
              <a:t/>
            </a:r>
            <a:br>
              <a:rPr lang="uk-UA" sz="2800" dirty="0" smtClean="0">
                <a:solidFill>
                  <a:srgbClr val="FFFF00"/>
                </a:solidFill>
              </a:rPr>
            </a:br>
            <a:r>
              <a:rPr lang="uk-UA" sz="2800" dirty="0" smtClean="0">
                <a:solidFill>
                  <a:srgbClr val="FFFF00"/>
                </a:solidFill>
              </a:rPr>
              <a:t>результатів </a:t>
            </a:r>
            <a:r>
              <a:rPr lang="uk-UA" sz="2800" dirty="0">
                <a:solidFill>
                  <a:srgbClr val="FFFF00"/>
                </a:solidFill>
              </a:rPr>
              <a:t>навчання учнів</a:t>
            </a:r>
            <a:endParaRPr lang="en-US" sz="2800" dirty="0">
              <a:solidFill>
                <a:srgbClr val="FFFF00"/>
              </a:solidFill>
            </a:endParaRPr>
          </a:p>
        </p:txBody>
      </p:sp>
      <p:graphicFrame>
        <p:nvGraphicFramePr>
          <p:cNvPr id="2" name="Схема 1"/>
          <p:cNvGraphicFramePr/>
          <p:nvPr/>
        </p:nvGraphicFramePr>
        <p:xfrm>
          <a:off x="619125" y="1601788"/>
          <a:ext cx="7824788" cy="4570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495300" y="980728"/>
            <a:ext cx="8153400" cy="5544616"/>
          </a:xfrm>
        </p:spPr>
        <p:txBody>
          <a:bodyPr/>
          <a:lstStyle/>
          <a:p>
            <a:pPr algn="ctr"/>
            <a:r>
              <a:rPr lang="ru-RU" sz="2400" dirty="0" err="1" smtClean="0">
                <a:solidFill>
                  <a:schemeClr val="tx1"/>
                </a:solidFill>
              </a:rPr>
              <a:t>Основна</a:t>
            </a:r>
            <a:r>
              <a:rPr lang="ru-RU" sz="2400" dirty="0" smtClean="0">
                <a:solidFill>
                  <a:schemeClr val="tx1"/>
                </a:solidFill>
              </a:rPr>
              <a:t> ланка в </a:t>
            </a:r>
            <a:r>
              <a:rPr lang="ru-RU" sz="2400" dirty="0" err="1" smtClean="0">
                <a:solidFill>
                  <a:schemeClr val="tx1"/>
                </a:solidFill>
              </a:rPr>
              <a:t>системі</a:t>
            </a:r>
            <a:r>
              <a:rPr lang="ru-RU" sz="2400" dirty="0" smtClean="0">
                <a:solidFill>
                  <a:schemeClr val="tx1"/>
                </a:solidFill>
              </a:rPr>
              <a:t> контролю у заклад</a:t>
            </a:r>
            <a:r>
              <a:rPr lang="uk-UA" sz="2400" dirty="0" smtClean="0">
                <a:solidFill>
                  <a:schemeClr val="tx1"/>
                </a:solidFill>
              </a:rPr>
              <a:t>і - це </a:t>
            </a:r>
            <a:r>
              <a:rPr lang="ru-RU" sz="2400" dirty="0" err="1" smtClean="0">
                <a:solidFill>
                  <a:schemeClr val="tx1"/>
                </a:solidFill>
              </a:rPr>
              <a:t>поточний</a:t>
            </a:r>
            <a:r>
              <a:rPr lang="ru-RU" sz="2400" dirty="0" smtClean="0">
                <a:solidFill>
                  <a:schemeClr val="tx1"/>
                </a:solidFill>
              </a:rPr>
              <a:t> контроль </a:t>
            </a:r>
            <a:r>
              <a:rPr lang="ru-RU" sz="2400" dirty="0" err="1" smtClean="0">
                <a:solidFill>
                  <a:schemeClr val="tx1"/>
                </a:solidFill>
              </a:rPr>
              <a:t>з</a:t>
            </a:r>
            <a:r>
              <a:rPr lang="ru-RU" sz="2400" dirty="0" smtClean="0">
                <a:solidFill>
                  <a:schemeClr val="tx1"/>
                </a:solidFill>
              </a:rPr>
              <a:t> метою </a:t>
            </a:r>
            <a:r>
              <a:rPr lang="ru-RU" sz="2400" dirty="0" err="1" smtClean="0">
                <a:solidFill>
                  <a:schemeClr val="tx1"/>
                </a:solidFill>
              </a:rPr>
              <a:t>встановлення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рівнів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опанування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навчального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матеріалу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учнями</a:t>
            </a:r>
            <a:r>
              <a:rPr lang="ru-RU" sz="2400" dirty="0" smtClean="0">
                <a:solidFill>
                  <a:schemeClr val="tx1"/>
                </a:solidFill>
              </a:rPr>
              <a:t> та </a:t>
            </a:r>
            <a:r>
              <a:rPr lang="ru-RU" sz="2400" dirty="0" err="1" smtClean="0">
                <a:solidFill>
                  <a:schemeClr val="tx1"/>
                </a:solidFill>
              </a:rPr>
              <a:t>здійснення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корегування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щодо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застосовуваних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технологій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навчання</a:t>
            </a:r>
            <a:r>
              <a:rPr lang="uk-UA" sz="2400" dirty="0" smtClean="0">
                <a:solidFill>
                  <a:schemeClr val="tx1"/>
                </a:solidFill>
              </a:rPr>
              <a:t>. </a:t>
            </a:r>
            <a:br>
              <a:rPr lang="uk-UA" sz="2400" dirty="0" smtClean="0">
                <a:solidFill>
                  <a:schemeClr val="tx1"/>
                </a:solidFill>
              </a:rPr>
            </a:br>
            <a:r>
              <a:rPr lang="ru-RU" sz="2400" dirty="0" err="1" smtClean="0">
                <a:solidFill>
                  <a:schemeClr val="tx1"/>
                </a:solidFill>
              </a:rPr>
              <a:t>Основна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функція</a:t>
            </a:r>
            <a:r>
              <a:rPr lang="ru-RU" sz="2400" dirty="0" smtClean="0">
                <a:solidFill>
                  <a:schemeClr val="tx1"/>
                </a:solidFill>
              </a:rPr>
              <a:t> поточного контролю – </a:t>
            </a:r>
            <a:r>
              <a:rPr lang="ru-RU" sz="2400" dirty="0" err="1" smtClean="0">
                <a:solidFill>
                  <a:schemeClr val="tx1"/>
                </a:solidFill>
              </a:rPr>
              <a:t>навчальна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  <a:r>
              <a:rPr lang="uk-UA" sz="2400" dirty="0" smtClean="0">
                <a:solidFill>
                  <a:schemeClr val="tx1"/>
                </a:solidFill>
              </a:rPr>
              <a:t>  </a:t>
            </a:r>
            <a:r>
              <a:rPr lang="ru-RU" sz="2400" dirty="0" err="1" smtClean="0">
                <a:solidFill>
                  <a:schemeClr val="tx1"/>
                </a:solidFill>
              </a:rPr>
              <a:t>Запитання</a:t>
            </a:r>
            <a:r>
              <a:rPr lang="ru-RU" sz="2400" dirty="0" smtClean="0">
                <a:solidFill>
                  <a:schemeClr val="tx1"/>
                </a:solidFill>
              </a:rPr>
              <a:t>, </a:t>
            </a:r>
            <a:r>
              <a:rPr lang="ru-RU" sz="2400" dirty="0" err="1" smtClean="0">
                <a:solidFill>
                  <a:schemeClr val="tx1"/>
                </a:solidFill>
              </a:rPr>
              <a:t>завдання</a:t>
            </a:r>
            <a:r>
              <a:rPr lang="ru-RU" sz="2400" dirty="0" smtClean="0">
                <a:solidFill>
                  <a:schemeClr val="tx1"/>
                </a:solidFill>
              </a:rPr>
              <a:t>, тести </a:t>
            </a:r>
            <a:r>
              <a:rPr lang="ru-RU" sz="2400" dirty="0" err="1" smtClean="0">
                <a:solidFill>
                  <a:schemeClr val="tx1"/>
                </a:solidFill>
              </a:rPr>
              <a:t>спрямовані</a:t>
            </a:r>
            <a:r>
              <a:rPr lang="ru-RU" sz="2400" dirty="0" smtClean="0">
                <a:solidFill>
                  <a:schemeClr val="tx1"/>
                </a:solidFill>
              </a:rPr>
              <a:t> на </a:t>
            </a:r>
            <a:r>
              <a:rPr lang="ru-RU" sz="2400" dirty="0" err="1" smtClean="0">
                <a:solidFill>
                  <a:schemeClr val="tx1"/>
                </a:solidFill>
              </a:rPr>
              <a:t>закріплення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вивченого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матеріалу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й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повторення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пройденого</a:t>
            </a:r>
            <a:r>
              <a:rPr lang="ru-RU" sz="2400" dirty="0" smtClean="0">
                <a:solidFill>
                  <a:schemeClr val="tx1"/>
                </a:solidFill>
              </a:rPr>
              <a:t>, </a:t>
            </a:r>
            <a:r>
              <a:rPr lang="ru-RU" sz="2400" dirty="0" err="1" smtClean="0">
                <a:solidFill>
                  <a:schemeClr val="tx1"/>
                </a:solidFill>
              </a:rPr>
              <a:t>індивідуальні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форми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поєднуються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br>
              <a:rPr lang="uk-UA" sz="2400" dirty="0" smtClean="0">
                <a:solidFill>
                  <a:schemeClr val="tx1"/>
                </a:solidFill>
              </a:rPr>
            </a:br>
            <a:r>
              <a:rPr lang="ru-RU" sz="2400" dirty="0" err="1" smtClean="0">
                <a:solidFill>
                  <a:schemeClr val="tx1"/>
                </a:solidFill>
              </a:rPr>
              <a:t>із</a:t>
            </a:r>
            <a:r>
              <a:rPr lang="ru-RU" sz="2400" dirty="0" smtClean="0">
                <a:solidFill>
                  <a:schemeClr val="tx1"/>
                </a:solidFill>
              </a:rPr>
              <a:t> фронтальною </a:t>
            </a:r>
            <a:r>
              <a:rPr lang="ru-RU" sz="2400" dirty="0" err="1" smtClean="0">
                <a:solidFill>
                  <a:schemeClr val="tx1"/>
                </a:solidFill>
              </a:rPr>
              <a:t>роботою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класу</a:t>
            </a:r>
            <a:r>
              <a:rPr lang="ru-RU" sz="2400" dirty="0" smtClean="0">
                <a:solidFill>
                  <a:schemeClr val="tx1"/>
                </a:solidFill>
              </a:rPr>
              <a:t>. 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err="1" smtClean="0">
                <a:solidFill>
                  <a:schemeClr val="tx1"/>
                </a:solidFill>
              </a:rPr>
              <a:t>Врах</a:t>
            </a:r>
            <a:r>
              <a:rPr lang="uk-UA" sz="2400" dirty="0" err="1" smtClean="0">
                <a:solidFill>
                  <a:schemeClr val="tx1"/>
                </a:solidFill>
              </a:rPr>
              <a:t>овуються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мотиваційно-стимулюючі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err="1" smtClean="0">
                <a:solidFill>
                  <a:schemeClr val="tx1"/>
                </a:solidFill>
              </a:rPr>
              <a:t>функції</a:t>
            </a:r>
            <a:r>
              <a:rPr lang="ru-RU" sz="2400" dirty="0" smtClean="0">
                <a:solidFill>
                  <a:schemeClr val="tx1"/>
                </a:solidFill>
              </a:rPr>
              <a:t> поточного </a:t>
            </a:r>
            <a:r>
              <a:rPr lang="ru-RU" sz="2400" dirty="0" err="1" smtClean="0">
                <a:solidFill>
                  <a:schemeClr val="tx1"/>
                </a:solidFill>
              </a:rPr>
              <a:t>оцінювання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  <a:br>
              <a:rPr lang="ru-RU" sz="2400" dirty="0" smtClean="0">
                <a:solidFill>
                  <a:schemeClr val="tx1"/>
                </a:solidFill>
              </a:rPr>
            </a:br>
            <a:endParaRPr lang="en-US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>
                <a:solidFill>
                  <a:srgbClr val="FFFF00"/>
                </a:solidFill>
              </a:rPr>
              <a:t>Семестровий</a:t>
            </a:r>
            <a:r>
              <a:rPr lang="ru-RU" dirty="0" smtClean="0">
                <a:solidFill>
                  <a:srgbClr val="FFFF00"/>
                </a:solidFill>
              </a:rPr>
              <a:t> контроль</a:t>
            </a:r>
            <a:endParaRPr lang="en-US" sz="2000" dirty="0">
              <a:solidFill>
                <a:srgbClr val="FFFF00"/>
              </a:solidFill>
            </a:endParaRPr>
          </a:p>
        </p:txBody>
      </p:sp>
      <p:grpSp>
        <p:nvGrpSpPr>
          <p:cNvPr id="69635" name="Group 3"/>
          <p:cNvGrpSpPr>
            <a:grpSpLocks/>
          </p:cNvGrpSpPr>
          <p:nvPr/>
        </p:nvGrpSpPr>
        <p:grpSpPr bwMode="auto">
          <a:xfrm>
            <a:off x="286302" y="1285126"/>
            <a:ext cx="8606178" cy="5000462"/>
            <a:chOff x="-64" y="657"/>
            <a:chExt cx="5650" cy="3316"/>
          </a:xfrm>
        </p:grpSpPr>
        <p:sp>
          <p:nvSpPr>
            <p:cNvPr id="69636" name="AutoShape 4"/>
            <p:cNvSpPr>
              <a:spLocks noChangeArrowheads="1"/>
            </p:cNvSpPr>
            <p:nvPr/>
          </p:nvSpPr>
          <p:spPr bwMode="gray">
            <a:xfrm>
              <a:off x="2304" y="2496"/>
              <a:ext cx="1056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37" name="AutoShape 5"/>
            <p:cNvSpPr>
              <a:spLocks noChangeArrowheads="1"/>
            </p:cNvSpPr>
            <p:nvPr/>
          </p:nvSpPr>
          <p:spPr bwMode="gray">
            <a:xfrm>
              <a:off x="2304" y="2160"/>
              <a:ext cx="1056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38" name="AutoShape 6"/>
            <p:cNvSpPr>
              <a:spLocks noChangeArrowheads="1"/>
            </p:cNvSpPr>
            <p:nvPr/>
          </p:nvSpPr>
          <p:spPr bwMode="gray">
            <a:xfrm>
              <a:off x="2304" y="1824"/>
              <a:ext cx="1056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42" name="AutoShape 10"/>
            <p:cNvSpPr>
              <a:spLocks noChangeArrowheads="1"/>
            </p:cNvSpPr>
            <p:nvPr/>
          </p:nvSpPr>
          <p:spPr bwMode="gray">
            <a:xfrm>
              <a:off x="1872" y="1680"/>
              <a:ext cx="336" cy="1296"/>
            </a:xfrm>
            <a:prstGeom prst="leftArrow">
              <a:avLst>
                <a:gd name="adj1" fmla="val 65583"/>
                <a:gd name="adj2" fmla="val 65181"/>
              </a:avLst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12000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43" name="AutoShape 11"/>
            <p:cNvSpPr>
              <a:spLocks noChangeArrowheads="1"/>
            </p:cNvSpPr>
            <p:nvPr/>
          </p:nvSpPr>
          <p:spPr bwMode="auto">
            <a:xfrm>
              <a:off x="-64" y="657"/>
              <a:ext cx="1840" cy="3316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 sz="1800" b="0">
                <a:solidFill>
                  <a:schemeClr val="tx1"/>
                </a:solidFill>
                <a:latin typeface="Verdana" pitchFamily="34" charset="0"/>
              </a:endParaRPr>
            </a:p>
          </p:txBody>
        </p:sp>
        <p:sp>
          <p:nvSpPr>
            <p:cNvPr id="69644" name="Text Box 12"/>
            <p:cNvSpPr txBox="1">
              <a:spLocks noChangeArrowheads="1"/>
            </p:cNvSpPr>
            <p:nvPr/>
          </p:nvSpPr>
          <p:spPr bwMode="auto">
            <a:xfrm>
              <a:off x="8" y="1124"/>
              <a:ext cx="1705" cy="21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ru-RU" dirty="0" smtClean="0">
                  <a:solidFill>
                    <a:schemeClr val="tx1"/>
                  </a:solidFill>
                </a:rPr>
                <a:t>Проводиться </a:t>
              </a:r>
            </a:p>
            <a:p>
              <a:r>
                <a:rPr lang="ru-RU" dirty="0" err="1" smtClean="0">
                  <a:solidFill>
                    <a:schemeClr val="tx1"/>
                  </a:solidFill>
                </a:rPr>
                <a:t>з</a:t>
              </a:r>
              <a:r>
                <a:rPr lang="ru-RU" dirty="0" smtClean="0">
                  <a:solidFill>
                    <a:schemeClr val="tx1"/>
                  </a:solidFill>
                </a:rPr>
                <a:t> метою </a:t>
              </a:r>
              <a:r>
                <a:rPr lang="ru-RU" dirty="0" err="1" smtClean="0">
                  <a:solidFill>
                    <a:schemeClr val="tx1"/>
                  </a:solidFill>
                </a:rPr>
                <a:t>перевірки</a:t>
              </a:r>
              <a:r>
                <a:rPr lang="ru-RU" dirty="0" smtClean="0">
                  <a:solidFill>
                    <a:schemeClr val="tx1"/>
                  </a:solidFill>
                </a:rPr>
                <a:t> </a:t>
              </a:r>
              <a:r>
                <a:rPr lang="ru-RU" dirty="0" err="1" smtClean="0">
                  <a:solidFill>
                    <a:schemeClr val="tx1"/>
                  </a:solidFill>
                </a:rPr>
                <a:t>рівня</a:t>
              </a:r>
              <a:r>
                <a:rPr lang="ru-RU" dirty="0" smtClean="0">
                  <a:solidFill>
                    <a:schemeClr val="tx1"/>
                  </a:solidFill>
                </a:rPr>
                <a:t> </a:t>
              </a:r>
              <a:r>
                <a:rPr lang="ru-RU" dirty="0" err="1" smtClean="0">
                  <a:solidFill>
                    <a:schemeClr val="tx1"/>
                  </a:solidFill>
                </a:rPr>
                <a:t>засвоєння</a:t>
              </a:r>
              <a:r>
                <a:rPr lang="ru-RU" dirty="0" smtClean="0">
                  <a:solidFill>
                    <a:schemeClr val="tx1"/>
                  </a:solidFill>
                </a:rPr>
                <a:t> </a:t>
              </a:r>
              <a:r>
                <a:rPr lang="ru-RU" dirty="0" err="1" smtClean="0">
                  <a:solidFill>
                    <a:schemeClr val="tx1"/>
                  </a:solidFill>
                </a:rPr>
                <a:t>навчального</a:t>
              </a:r>
              <a:r>
                <a:rPr lang="ru-RU" dirty="0" smtClean="0">
                  <a:solidFill>
                    <a:schemeClr val="tx1"/>
                  </a:solidFill>
                </a:rPr>
                <a:t> </a:t>
              </a:r>
              <a:r>
                <a:rPr lang="ru-RU" dirty="0" err="1" smtClean="0">
                  <a:solidFill>
                    <a:schemeClr val="tx1"/>
                  </a:solidFill>
                </a:rPr>
                <a:t>матеріалу</a:t>
              </a:r>
              <a:r>
                <a:rPr lang="ru-RU" dirty="0" smtClean="0">
                  <a:solidFill>
                    <a:schemeClr val="tx1"/>
                  </a:solidFill>
                </a:rPr>
                <a:t> </a:t>
              </a:r>
              <a:r>
                <a:rPr lang="ru-RU" dirty="0" err="1" smtClean="0">
                  <a:solidFill>
                    <a:schemeClr val="tx1"/>
                  </a:solidFill>
                </a:rPr>
                <a:t>і</a:t>
              </a:r>
              <a:r>
                <a:rPr lang="ru-RU" dirty="0" smtClean="0">
                  <a:solidFill>
                    <a:schemeClr val="tx1"/>
                  </a:solidFill>
                </a:rPr>
                <a:t> </a:t>
              </a:r>
              <a:r>
                <a:rPr lang="ru-RU" dirty="0" err="1" smtClean="0">
                  <a:solidFill>
                    <a:schemeClr val="tx1"/>
                  </a:solidFill>
                </a:rPr>
                <a:t>підтвердження</a:t>
              </a:r>
              <a:r>
                <a:rPr lang="ru-RU" dirty="0" smtClean="0">
                  <a:solidFill>
                    <a:schemeClr val="tx1"/>
                  </a:solidFill>
                </a:rPr>
                <a:t> </a:t>
              </a:r>
              <a:r>
                <a:rPr lang="ru-RU" dirty="0" err="1" smtClean="0">
                  <a:solidFill>
                    <a:schemeClr val="tx1"/>
                  </a:solidFill>
                </a:rPr>
                <a:t>результатів</a:t>
              </a:r>
              <a:r>
                <a:rPr lang="ru-RU" dirty="0" smtClean="0">
                  <a:solidFill>
                    <a:schemeClr val="tx1"/>
                  </a:solidFill>
                </a:rPr>
                <a:t> </a:t>
              </a:r>
              <a:r>
                <a:rPr lang="ru-RU" dirty="0" err="1" smtClean="0">
                  <a:solidFill>
                    <a:schemeClr val="tx1"/>
                  </a:solidFill>
                </a:rPr>
                <a:t>поточних</a:t>
              </a:r>
              <a:r>
                <a:rPr lang="ru-RU" dirty="0" smtClean="0">
                  <a:solidFill>
                    <a:schemeClr val="tx1"/>
                  </a:solidFill>
                </a:rPr>
                <a:t> </a:t>
              </a:r>
              <a:r>
                <a:rPr lang="ru-RU" dirty="0" err="1" smtClean="0">
                  <a:solidFill>
                    <a:schemeClr val="tx1"/>
                  </a:solidFill>
                </a:rPr>
                <a:t>оцінок</a:t>
              </a:r>
              <a:r>
                <a:rPr lang="ru-RU" dirty="0" smtClean="0">
                  <a:solidFill>
                    <a:schemeClr val="tx1"/>
                  </a:solidFill>
                </a:rPr>
                <a:t>, </a:t>
              </a:r>
              <a:r>
                <a:rPr lang="ru-RU" dirty="0" err="1" smtClean="0">
                  <a:solidFill>
                    <a:schemeClr val="tx1"/>
                  </a:solidFill>
                </a:rPr>
                <a:t>отриманих</a:t>
              </a:r>
              <a:r>
                <a:rPr lang="ru-RU" dirty="0" smtClean="0">
                  <a:solidFill>
                    <a:schemeClr val="tx1"/>
                  </a:solidFill>
                </a:rPr>
                <a:t> </a:t>
              </a:r>
              <a:r>
                <a:rPr lang="ru-RU" dirty="0" err="1" smtClean="0">
                  <a:solidFill>
                    <a:schemeClr val="tx1"/>
                  </a:solidFill>
                </a:rPr>
                <a:t>учнями</a:t>
              </a:r>
              <a:r>
                <a:rPr lang="ru-RU" dirty="0" smtClean="0">
                  <a:solidFill>
                    <a:schemeClr val="tx1"/>
                  </a:solidFill>
                </a:rPr>
                <a:t> </a:t>
              </a:r>
              <a:r>
                <a:rPr lang="ru-RU" dirty="0" err="1" smtClean="0">
                  <a:solidFill>
                    <a:schemeClr val="tx1"/>
                  </a:solidFill>
                </a:rPr>
                <a:t>раніше</a:t>
              </a:r>
              <a:r>
                <a:rPr lang="ru-RU" dirty="0" smtClean="0">
                  <a:solidFill>
                    <a:schemeClr val="tx1"/>
                  </a:solidFill>
                </a:rPr>
                <a:t>. 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69645" name="AutoShape 13"/>
            <p:cNvSpPr>
              <a:spLocks noChangeArrowheads="1"/>
            </p:cNvSpPr>
            <p:nvPr/>
          </p:nvSpPr>
          <p:spPr bwMode="auto">
            <a:xfrm>
              <a:off x="3888" y="657"/>
              <a:ext cx="1698" cy="3269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 sz="1800" b="0">
                <a:solidFill>
                  <a:schemeClr val="tx1"/>
                </a:solidFill>
                <a:latin typeface="Verdana" pitchFamily="34" charset="0"/>
              </a:endParaRPr>
            </a:p>
          </p:txBody>
        </p:sp>
        <p:sp>
          <p:nvSpPr>
            <p:cNvPr id="69646" name="Text Box 14"/>
            <p:cNvSpPr txBox="1">
              <a:spLocks noChangeArrowheads="1"/>
            </p:cNvSpPr>
            <p:nvPr/>
          </p:nvSpPr>
          <p:spPr bwMode="auto">
            <a:xfrm>
              <a:off x="3936" y="1488"/>
              <a:ext cx="1056" cy="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en-US" sz="1400" b="0" dirty="0">
                <a:solidFill>
                  <a:srgbClr val="001D3A"/>
                </a:solidFill>
                <a:latin typeface="Verdana" pitchFamily="34" charset="0"/>
              </a:endParaRPr>
            </a:p>
          </p:txBody>
        </p:sp>
        <p:sp>
          <p:nvSpPr>
            <p:cNvPr id="69647" name="AutoShape 15"/>
            <p:cNvSpPr>
              <a:spLocks noChangeArrowheads="1"/>
            </p:cNvSpPr>
            <p:nvPr/>
          </p:nvSpPr>
          <p:spPr bwMode="gray">
            <a:xfrm>
              <a:off x="3458" y="1680"/>
              <a:ext cx="334" cy="1296"/>
            </a:xfrm>
            <a:prstGeom prst="rightArrow">
              <a:avLst>
                <a:gd name="adj1" fmla="val 67750"/>
                <a:gd name="adj2" fmla="val 66167"/>
              </a:avLst>
            </a:prstGeom>
            <a:gradFill rotWithShape="1">
              <a:gsLst>
                <a:gs pos="0">
                  <a:schemeClr val="bg2">
                    <a:gamma/>
                    <a:shade val="46275"/>
                    <a:invGamma/>
                    <a:alpha val="12000"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48" name="AutoShape 16"/>
            <p:cNvSpPr>
              <a:spLocks noChangeArrowheads="1"/>
            </p:cNvSpPr>
            <p:nvPr/>
          </p:nvSpPr>
          <p:spPr bwMode="gray">
            <a:xfrm>
              <a:off x="1824" y="967"/>
              <a:ext cx="1920" cy="384"/>
            </a:xfrm>
            <a:prstGeom prst="can">
              <a:avLst>
                <a:gd name="adj" fmla="val 27866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49" name="AutoShape 17"/>
            <p:cNvSpPr>
              <a:spLocks noChangeArrowheads="1"/>
            </p:cNvSpPr>
            <p:nvPr/>
          </p:nvSpPr>
          <p:spPr bwMode="gray">
            <a:xfrm>
              <a:off x="2283" y="1440"/>
              <a:ext cx="1104" cy="336"/>
            </a:xfrm>
            <a:prstGeom prst="upArrow">
              <a:avLst>
                <a:gd name="adj1" fmla="val 68380"/>
                <a:gd name="adj2" fmla="val 70833"/>
              </a:avLst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63529"/>
                    <a:invGamma/>
                    <a:alpha val="1200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51" name="AutoShape 19"/>
            <p:cNvSpPr>
              <a:spLocks noChangeArrowheads="1"/>
            </p:cNvSpPr>
            <p:nvPr/>
          </p:nvSpPr>
          <p:spPr bwMode="gray">
            <a:xfrm>
              <a:off x="1872" y="3312"/>
              <a:ext cx="1920" cy="384"/>
            </a:xfrm>
            <a:prstGeom prst="can">
              <a:avLst>
                <a:gd name="adj" fmla="val 32032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53" name="AutoShape 21"/>
            <p:cNvSpPr>
              <a:spLocks noChangeArrowheads="1"/>
            </p:cNvSpPr>
            <p:nvPr/>
          </p:nvSpPr>
          <p:spPr bwMode="gray">
            <a:xfrm>
              <a:off x="2269" y="2928"/>
              <a:ext cx="1106" cy="331"/>
            </a:xfrm>
            <a:prstGeom prst="downArrow">
              <a:avLst>
                <a:gd name="adj1" fmla="val 67093"/>
                <a:gd name="adj2" fmla="val 64051"/>
              </a:avLst>
            </a:prstGeom>
            <a:gradFill rotWithShape="1">
              <a:gsLst>
                <a:gs pos="0">
                  <a:schemeClr val="bg2">
                    <a:gamma/>
                    <a:tint val="63529"/>
                    <a:invGamma/>
                    <a:alpha val="12000"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6444208" y="1916832"/>
            <a:ext cx="230425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>
                <a:solidFill>
                  <a:schemeClr val="tx1"/>
                </a:solidFill>
              </a:rPr>
              <a:t>Може</a:t>
            </a:r>
            <a:r>
              <a:rPr lang="ru-RU" dirty="0" smtClean="0">
                <a:solidFill>
                  <a:schemeClr val="tx1"/>
                </a:solidFill>
              </a:rPr>
              <a:t> бути </a:t>
            </a:r>
            <a:r>
              <a:rPr lang="ru-RU" dirty="0" err="1" smtClean="0">
                <a:solidFill>
                  <a:schemeClr val="tx1"/>
                </a:solidFill>
              </a:rPr>
              <a:t>комплексним</a:t>
            </a:r>
            <a:r>
              <a:rPr lang="ru-RU" dirty="0" smtClean="0">
                <a:solidFill>
                  <a:schemeClr val="tx1"/>
                </a:solidFill>
              </a:rPr>
              <a:t>. </a:t>
            </a:r>
            <a:r>
              <a:rPr lang="ru-RU" dirty="0" err="1" smtClean="0">
                <a:solidFill>
                  <a:schemeClr val="tx1"/>
                </a:solidFill>
              </a:rPr>
              <a:t>Оцінка</a:t>
            </a:r>
            <a:r>
              <a:rPr lang="ru-RU" dirty="0" smtClean="0">
                <a:solidFill>
                  <a:schemeClr val="tx1"/>
                </a:solidFill>
              </a:rPr>
              <a:t> за семестр ставиться за результатами </a:t>
            </a:r>
            <a:r>
              <a:rPr lang="ru-RU" dirty="0" err="1" smtClean="0">
                <a:solidFill>
                  <a:schemeClr val="tx1"/>
                </a:solidFill>
              </a:rPr>
              <a:t>тематичного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оцінювання</a:t>
            </a:r>
            <a:r>
              <a:rPr lang="ru-RU" dirty="0" smtClean="0">
                <a:solidFill>
                  <a:schemeClr val="tx1"/>
                </a:solidFill>
              </a:rPr>
              <a:t> та контролю </a:t>
            </a:r>
            <a:r>
              <a:rPr lang="ru-RU" dirty="0" err="1" smtClean="0">
                <a:solidFill>
                  <a:schemeClr val="tx1"/>
                </a:solidFill>
              </a:rPr>
              <a:t>груп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загальних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результатів</a:t>
            </a:r>
            <a:r>
              <a:rPr lang="uk-UA" dirty="0" smtClean="0">
                <a:solidFill>
                  <a:schemeClr val="tx1"/>
                </a:solidFill>
              </a:rPr>
              <a:t> навчання.</a:t>
            </a:r>
            <a:endParaRPr lang="ru-RU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285728"/>
            <a:ext cx="8153400" cy="563562"/>
          </a:xfrm>
        </p:spPr>
        <p:txBody>
          <a:bodyPr/>
          <a:lstStyle/>
          <a:p>
            <a:pPr algn="ctr"/>
            <a:r>
              <a:rPr lang="uk-UA" sz="2800" i="1" dirty="0" smtClean="0">
                <a:solidFill>
                  <a:srgbClr val="FFFF00"/>
                </a:solidFill>
              </a:rPr>
              <a:t>Оцінки за предмети мовно-літературної освітньої галузі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72707" name="AutoShape 3"/>
          <p:cNvSpPr>
            <a:spLocks noChangeArrowheads="1"/>
          </p:cNvSpPr>
          <p:nvPr/>
        </p:nvSpPr>
        <p:spPr bwMode="ltGray">
          <a:xfrm>
            <a:off x="381000" y="1600200"/>
            <a:ext cx="5880100" cy="4495800"/>
          </a:xfrm>
          <a:prstGeom prst="rightArrow">
            <a:avLst>
              <a:gd name="adj1" fmla="val 79306"/>
              <a:gd name="adj2" fmla="val 32395"/>
            </a:avLst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2708" name="AutoShape 4"/>
          <p:cNvSpPr>
            <a:spLocks noChangeArrowheads="1"/>
          </p:cNvSpPr>
          <p:nvPr/>
        </p:nvSpPr>
        <p:spPr bwMode="blackWhite">
          <a:xfrm>
            <a:off x="762000" y="2209800"/>
            <a:ext cx="4038600" cy="50482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uk-UA" sz="1800" u="sng" dirty="0" smtClean="0">
                <a:solidFill>
                  <a:schemeClr val="tx1"/>
                </a:solidFill>
              </a:rPr>
              <a:t>аудіювання</a:t>
            </a:r>
            <a:endParaRPr lang="en-US" sz="1800" u="sng" dirty="0">
              <a:solidFill>
                <a:schemeClr val="tx1"/>
              </a:solidFill>
            </a:endParaRPr>
          </a:p>
        </p:txBody>
      </p:sp>
      <p:sp>
        <p:nvSpPr>
          <p:cNvPr id="72709" name="AutoShape 5"/>
          <p:cNvSpPr>
            <a:spLocks noChangeArrowheads="1"/>
          </p:cNvSpPr>
          <p:nvPr/>
        </p:nvSpPr>
        <p:spPr bwMode="blackWhite">
          <a:xfrm>
            <a:off x="755576" y="3068960"/>
            <a:ext cx="4038600" cy="504828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699D5F"/>
              </a:gs>
              <a:gs pos="100000">
                <a:srgbClr val="699D5F">
                  <a:gamma/>
                  <a:tint val="69804"/>
                  <a:invGamma/>
                </a:srgb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uk-UA" sz="1800" u="sng" dirty="0" smtClean="0">
                <a:solidFill>
                  <a:schemeClr val="tx1"/>
                </a:solidFill>
              </a:rPr>
              <a:t>говоріння</a:t>
            </a:r>
            <a:endParaRPr lang="en-US" sz="1800" u="sng" dirty="0">
              <a:solidFill>
                <a:schemeClr val="tx1"/>
              </a:solidFill>
            </a:endParaRPr>
          </a:p>
        </p:txBody>
      </p:sp>
      <p:sp>
        <p:nvSpPr>
          <p:cNvPr id="72710" name="AutoShape 6"/>
          <p:cNvSpPr>
            <a:spLocks noChangeArrowheads="1"/>
          </p:cNvSpPr>
          <p:nvPr/>
        </p:nvSpPr>
        <p:spPr bwMode="blackWhite">
          <a:xfrm>
            <a:off x="755576" y="3861048"/>
            <a:ext cx="4038600" cy="571504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uk-UA" sz="1800" u="sng" dirty="0" smtClean="0">
                <a:solidFill>
                  <a:schemeClr val="tx1"/>
                </a:solidFill>
              </a:rPr>
              <a:t>читання</a:t>
            </a:r>
            <a:endParaRPr lang="en-US" sz="1800" u="sng" dirty="0">
              <a:solidFill>
                <a:schemeClr val="tx1"/>
              </a:solidFill>
            </a:endParaRPr>
          </a:p>
        </p:txBody>
      </p:sp>
      <p:sp>
        <p:nvSpPr>
          <p:cNvPr id="72711" name="AutoShape 7"/>
          <p:cNvSpPr>
            <a:spLocks noChangeArrowheads="1"/>
          </p:cNvSpPr>
          <p:nvPr/>
        </p:nvSpPr>
        <p:spPr bwMode="auto">
          <a:xfrm>
            <a:off x="6300192" y="2708920"/>
            <a:ext cx="2514600" cy="2376264"/>
          </a:xfrm>
          <a:prstGeom prst="roundRect">
            <a:avLst>
              <a:gd name="adj" fmla="val 9106"/>
            </a:avLst>
          </a:prstGeom>
          <a:noFill/>
          <a:ln w="25400">
            <a:noFill/>
            <a:round/>
            <a:headEnd/>
            <a:tailEnd/>
          </a:ln>
          <a:effectLst/>
        </p:spPr>
        <p:txBody>
          <a:bodyPr anchor="ctr"/>
          <a:lstStyle/>
          <a:p>
            <a:pPr eaLnBrk="1" hangingPunct="1"/>
            <a:r>
              <a:rPr lang="uk-UA" sz="1800" dirty="0" smtClean="0">
                <a:solidFill>
                  <a:schemeClr val="tx1"/>
                </a:solidFill>
              </a:rPr>
              <a:t>виставляють один раз за семестр </a:t>
            </a:r>
          </a:p>
          <a:p>
            <a:pPr eaLnBrk="1" hangingPunct="1"/>
            <a:r>
              <a:rPr lang="uk-UA" sz="1800" dirty="0" smtClean="0">
                <a:solidFill>
                  <a:schemeClr val="tx1"/>
                </a:solidFill>
              </a:rPr>
              <a:t>у лівій колонці </a:t>
            </a:r>
          </a:p>
          <a:p>
            <a:pPr eaLnBrk="1" hangingPunct="1"/>
            <a:r>
              <a:rPr lang="uk-UA" sz="1800" dirty="0" smtClean="0">
                <a:solidFill>
                  <a:schemeClr val="tx1"/>
                </a:solidFill>
              </a:rPr>
              <a:t>без дати, </a:t>
            </a:r>
          </a:p>
          <a:p>
            <a:pPr eaLnBrk="1" hangingPunct="1"/>
            <a:r>
              <a:rPr lang="uk-UA" sz="1800" dirty="0" smtClean="0">
                <a:solidFill>
                  <a:schemeClr val="tx1"/>
                </a:solidFill>
              </a:rPr>
              <a:t>із зазначенням виду діяльності</a:t>
            </a:r>
            <a:endParaRPr lang="en-US" sz="18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" name="AutoShape 4"/>
          <p:cNvSpPr>
            <a:spLocks noChangeArrowheads="1"/>
          </p:cNvSpPr>
          <p:nvPr/>
        </p:nvSpPr>
        <p:spPr bwMode="blackWhite">
          <a:xfrm>
            <a:off x="755576" y="4797152"/>
            <a:ext cx="4038600" cy="50482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uk-UA" sz="1800" u="sng" dirty="0" smtClean="0">
                <a:solidFill>
                  <a:schemeClr val="tx1"/>
                </a:solidFill>
              </a:rPr>
              <a:t>письмо</a:t>
            </a:r>
            <a:endParaRPr lang="en-US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4000" dirty="0" smtClean="0">
                <a:solidFill>
                  <a:srgbClr val="FFFF00"/>
                </a:solidFill>
              </a:rPr>
              <a:t>Українська мова</a:t>
            </a:r>
            <a:endParaRPr lang="en-US" sz="2400" dirty="0">
              <a:solidFill>
                <a:srgbClr val="FFFF00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286000" y="3075057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 smtClean="0"/>
              <a:t>Сприймає</a:t>
            </a:r>
            <a:r>
              <a:rPr lang="ru-RU" dirty="0" smtClean="0"/>
              <a:t> усну </a:t>
            </a:r>
            <a:r>
              <a:rPr lang="ru-RU" dirty="0" err="1" smtClean="0"/>
              <a:t>інформацію</a:t>
            </a:r>
            <a:r>
              <a:rPr lang="ru-RU" dirty="0" smtClean="0"/>
              <a:t> на слух / </a:t>
            </a:r>
            <a:r>
              <a:rPr lang="ru-RU" dirty="0" err="1" smtClean="0"/>
              <a:t>Аудіювання</a:t>
            </a:r>
            <a:endParaRPr lang="ru-RU" dirty="0"/>
          </a:p>
        </p:txBody>
      </p:sp>
      <p:pic>
        <p:nvPicPr>
          <p:cNvPr id="29" name="Рисунок 2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1412776"/>
            <a:ext cx="8352928" cy="47525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4000" dirty="0" smtClean="0">
                <a:solidFill>
                  <a:srgbClr val="FFFF00"/>
                </a:solidFill>
              </a:rPr>
              <a:t>Українська мова</a:t>
            </a:r>
            <a:endParaRPr lang="en-US" sz="2400" dirty="0">
              <a:solidFill>
                <a:srgbClr val="FFFF00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286000" y="3075057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 smtClean="0"/>
              <a:t>Сприймає</a:t>
            </a:r>
            <a:r>
              <a:rPr lang="ru-RU" dirty="0" smtClean="0"/>
              <a:t> усну </a:t>
            </a:r>
            <a:r>
              <a:rPr lang="ru-RU" dirty="0" err="1" smtClean="0"/>
              <a:t>інформацію</a:t>
            </a:r>
            <a:r>
              <a:rPr lang="ru-RU" dirty="0" smtClean="0"/>
              <a:t> на слух / </a:t>
            </a:r>
            <a:r>
              <a:rPr lang="ru-RU" dirty="0" err="1" smtClean="0"/>
              <a:t>Аудіювання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9512" y="1628799"/>
            <a:ext cx="8784975" cy="43924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FFFF00"/>
                </a:solidFill>
              </a:rPr>
              <a:t>Українська література, </a:t>
            </a:r>
            <a:br>
              <a:rPr lang="uk-UA" dirty="0" smtClean="0">
                <a:solidFill>
                  <a:srgbClr val="FFFF00"/>
                </a:solidFill>
              </a:rPr>
            </a:br>
            <a:r>
              <a:rPr lang="uk-UA" dirty="0" smtClean="0">
                <a:solidFill>
                  <a:srgbClr val="FFFF00"/>
                </a:solidFill>
              </a:rPr>
              <a:t>зарубіжна література</a:t>
            </a:r>
            <a:endParaRPr lang="en-US" dirty="0">
              <a:solidFill>
                <a:srgbClr val="FFFF00"/>
              </a:solidFill>
            </a:endParaRPr>
          </a:p>
        </p:txBody>
      </p:sp>
      <p:pic>
        <p:nvPicPr>
          <p:cNvPr id="6" name="image3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7544" y="1844824"/>
            <a:ext cx="8424936" cy="37444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4400" dirty="0" smtClean="0">
                <a:solidFill>
                  <a:srgbClr val="FFFF00"/>
                </a:solidFill>
              </a:rPr>
              <a:t>Англійська мова</a:t>
            </a:r>
            <a:endParaRPr lang="en-US" sz="4400" dirty="0">
              <a:solidFill>
                <a:srgbClr val="FFFF00"/>
              </a:solidFill>
            </a:endParaRPr>
          </a:p>
        </p:txBody>
      </p:sp>
      <p:pic>
        <p:nvPicPr>
          <p:cNvPr id="4" name="image5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3528" y="1700808"/>
            <a:ext cx="8424936" cy="40324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3200" i="1" dirty="0" smtClean="0">
                <a:solidFill>
                  <a:srgbClr val="FFFF00"/>
                </a:solidFill>
              </a:rPr>
              <a:t>Здоров’я, безпека та добробут; етика</a:t>
            </a:r>
            <a:endParaRPr lang="en-US" sz="3200" dirty="0">
              <a:solidFill>
                <a:srgbClr val="FFFF00"/>
              </a:solidFill>
            </a:endParaRPr>
          </a:p>
        </p:txBody>
      </p:sp>
      <p:pic>
        <p:nvPicPr>
          <p:cNvPr id="5" name="image4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520" y="1700808"/>
            <a:ext cx="8640959" cy="41044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3200" i="1" dirty="0" smtClean="0">
                <a:solidFill>
                  <a:srgbClr val="FFFF00"/>
                </a:solidFill>
              </a:rPr>
              <a:t>Вступ до історії України </a:t>
            </a:r>
            <a:br>
              <a:rPr lang="uk-UA" sz="3200" i="1" dirty="0" smtClean="0">
                <a:solidFill>
                  <a:srgbClr val="FFFF00"/>
                </a:solidFill>
              </a:rPr>
            </a:br>
            <a:r>
              <a:rPr lang="uk-UA" sz="3200" i="1" dirty="0" smtClean="0">
                <a:solidFill>
                  <a:srgbClr val="FFFF00"/>
                </a:solidFill>
              </a:rPr>
              <a:t>та громадянської освіти</a:t>
            </a:r>
            <a:endParaRPr lang="en-US" sz="3200" dirty="0">
              <a:solidFill>
                <a:srgbClr val="FFFF00"/>
              </a:solidFill>
            </a:endParaRPr>
          </a:p>
        </p:txBody>
      </p:sp>
      <p:pic>
        <p:nvPicPr>
          <p:cNvPr id="4" name="image1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520" y="1556792"/>
            <a:ext cx="8640960" cy="46085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3200" dirty="0" smtClean="0">
                <a:solidFill>
                  <a:srgbClr val="FFFF00"/>
                </a:solidFill>
              </a:rPr>
              <a:t>Музичне мистецтво, </a:t>
            </a:r>
            <a:br>
              <a:rPr lang="uk-UA" sz="3200" dirty="0" smtClean="0">
                <a:solidFill>
                  <a:srgbClr val="FFFF00"/>
                </a:solidFill>
              </a:rPr>
            </a:br>
            <a:r>
              <a:rPr lang="uk-UA" sz="3200" dirty="0" smtClean="0">
                <a:solidFill>
                  <a:srgbClr val="FFFF00"/>
                </a:solidFill>
              </a:rPr>
              <a:t>образотворче мистецтво </a:t>
            </a:r>
            <a:endParaRPr lang="en-US" sz="3200" dirty="0">
              <a:solidFill>
                <a:srgbClr val="FFFF00"/>
              </a:solidFill>
            </a:endParaRPr>
          </a:p>
        </p:txBody>
      </p:sp>
      <p:pic>
        <p:nvPicPr>
          <p:cNvPr id="5" name="image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520" y="1700808"/>
            <a:ext cx="8640960" cy="39604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4800" dirty="0" smtClean="0">
                <a:solidFill>
                  <a:srgbClr val="FFFF00"/>
                </a:solidFill>
              </a:rPr>
              <a:t>Математика</a:t>
            </a:r>
            <a:endParaRPr lang="en-US" sz="4800" dirty="0">
              <a:solidFill>
                <a:srgbClr val="FFFF00"/>
              </a:solidFill>
            </a:endParaRPr>
          </a:p>
        </p:txBody>
      </p:sp>
      <p:pic>
        <p:nvPicPr>
          <p:cNvPr id="4" name="image1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521" y="1484783"/>
            <a:ext cx="8640960" cy="44644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4800" dirty="0" smtClean="0">
                <a:solidFill>
                  <a:srgbClr val="FFFF00"/>
                </a:solidFill>
              </a:rPr>
              <a:t>Інформатика</a:t>
            </a:r>
            <a:endParaRPr lang="en-US" sz="4800" dirty="0">
              <a:solidFill>
                <a:srgbClr val="FFFF00"/>
              </a:solidFill>
            </a:endParaRPr>
          </a:p>
        </p:txBody>
      </p:sp>
      <p:pic>
        <p:nvPicPr>
          <p:cNvPr id="5" name="image3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9512" y="1412776"/>
            <a:ext cx="8640960" cy="47525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4800" dirty="0" smtClean="0">
                <a:solidFill>
                  <a:srgbClr val="FFFF00"/>
                </a:solidFill>
              </a:rPr>
              <a:t>Технології</a:t>
            </a:r>
            <a:endParaRPr lang="en-US" sz="4800" dirty="0">
              <a:solidFill>
                <a:srgbClr val="FFFF00"/>
              </a:solidFill>
            </a:endParaRPr>
          </a:p>
        </p:txBody>
      </p:sp>
      <p:pic>
        <p:nvPicPr>
          <p:cNvPr id="4" name="image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520" y="1340768"/>
            <a:ext cx="8640960" cy="48245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4800" dirty="0" smtClean="0">
                <a:solidFill>
                  <a:srgbClr val="FFFF00"/>
                </a:solidFill>
              </a:rPr>
              <a:t>Довкілля</a:t>
            </a:r>
            <a:endParaRPr lang="en-US" sz="4800" dirty="0">
              <a:solidFill>
                <a:srgbClr val="FFFF00"/>
              </a:solidFill>
            </a:endParaRPr>
          </a:p>
        </p:txBody>
      </p:sp>
      <p:pic>
        <p:nvPicPr>
          <p:cNvPr id="5" name="image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519" y="1412776"/>
            <a:ext cx="8568953" cy="47525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4800" dirty="0" smtClean="0">
                <a:solidFill>
                  <a:srgbClr val="FFFF00"/>
                </a:solidFill>
              </a:rPr>
              <a:t>Фізична культура</a:t>
            </a:r>
            <a:endParaRPr lang="en-US" sz="4800" dirty="0">
              <a:solidFill>
                <a:srgbClr val="FFFF00"/>
              </a:solidFill>
            </a:endParaRPr>
          </a:p>
        </p:txBody>
      </p:sp>
      <p:pic>
        <p:nvPicPr>
          <p:cNvPr id="4" name="image2.png"/>
          <p:cNvPicPr/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51520" y="1412777"/>
            <a:ext cx="8568951" cy="4752528"/>
          </a:xfrm>
          <a:prstGeom prst="rect">
            <a:avLst/>
          </a:prstGeom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112l">
  <a:themeElements>
    <a:clrScheme name="sample 3">
      <a:dk1>
        <a:srgbClr val="002A00"/>
      </a:dk1>
      <a:lt1>
        <a:srgbClr val="FFFFFF"/>
      </a:lt1>
      <a:dk2>
        <a:srgbClr val="FFFFE7"/>
      </a:dk2>
      <a:lt2>
        <a:srgbClr val="B2B2B2"/>
      </a:lt2>
      <a:accent1>
        <a:srgbClr val="6D77BF"/>
      </a:accent1>
      <a:accent2>
        <a:srgbClr val="669900"/>
      </a:accent2>
      <a:accent3>
        <a:srgbClr val="FFFFFF"/>
      </a:accent3>
      <a:accent4>
        <a:srgbClr val="002200"/>
      </a:accent4>
      <a:accent5>
        <a:srgbClr val="BABDDC"/>
      </a:accent5>
      <a:accent6>
        <a:srgbClr val="5C8A00"/>
      </a:accent6>
      <a:hlink>
        <a:srgbClr val="A76E23"/>
      </a:hlink>
      <a:folHlink>
        <a:srgbClr val="145232"/>
      </a:folHlink>
    </a:clrScheme>
    <a:fontScheme name="sampl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ample 1">
        <a:dk1>
          <a:srgbClr val="000066"/>
        </a:dk1>
        <a:lt1>
          <a:srgbClr val="FFFFFF"/>
        </a:lt1>
        <a:dk2>
          <a:srgbClr val="E1E1E7"/>
        </a:dk2>
        <a:lt2>
          <a:srgbClr val="B2B2B2"/>
        </a:lt2>
        <a:accent1>
          <a:srgbClr val="009999"/>
        </a:accent1>
        <a:accent2>
          <a:srgbClr val="FF9933"/>
        </a:accent2>
        <a:accent3>
          <a:srgbClr val="FFFFFF"/>
        </a:accent3>
        <a:accent4>
          <a:srgbClr val="000056"/>
        </a:accent4>
        <a:accent5>
          <a:srgbClr val="AACACA"/>
        </a:accent5>
        <a:accent6>
          <a:srgbClr val="E78A2D"/>
        </a:accent6>
        <a:hlink>
          <a:srgbClr val="6A9EB0"/>
        </a:hlink>
        <a:folHlink>
          <a:srgbClr val="33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000000"/>
        </a:dk1>
        <a:lt1>
          <a:srgbClr val="FFFFFF"/>
        </a:lt1>
        <a:dk2>
          <a:srgbClr val="FFFFFF"/>
        </a:dk2>
        <a:lt2>
          <a:srgbClr val="B2B2B2"/>
        </a:lt2>
        <a:accent1>
          <a:srgbClr val="C0D070"/>
        </a:accent1>
        <a:accent2>
          <a:srgbClr val="0099CC"/>
        </a:accent2>
        <a:accent3>
          <a:srgbClr val="FFFFFF"/>
        </a:accent3>
        <a:accent4>
          <a:srgbClr val="000000"/>
        </a:accent4>
        <a:accent5>
          <a:srgbClr val="DCE4BB"/>
        </a:accent5>
        <a:accent6>
          <a:srgbClr val="008AB9"/>
        </a:accent6>
        <a:hlink>
          <a:srgbClr val="CA9938"/>
        </a:hlink>
        <a:folHlink>
          <a:srgbClr val="68324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2A00"/>
        </a:dk1>
        <a:lt1>
          <a:srgbClr val="FFFFFF"/>
        </a:lt1>
        <a:dk2>
          <a:srgbClr val="FFFFE7"/>
        </a:dk2>
        <a:lt2>
          <a:srgbClr val="B2B2B2"/>
        </a:lt2>
        <a:accent1>
          <a:srgbClr val="6D77BF"/>
        </a:accent1>
        <a:accent2>
          <a:srgbClr val="669900"/>
        </a:accent2>
        <a:accent3>
          <a:srgbClr val="FFFFFF"/>
        </a:accent3>
        <a:accent4>
          <a:srgbClr val="002200"/>
        </a:accent4>
        <a:accent5>
          <a:srgbClr val="BABDDC"/>
        </a:accent5>
        <a:accent6>
          <a:srgbClr val="5C8A00"/>
        </a:accent6>
        <a:hlink>
          <a:srgbClr val="A76E23"/>
        </a:hlink>
        <a:folHlink>
          <a:srgbClr val="14523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cdb2004112l</Template>
  <TotalTime>210</TotalTime>
  <Words>160</Words>
  <Application>Microsoft Office PowerPoint</Application>
  <PresentationFormat>Экран (4:3)</PresentationFormat>
  <Paragraphs>33</Paragraphs>
  <Slides>17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cdb2004112l</vt:lpstr>
      <vt:lpstr>Image</vt:lpstr>
      <vt:lpstr>Про особливості оцінювання освітніх галузей НУШ та ведення електронного класного журналу 5-го класу</vt:lpstr>
      <vt:lpstr>Основні види оцінювання  результатів навчання учнів</vt:lpstr>
      <vt:lpstr>Основна ланка в системі контролю у закладі - це поточний контроль з метою встановлення рівнів опанування навчального матеріалу учнями та здійснення корегування щодо застосовуваних технологій навчання.  Основна функція поточного контролю – навчальна.  Запитання, завдання, тести спрямовані на закріплення вивченого матеріалу й повторення пройденого, індивідуальні форми поєднуються  із фронтальною роботою класу.  Враховуються мотиваційно-стимулюючі  функції поточного оцінювання. </vt:lpstr>
      <vt:lpstr>Семестровий контроль</vt:lpstr>
      <vt:lpstr>Оцінки за предмети мовно-літературної освітньої галузі</vt:lpstr>
      <vt:lpstr>Українська мова</vt:lpstr>
      <vt:lpstr>Українська мова</vt:lpstr>
      <vt:lpstr>Українська література,  зарубіжна література</vt:lpstr>
      <vt:lpstr>Англійська мова</vt:lpstr>
      <vt:lpstr>Здоров’я, безпека та добробут; етика</vt:lpstr>
      <vt:lpstr>Вступ до історії України  та громадянської освіти</vt:lpstr>
      <vt:lpstr>Музичне мистецтво,  образотворче мистецтво </vt:lpstr>
      <vt:lpstr>Математика</vt:lpstr>
      <vt:lpstr>Інформатика</vt:lpstr>
      <vt:lpstr>Технології</vt:lpstr>
      <vt:lpstr>Довкілля</vt:lpstr>
      <vt:lpstr>Фізична культура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Розвиток креативності старшокласників засобами тестового контролю у процесі навчання інформатики</dc:title>
  <dc:creator>анна</dc:creator>
  <cp:lastModifiedBy>Стас</cp:lastModifiedBy>
  <cp:revision>30</cp:revision>
  <dcterms:created xsi:type="dcterms:W3CDTF">2011-04-27T08:18:04Z</dcterms:created>
  <dcterms:modified xsi:type="dcterms:W3CDTF">2023-02-16T21:57:10Z</dcterms:modified>
</cp:coreProperties>
</file>