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  <p:sldMasterId id="2147483815" r:id="rId3"/>
    <p:sldMasterId id="2147483827" r:id="rId4"/>
  </p:sldMasterIdLst>
  <p:notesMasterIdLst>
    <p:notesMasterId r:id="rId61"/>
  </p:notesMasterIdLst>
  <p:sldIdLst>
    <p:sldId id="380" r:id="rId5"/>
    <p:sldId id="385" r:id="rId6"/>
    <p:sldId id="388" r:id="rId7"/>
    <p:sldId id="387" r:id="rId8"/>
    <p:sldId id="390" r:id="rId9"/>
    <p:sldId id="386" r:id="rId10"/>
    <p:sldId id="392" r:id="rId11"/>
    <p:sldId id="391" r:id="rId12"/>
    <p:sldId id="365" r:id="rId13"/>
    <p:sldId id="348" r:id="rId14"/>
    <p:sldId id="354" r:id="rId15"/>
    <p:sldId id="349" r:id="rId16"/>
    <p:sldId id="355" r:id="rId17"/>
    <p:sldId id="350" r:id="rId18"/>
    <p:sldId id="356" r:id="rId19"/>
    <p:sldId id="351" r:id="rId20"/>
    <p:sldId id="357" r:id="rId21"/>
    <p:sldId id="352" r:id="rId22"/>
    <p:sldId id="360" r:id="rId23"/>
    <p:sldId id="353" r:id="rId24"/>
    <p:sldId id="358" r:id="rId25"/>
    <p:sldId id="364" r:id="rId26"/>
    <p:sldId id="363" r:id="rId27"/>
    <p:sldId id="361" r:id="rId28"/>
    <p:sldId id="362" r:id="rId29"/>
    <p:sldId id="256" r:id="rId30"/>
    <p:sldId id="324" r:id="rId31"/>
    <p:sldId id="326" r:id="rId32"/>
    <p:sldId id="329" r:id="rId33"/>
    <p:sldId id="331" r:id="rId34"/>
    <p:sldId id="382" r:id="rId35"/>
    <p:sldId id="340" r:id="rId36"/>
    <p:sldId id="342" r:id="rId37"/>
    <p:sldId id="344" r:id="rId38"/>
    <p:sldId id="323" r:id="rId39"/>
    <p:sldId id="325" r:id="rId40"/>
    <p:sldId id="328" r:id="rId41"/>
    <p:sldId id="330" r:id="rId42"/>
    <p:sldId id="332" r:id="rId43"/>
    <p:sldId id="339" r:id="rId44"/>
    <p:sldId id="341" r:id="rId45"/>
    <p:sldId id="343" r:id="rId46"/>
    <p:sldId id="322" r:id="rId47"/>
    <p:sldId id="345" r:id="rId48"/>
    <p:sldId id="346" r:id="rId49"/>
    <p:sldId id="368" r:id="rId50"/>
    <p:sldId id="369" r:id="rId51"/>
    <p:sldId id="372" r:id="rId52"/>
    <p:sldId id="374" r:id="rId53"/>
    <p:sldId id="375" r:id="rId54"/>
    <p:sldId id="376" r:id="rId55"/>
    <p:sldId id="377" r:id="rId56"/>
    <p:sldId id="370" r:id="rId57"/>
    <p:sldId id="381" r:id="rId58"/>
    <p:sldId id="384" r:id="rId59"/>
    <p:sldId id="309" r:id="rId6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990000"/>
    <a:srgbClr val="000099"/>
    <a:srgbClr val="008000"/>
    <a:srgbClr val="0033CC"/>
    <a:srgbClr val="A50021"/>
    <a:srgbClr val="CCECFF"/>
    <a:srgbClr val="CC0000"/>
    <a:srgbClr val="66FF33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87" autoAdjust="0"/>
    <p:restoredTop sz="94660"/>
  </p:normalViewPr>
  <p:slideViewPr>
    <p:cSldViewPr>
      <p:cViewPr varScale="1">
        <p:scale>
          <a:sx n="82" d="100"/>
          <a:sy n="82" d="100"/>
        </p:scale>
        <p:origin x="581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01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noProof="0"/>
              <a:t>Образец текста</a:t>
            </a:r>
          </a:p>
          <a:p>
            <a:pPr lvl="1"/>
            <a:r>
              <a:rPr lang="ru-RU" altLang="ru-RU" noProof="0"/>
              <a:t>Второй уровень</a:t>
            </a:r>
          </a:p>
          <a:p>
            <a:pPr lvl="2"/>
            <a:r>
              <a:rPr lang="ru-RU" altLang="ru-RU" noProof="0"/>
              <a:t>Третий уровень</a:t>
            </a:r>
          </a:p>
          <a:p>
            <a:pPr lvl="3"/>
            <a:r>
              <a:rPr lang="ru-RU" altLang="ru-RU" noProof="0"/>
              <a:t>Четвертый уровень</a:t>
            </a:r>
          </a:p>
          <a:p>
            <a:pPr lvl="4"/>
            <a:r>
              <a:rPr lang="ru-RU" altLang="ru-RU" noProof="0"/>
              <a:t>Пятый уровень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281AE85-00B7-43D1-8981-B5BE82A33F2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977911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>
              <a:latin typeface="Arial" pitchFamily="34" charset="0"/>
            </a:endParaRPr>
          </a:p>
        </p:txBody>
      </p:sp>
      <p:sp>
        <p:nvSpPr>
          <p:cNvPr id="92164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106D7EC-27CA-46D8-A9E1-547A1AA32D2D}" type="slidenum">
              <a:rPr lang="ru-RU" altLang="ru-RU" smtClean="0"/>
              <a:pPr eaLnBrk="1" hangingPunct="1">
                <a:spcBef>
                  <a:spcPct val="0"/>
                </a:spcBef>
              </a:pPr>
              <a:t>32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Заметки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ru-RU" altLang="ru-RU">
              <a:latin typeface="Arial" pitchFamily="34" charset="0"/>
            </a:endParaRPr>
          </a:p>
        </p:txBody>
      </p:sp>
      <p:sp>
        <p:nvSpPr>
          <p:cNvPr id="93188" name="Номер слайда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2EE54C7-54FC-4003-BF94-000BBEB334DF}" type="slidenum">
              <a:rPr lang="ru-RU" altLang="ru-RU" smtClean="0"/>
              <a:pPr eaLnBrk="1" hangingPunct="1">
                <a:spcBef>
                  <a:spcPct val="0"/>
                </a:spcBef>
              </a:pPr>
              <a:t>44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uk-UA" altLang="ru-RU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59837-A8A6-43F1-9FF3-0BA2E8D4040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1381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F13F9-1A70-43BC-9881-AD2936A8E2D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3081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04CB5-E6DA-4B6E-9787-CBB7FEAD8EB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1886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77ED75-4AFA-40AA-A0D2-2FA5BBBD214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6653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BF64D0-2D37-42FA-8C51-539E8FA974F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481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7D3C09-92C2-4535-B13A-D8BCDF2CE9B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9231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0105E-3CB3-4913-A700-A6A6BC451E0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2667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F23856-97A3-4C19-8CF2-FADEBC7F8C8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9715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E5DC38-9373-4F7E-91C5-A8CD4D69A18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2890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282502-DDBE-4EF0-8E4F-83008660D16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3126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135C92-EBE2-4489-A8B1-DDBB0467885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1004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808AA8-6F4A-49B8-A8C1-BDB4BED3FD4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0756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81D071-A03C-4A87-95CC-BC6719BD0CB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9074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68743-6C39-4FC6-8831-85262415CC9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32993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D8A2BB7-D4D6-4202-A446-B0E93FA70158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56ABF65-1707-4041-A79C-51C003721F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45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D309DD4-27EB-43D9-989E-DE117EB9E66C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6FEADDB-9695-4DBE-B880-5906B464A7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352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B2C199D-C56A-4BB2-995B-B8D4E77E6A35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38F9F254-1BAD-420E-977E-1E1C924985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3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96BDE0B-5900-4A8F-A304-BD1FAF5212A0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9C6F948-8F27-4FD4-BD90-E190149E3E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799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85166FB-C376-46D2-AAA0-83F855BFD014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2C58D1B-3577-4F0F-82B2-CF8B3326F3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504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38CDB673-57E3-4145-A840-20BF9D210620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AEDF767-6883-4841-ADCE-907E02B8D2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08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D598AFE-BC0E-4E8B-A373-96811E38EFEE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3BA818B5-B96C-44D3-BF02-54C86FEBCC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56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1262CC3-AB4E-4D3A-9074-7122D221C994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3634C76-60EB-4BA6-A372-DFBE022DA5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23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370263BE-A534-4CB2-8B73-845F8FED2355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E7D18AB-74C3-4BAA-8BFD-2687D96715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61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42EDCBD-B9AF-4DB6-9F82-0B5045065F3D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69D834-E5F4-44B8-BCAE-CC9D222930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24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B34E3F5-55D6-43BF-BEE8-362162D2548B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309D951-1724-4E97-A4D1-6A4CF4CDBB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85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Зразок підзаголовка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3517E3AB-C11A-4CF2-989B-50E0D4F73C19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452D532-2431-4B2F-B6DA-8DB9669FEC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34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E620B24-0E68-496B-A678-77737B4C80CD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B6C28DC-7E97-4EB2-942F-C9D083DE0D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55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F53BA69-E8B7-404C-B8DC-BAFA63F0C972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7BC25C4-1C75-4F4C-963C-78D24F0955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59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8860E21-6700-4EDD-BE02-226335E59BF5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610DCE3-A28C-48A8-AE79-59CA5636FF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3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FF3956C-AC73-40BE-8454-DD46DC0D38B5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DF2860C-C102-4B1E-A12F-A6DA62DB80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36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8406C2C-18C5-49D4-A2B1-7EED5516D52F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5C01406-E126-4B69-8B23-EA9F97821B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795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AED8D26-5460-4CFB-858F-23B653633A51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7A8B862-E95A-4E7C-BA10-937259053A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407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32D04DD-9559-44F8-8A76-84F4BD98FCEC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6C426D5-AB40-4ABF-8F84-4B38EFCEA9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82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B90B375-711C-4B6A-9101-BAF79F0616CA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3542F957-99F9-4267-A346-B0044B4052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07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86174C0-C2C2-4A29-9A63-F8904BE50145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5DD1B908-AAF8-4054-B7EC-53BEBC9ADD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9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/>
              <a:t>Зразок заголовка</a:t>
            </a:r>
            <a:endParaRPr lang="ru-RU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3B4BF3-A8F1-4F35-9FC2-808C5970134C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47EABBB-88AD-45A7-A095-0F7C8DFE15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56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18597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7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C3A47B72-BC80-474C-93E3-3F240B4EC562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1CEAC1D5-73DE-42AC-827E-8D551A2D13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43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48227732-B76A-41B2-93F0-2FA6FF14FE93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595C403C-262F-4C1C-8ED9-C39EC8E59C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796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8597" y="434163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6E7E0229-0281-4F80-9611-FA3997784973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85BF39F5-2239-40E3-BC90-7F6E11F048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928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9BBBA0A7-05A6-479B-8A81-5DD741CE0A15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1F2CDABD-D7AA-47BF-9950-1D1FFB2097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66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84BC9E0B-9540-49BB-A444-E664F1A811DD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DBA55846-FAB9-4AEF-BA71-AE5E1459E2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1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AB81EB34-318E-460C-B6E3-69133E413B92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EDAADEF5-6289-481C-BE13-DFDC1AB1A7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24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7B6F19D6-4853-448D-B813-F9C4CBB0B7A7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25AB6E36-24B6-4C8A-9BF6-E47708D431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25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3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4" y="930145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50A52832-5481-4F7D-8230-AC9D65FF407E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8AD967A0-CAC9-44CB-94FC-6F71DC1D34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97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ик с одним скругленным углом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1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88D32B60-203F-4897-825C-81E9CB76B995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FC3EDAC8-505B-4C55-974B-2FC733C3D7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86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B816B6F0-EDE6-44EE-8282-6137784F7632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E81215F6-3BAF-4B86-BA01-FBDE24CDB2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011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5"/>
            <a:ext cx="1981200" cy="525779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3"/>
            <a:ext cx="5943600" cy="52578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C7D18BB2-D728-4C41-ACFC-252991FA5E90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  <a:extLst/>
          </a:lstStyle>
          <a:p>
            <a:pPr>
              <a:defRPr/>
            </a:pPr>
            <a:fld id="{07201E5E-E0E0-4E38-96A8-FE2A89CADB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910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C6FF1EEA-6D46-4619-ACB1-5FC051F175C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  <p:sldLayoutId id="2147484043" r:id="rId12"/>
    <p:sldLayoutId id="2147484044" r:id="rId13"/>
    <p:sldLayoutId id="2147484045" r:id="rId14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0F88B685-98A1-4616-929F-15337369F91E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94395B58-8C7C-4EFE-AF23-CEC2994B2E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6" r:id="rId1"/>
    <p:sldLayoutId id="2147484047" r:id="rId2"/>
    <p:sldLayoutId id="2147484048" r:id="rId3"/>
    <p:sldLayoutId id="2147484049" r:id="rId4"/>
    <p:sldLayoutId id="2147484050" r:id="rId5"/>
    <p:sldLayoutId id="2147484051" r:id="rId6"/>
    <p:sldLayoutId id="2147484052" r:id="rId7"/>
    <p:sldLayoutId id="2147484053" r:id="rId8"/>
    <p:sldLayoutId id="2147484054" r:id="rId9"/>
    <p:sldLayoutId id="2147484055" r:id="rId10"/>
    <p:sldLayoutId id="2147484056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Місце для заголовка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altLang="ru-RU"/>
              <a:t>Зразок заголовка</a:t>
            </a:r>
            <a:endParaRPr lang="ru-RU" altLang="ru-RU"/>
          </a:p>
        </p:txBody>
      </p:sp>
      <p:sp>
        <p:nvSpPr>
          <p:cNvPr id="3075" name="Місце для тексту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altLang="ru-RU"/>
              <a:t>Зразок тексту</a:t>
            </a:r>
          </a:p>
          <a:p>
            <a:pPr lvl="1"/>
            <a:r>
              <a:rPr lang="uk-UA" altLang="ru-RU"/>
              <a:t>Другий рівень</a:t>
            </a:r>
          </a:p>
          <a:p>
            <a:pPr lvl="2"/>
            <a:r>
              <a:rPr lang="uk-UA" altLang="ru-RU"/>
              <a:t>Третій рівень</a:t>
            </a:r>
          </a:p>
          <a:p>
            <a:pPr lvl="3"/>
            <a:r>
              <a:rPr lang="uk-UA" altLang="ru-RU"/>
              <a:t>Четвертий рівень</a:t>
            </a:r>
          </a:p>
          <a:p>
            <a:pPr lvl="4"/>
            <a:r>
              <a:rPr lang="uk-UA" altLang="ru-RU"/>
              <a:t>П'ятий рівень</a:t>
            </a:r>
            <a:endParaRPr lang="ru-RU" alt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77E4A32D-54EB-4B89-AD7B-3E30EE28CFF4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5B0166DD-4E52-4AFC-90E2-F034EA1F4D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7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103" name="Текст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rgbClr val="E3DED1">
                    <a:shade val="50000"/>
                  </a:srgbClr>
                </a:solidFill>
                <a:latin typeface="Verdana"/>
              </a:defRPr>
            </a:lvl1pPr>
            <a:extLst/>
          </a:lstStyle>
          <a:p>
            <a:pPr>
              <a:defRPr/>
            </a:pPr>
            <a:fld id="{472B3CA0-4B58-4A77-A2DB-3B6FDCBD4D9A}" type="datetimeFigureOut">
              <a:rPr lang="ru-RU"/>
              <a:pPr>
                <a:defRPr/>
              </a:pPr>
              <a:t>19.11.2024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rgbClr val="E3DED1">
                    <a:shade val="50000"/>
                  </a:srgbClr>
                </a:solidFill>
                <a:latin typeface="Verdana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rgbClr val="E3DED1">
                    <a:shade val="50000"/>
                  </a:srgbClr>
                </a:solidFill>
                <a:latin typeface="Verdana"/>
              </a:defRPr>
            </a:lvl1pPr>
            <a:extLst/>
          </a:lstStyle>
          <a:p>
            <a:pPr>
              <a:defRPr/>
            </a:pPr>
            <a:fld id="{6DF129E2-C143-4A04-8CB3-4F1FD9B044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hyperlink" Target="&#1059;&#1095;&#1080;&#1090;&#1077;&#1083;&#1100;%20&#1085;&#1072;&#1095;&#1072;&#1083;&#1100;&#1085;&#1080;&#1082;.avi" TargetMode="External"/><Relationship Id="rId2" Type="http://schemas.openxmlformats.org/officeDocument/2006/relationships/video" Target="file:///C:\Documents%20and%20Settings\Home_Office\&#1056;&#1072;&#1073;&#1086;&#1095;&#1080;&#1081;%20&#1089;&#1090;&#1086;&#1083;\&#1057;&#1090;&#1080;&#1083;&#1080;%20&#1086;&#1090;&#1085;&#1086;&#1096;&#1077;&#1085;&#1080;&#1081;\2%20&#1044;&#1077;&#1085;&#1100;%20&#1089;&#1077;&#1084;&#1080;&#1085;&#1072;&#1088;&#1072;\&#1055;&#1088;&#1077;&#1079;&#1077;&#1085;&#1090;&#1072;&#1094;&#1080;&#1103;\&#1059;&#1095;&#1080;&#1090;&#1077;&#1083;&#1100;%20&#1085;&#1072;&#1095;&#1072;&#1083;&#1100;&#1085;&#1080;&#1082;.avi" TargetMode="External"/><Relationship Id="rId1" Type="http://schemas.microsoft.com/office/2007/relationships/media" Target="file:///C:\Documents%20and%20Settings\Home_Office\&#1056;&#1072;&#1073;&#1086;&#1095;&#1080;&#1081;%20&#1089;&#1090;&#1086;&#1083;\&#1057;&#1090;&#1080;&#1083;&#1080;%20&#1086;&#1090;&#1085;&#1086;&#1096;&#1077;&#1085;&#1080;&#1081;\2%20&#1044;&#1077;&#1085;&#1100;%20&#1089;&#1077;&#1084;&#1080;&#1085;&#1072;&#1088;&#1072;\&#1055;&#1088;&#1077;&#1079;&#1077;&#1085;&#1090;&#1072;&#1094;&#1080;&#1103;\&#1059;&#1095;&#1080;&#1090;&#1077;&#1083;&#1100;%20&#1085;&#1072;&#1095;&#1072;&#1083;&#1100;&#1085;&#1080;&#1082;.avi" TargetMode="External"/><Relationship Id="rId6" Type="http://schemas.openxmlformats.org/officeDocument/2006/relationships/image" Target="../media/image14.wmf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hyperlink" Target="&#1059;&#1095;&#1080;&#1090;&#1077;&#1083;&#1100;%20&#1052;&#1091;&#1095;&#1077;&#1085;&#1080;&#1082;.avi" TargetMode="External"/><Relationship Id="rId2" Type="http://schemas.openxmlformats.org/officeDocument/2006/relationships/video" Target="file:///C:\Documents%20and%20Settings\Home_Office\&#1056;&#1072;&#1073;&#1086;&#1095;&#1080;&#1081;%20&#1089;&#1090;&#1086;&#1083;\&#1057;&#1090;&#1080;&#1083;&#1080;%20&#1086;&#1090;&#1085;&#1086;&#1096;&#1077;&#1085;&#1080;&#1081;\2%20&#1044;&#1077;&#1085;&#1100;%20&#1089;&#1077;&#1084;&#1080;&#1085;&#1072;&#1088;&#1072;\&#1055;&#1088;&#1077;&#1079;&#1077;&#1085;&#1090;&#1072;&#1094;&#1080;&#1103;\&#1059;&#1095;&#1080;&#1090;&#1077;&#1083;&#1100;%20&#1052;&#1091;&#1095;&#1077;&#1085;&#1080;&#1082;.avi" TargetMode="External"/><Relationship Id="rId1" Type="http://schemas.microsoft.com/office/2007/relationships/media" Target="file:///C:\Documents%20and%20Settings\Home_Office\&#1056;&#1072;&#1073;&#1086;&#1095;&#1080;&#1081;%20&#1089;&#1090;&#1086;&#1083;\&#1057;&#1090;&#1080;&#1083;&#1080;%20&#1086;&#1090;&#1085;&#1086;&#1096;&#1077;&#1085;&#1080;&#1081;\2%20&#1044;&#1077;&#1085;&#1100;%20&#1089;&#1077;&#1084;&#1080;&#1085;&#1072;&#1088;&#1072;\&#1055;&#1088;&#1077;&#1079;&#1077;&#1085;&#1090;&#1072;&#1094;&#1080;&#1103;\&#1059;&#1095;&#1080;&#1090;&#1077;&#1083;&#1100;%20&#1052;&#1091;&#1095;&#1077;&#1085;&#1080;&#1082;.avi" TargetMode="External"/><Relationship Id="rId6" Type="http://schemas.openxmlformats.org/officeDocument/2006/relationships/image" Target="../media/image16.wmf"/><Relationship Id="rId5" Type="http://schemas.openxmlformats.org/officeDocument/2006/relationships/image" Target="../media/image13.png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hyperlink" Target="&#1059;&#1095;&#1080;&#1090;&#1077;&#1083;&#1100;%20&#1082;&#1086;&#1084;&#1087;&#1100;&#1102;&#1090;&#1077;&#1088;.avi" TargetMode="External"/><Relationship Id="rId2" Type="http://schemas.openxmlformats.org/officeDocument/2006/relationships/video" Target="file:///C:\Documents%20and%20Settings\Home_Office\&#1056;&#1072;&#1073;&#1086;&#1095;&#1080;&#1081;%20&#1089;&#1090;&#1086;&#1083;\&#1057;&#1090;&#1080;&#1083;&#1080;%20&#1086;&#1090;&#1085;&#1086;&#1096;&#1077;&#1085;&#1080;&#1081;\2%20&#1044;&#1077;&#1085;&#1100;%20&#1089;&#1077;&#1084;&#1080;&#1085;&#1072;&#1088;&#1072;\&#1055;&#1088;&#1077;&#1079;&#1077;&#1085;&#1090;&#1072;&#1094;&#1080;&#1103;\&#1059;&#1095;&#1080;&#1090;&#1077;&#1083;&#1100;%20&#1082;&#1086;&#1084;&#1087;&#1100;&#1102;&#1090;&#1077;&#1088;.avi" TargetMode="External"/><Relationship Id="rId1" Type="http://schemas.microsoft.com/office/2007/relationships/media" Target="file:///C:\Documents%20and%20Settings\Home_Office\&#1056;&#1072;&#1073;&#1086;&#1095;&#1080;&#1081;%20&#1089;&#1090;&#1086;&#1083;\&#1057;&#1090;&#1080;&#1083;&#1080;%20&#1086;&#1090;&#1085;&#1086;&#1096;&#1077;&#1085;&#1080;&#1081;\2%20&#1044;&#1077;&#1085;&#1100;%20&#1089;&#1077;&#1084;&#1080;&#1085;&#1072;&#1088;&#1072;\&#1055;&#1088;&#1077;&#1079;&#1077;&#1085;&#1090;&#1072;&#1094;&#1080;&#1103;\&#1059;&#1095;&#1080;&#1090;&#1077;&#1083;&#1100;%20&#1082;&#1086;&#1084;&#1087;&#1100;&#1102;&#1090;&#1077;&#1088;.avi" TargetMode="External"/><Relationship Id="rId6" Type="http://schemas.openxmlformats.org/officeDocument/2006/relationships/image" Target="../media/image18.wmf"/><Relationship Id="rId5" Type="http://schemas.openxmlformats.org/officeDocument/2006/relationships/image" Target="../media/image13.png"/><Relationship Id="rId4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&#1059;&#1095;&#1080;&#1090;&#1077;&#1083;&#1100;-&#1052;&#1077;&#1085;&#1077;&#1076;&#1078;&#1077;&#1088;.avi" TargetMode="External"/><Relationship Id="rId4" Type="http://schemas.openxmlformats.org/officeDocument/2006/relationships/image" Target="../media/image21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Relationship Id="rId4" Type="http://schemas.openxmlformats.org/officeDocument/2006/relationships/hyperlink" Target="&#1059;&#1095;&#1080;&#1090;&#1077;&#1083;&#1100;-&#1055;&#1072;&#1088;&#1090;&#1085;&#1077;&#1088;.wmv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Relationship Id="rId4" Type="http://schemas.openxmlformats.org/officeDocument/2006/relationships/hyperlink" Target="&#1059;&#1095;&#1080;&#1090;&#1077;&#1083;&#1100;-&#1058;&#1074;&#1086;&#1088;&#1077;&#1094;.wmv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5" Type="http://schemas.openxmlformats.org/officeDocument/2006/relationships/hyperlink" Target="&#1055;&#1088;&#1080;&#1103;&#1090;&#1077;&#1083;&#1100;-&#1044;&#1088;&#1091;&#1075;.avi" TargetMode="External"/><Relationship Id="rId4" Type="http://schemas.openxmlformats.org/officeDocument/2006/relationships/image" Target="../media/image24.w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w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w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13" Type="http://schemas.openxmlformats.org/officeDocument/2006/relationships/oleObject" Target="../embeddings/oleObject11.bin"/><Relationship Id="rId18" Type="http://schemas.openxmlformats.org/officeDocument/2006/relationships/image" Target="../media/image36.e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12" Type="http://schemas.openxmlformats.org/officeDocument/2006/relationships/image" Target="../media/image33.emf"/><Relationship Id="rId17" Type="http://schemas.openxmlformats.org/officeDocument/2006/relationships/oleObject" Target="../embeddings/oleObject13.bin"/><Relationship Id="rId2" Type="http://schemas.openxmlformats.org/officeDocument/2006/relationships/image" Target="../media/image28.png"/><Relationship Id="rId16" Type="http://schemas.openxmlformats.org/officeDocument/2006/relationships/image" Target="../media/image35.emf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emf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7.bin"/><Relationship Id="rId15" Type="http://schemas.openxmlformats.org/officeDocument/2006/relationships/oleObject" Target="../embeddings/oleObject12.bin"/><Relationship Id="rId10" Type="http://schemas.openxmlformats.org/officeDocument/2006/relationships/image" Target="../media/image32.emf"/><Relationship Id="rId19" Type="http://schemas.openxmlformats.org/officeDocument/2006/relationships/image" Target="../media/image37.jpeg"/><Relationship Id="rId4" Type="http://schemas.openxmlformats.org/officeDocument/2006/relationships/image" Target="../media/image29.emf"/><Relationship Id="rId9" Type="http://schemas.openxmlformats.org/officeDocument/2006/relationships/oleObject" Target="../embeddings/oleObject9.bin"/><Relationship Id="rId14" Type="http://schemas.openxmlformats.org/officeDocument/2006/relationships/image" Target="../media/image34.em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43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7.jpeg"/><Relationship Id="rId7" Type="http://schemas.openxmlformats.org/officeDocument/2006/relationships/image" Target="../media/image49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48.jpeg"/><Relationship Id="rId5" Type="http://schemas.openxmlformats.org/officeDocument/2006/relationships/image" Target="../media/image40.png"/><Relationship Id="rId4" Type="http://schemas.openxmlformats.org/officeDocument/2006/relationships/image" Target="../media/image4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3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53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57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56.png"/><Relationship Id="rId5" Type="http://schemas.openxmlformats.org/officeDocument/2006/relationships/slideLayout" Target="../slideLayouts/slideLayout38.xml"/><Relationship Id="rId4" Type="http://schemas.openxmlformats.org/officeDocument/2006/relationships/audio" Target="../media/media2.mp3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Объект 2"/>
          <p:cNvSpPr>
            <a:spLocks noGrp="1"/>
          </p:cNvSpPr>
          <p:nvPr>
            <p:ph idx="1"/>
          </p:nvPr>
        </p:nvSpPr>
        <p:spPr>
          <a:xfrm>
            <a:off x="899592" y="3212976"/>
            <a:ext cx="7653536" cy="3301827"/>
          </a:xfrm>
        </p:spPr>
        <p:txBody>
          <a:bodyPr/>
          <a:lstStyle/>
          <a:p>
            <a:pPr marL="0" indent="0">
              <a:lnSpc>
                <a:spcPct val="115000"/>
              </a:lnSpc>
              <a:buFontTx/>
              <a:buNone/>
            </a:pPr>
            <a:r>
              <a:rPr lang="uk-UA" altLang="ru-RU" dirty="0">
                <a:ln w="12700">
                  <a:solidFill>
                    <a:srgbClr val="800000"/>
                  </a:solidFill>
                </a:ln>
                <a:solidFill>
                  <a:srgbClr val="000000"/>
                </a:solidFill>
                <a:latin typeface="a_CooperBlackOtl" panose="0208090404030B020404" pitchFamily="18" charset="-52"/>
                <a:cs typeface="Times New Roman" pitchFamily="18" charset="0"/>
              </a:rPr>
              <a:t>“</a:t>
            </a:r>
            <a:r>
              <a:rPr lang="uk-UA" altLang="ru-RU" b="1" dirty="0">
                <a:ln w="12700">
                  <a:solidFill>
                    <a:srgbClr val="800000"/>
                  </a:solidFill>
                </a:ln>
                <a:solidFill>
                  <a:srgbClr val="000000"/>
                </a:solidFill>
                <a:latin typeface="a_CooperBlackOtl" panose="0208090404030B020404" pitchFamily="18" charset="-52"/>
                <a:cs typeface="Times New Roman" pitchFamily="18" charset="0"/>
              </a:rPr>
              <a:t>Щоб зробити що-небудь, потрібно не так вже багато сил. От щоб вирішити, що саме треба зробити, потрібна дійсно величезна сила".</a:t>
            </a:r>
            <a:endParaRPr lang="ru-RU" altLang="ru-RU" sz="2400" b="1" dirty="0">
              <a:ln w="12700">
                <a:solidFill>
                  <a:srgbClr val="800000"/>
                </a:solidFill>
              </a:ln>
              <a:latin typeface="a_CooperBlackOtl" panose="0208090404030B020404" pitchFamily="18" charset="-52"/>
              <a:ea typeface="Calibri" pitchFamily="34" charset="0"/>
              <a:cs typeface="Times New Roman" pitchFamily="18" charset="0"/>
            </a:endParaRPr>
          </a:p>
          <a:p>
            <a:pPr marL="0" indent="0" algn="r">
              <a:buFontTx/>
              <a:buNone/>
            </a:pPr>
            <a:r>
              <a:rPr lang="uk-UA" altLang="ru-RU" b="1" dirty="0">
                <a:ln w="12700">
                  <a:solidFill>
                    <a:srgbClr val="800000"/>
                  </a:solidFill>
                </a:ln>
                <a:solidFill>
                  <a:srgbClr val="000099"/>
                </a:solidFill>
                <a:latin typeface="a_CooperBlackOtl" panose="0208090404030B020404" pitchFamily="18" charset="-52"/>
                <a:cs typeface="Times New Roman" pitchFamily="18" charset="0"/>
              </a:rPr>
              <a:t>Африканська приказка</a:t>
            </a:r>
            <a:endParaRPr lang="ru-RU" altLang="ru-RU" b="1" dirty="0">
              <a:ln w="12700">
                <a:solidFill>
                  <a:srgbClr val="800000"/>
                </a:solidFill>
              </a:ln>
              <a:solidFill>
                <a:srgbClr val="000099"/>
              </a:solidFill>
              <a:latin typeface="a_CooperBlackOtl" panose="0208090404030B020404" pitchFamily="18" charset="-52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C94EDE0-2495-40A7-834B-B1F8532D7485}"/>
              </a:ext>
            </a:extLst>
          </p:cNvPr>
          <p:cNvSpPr/>
          <p:nvPr/>
        </p:nvSpPr>
        <p:spPr>
          <a:xfrm>
            <a:off x="187605" y="548680"/>
            <a:ext cx="8776884" cy="1569660"/>
          </a:xfrm>
          <a:prstGeom prst="rect">
            <a:avLst/>
          </a:prstGeom>
          <a:solidFill>
            <a:schemeClr val="accent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Тренінг</a:t>
            </a:r>
            <a:r>
              <a:rPr lang="ru-RU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</a:p>
          <a:p>
            <a:pPr algn="ctr"/>
            <a:r>
              <a:rPr lang="ru-RU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«</a:t>
            </a:r>
            <a:r>
              <a:rPr lang="ru-RU" sz="32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Педагогіка</a:t>
            </a:r>
            <a:r>
              <a:rPr lang="ru-RU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партнерства –  </a:t>
            </a:r>
            <a:r>
              <a:rPr lang="ru-RU" sz="32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ключовий</a:t>
            </a:r>
            <a:r>
              <a:rPr lang="ru-RU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</a:p>
          <a:p>
            <a:pPr algn="ctr"/>
            <a:r>
              <a:rPr lang="ru-RU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компонент </a:t>
            </a:r>
            <a:r>
              <a:rPr lang="ru-RU" sz="32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формули</a:t>
            </a:r>
            <a:r>
              <a:rPr lang="ru-RU" sz="32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 НУШ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7826" name="Picture 2" descr="C:\Users\Rubikon\Desktop\149698782416557158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62" y="404664"/>
            <a:ext cx="8793140" cy="6120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4474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0898" name="Picture 2" descr="C:\Users\Rubikon\Desktop\Без названия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12968" cy="64807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844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9874" name="Picture 2" descr="C:\Users\Rubikon\Desktop\1450267371_1712201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93321" cy="6120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87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6802" name="Picture 2" descr="D:\Семинар ВР\item_512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262"/>
            <a:ext cx="6624736" cy="683773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866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8850" name="Picture 2" descr="C:\Users\Rubikon\Desktop\Без названия (1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5"/>
            <a:ext cx="8496944" cy="63077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86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68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90" y="332656"/>
            <a:ext cx="8451970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821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7826" name="Picture 2" descr="D:\Семинар ВР\араб-с-верб-ю-ом-гружёным-пре-посы-ка-рисуя-ф-ористический-вектор-травы-63721806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60"/>
          <a:stretch/>
        </p:blipFill>
        <p:spPr bwMode="auto">
          <a:xfrm>
            <a:off x="323528" y="188640"/>
            <a:ext cx="8424936" cy="65655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1744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900363"/>
          </a:xfrm>
        </p:spPr>
        <p:txBody>
          <a:bodyPr/>
          <a:lstStyle/>
          <a:p>
            <a:pPr eaLnBrk="1" hangingPunct="1"/>
            <a:r>
              <a:rPr lang="uk-UA" altLang="ru-RU"/>
              <a:t>л</a:t>
            </a:r>
            <a:endParaRPr lang="ru-RU" alt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09944" y="1844824"/>
            <a:ext cx="5828415" cy="39703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600" b="1" dirty="0">
                <a:ln w="18000">
                  <a:solidFill>
                    <a:srgbClr val="7598D9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/>
              </a:rPr>
              <a:t>Тест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6600" b="1" dirty="0">
                <a:ln w="18000">
                  <a:solidFill>
                    <a:srgbClr val="7598D9">
                      <a:satMod val="140000"/>
                    </a:srgbClr>
                  </a:solidFill>
                  <a:prstDash val="solid"/>
                  <a:miter lim="800000"/>
                </a:ln>
                <a:solidFill>
                  <a:srgbClr val="00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alibri"/>
              </a:rPr>
              <a:t>«Чи готові ви до НУШ»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8000">
                <a:solidFill>
                  <a:srgbClr val="7598D9">
                    <a:satMod val="140000"/>
                  </a:srgbClr>
                </a:solidFill>
                <a:prstDash val="solid"/>
                <a:miter lim="800000"/>
              </a:ln>
              <a:solidFill>
                <a:srgbClr val="00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ru-RU" altLang="ru-RU" dirty="0">
                <a:latin typeface="LatoLatin, sans-serif"/>
              </a:rPr>
            </a:br>
            <a:br>
              <a:rPr lang="ru-RU" altLang="ru-RU" dirty="0">
                <a:latin typeface="LatoLatin, sans-serif"/>
              </a:rPr>
            </a:br>
            <a:br>
              <a:rPr lang="ru-RU" altLang="ru-RU" dirty="0">
                <a:latin typeface="LatoLatin, sans-serif"/>
              </a:rPr>
            </a:br>
            <a:r>
              <a:rPr lang="ru-RU" altLang="ru-RU" b="1" dirty="0">
                <a:solidFill>
                  <a:srgbClr val="990000"/>
                </a:solidFill>
                <a:latin typeface="LatoLatin, sans-serif"/>
              </a:rPr>
              <a:t>1.Вам треба </a:t>
            </a:r>
            <a:r>
              <a:rPr lang="ru-RU" altLang="ru-RU" b="1" dirty="0" err="1">
                <a:solidFill>
                  <a:srgbClr val="990000"/>
                </a:solidFill>
                <a:latin typeface="LatoLatin, sans-serif"/>
              </a:rPr>
              <a:t>поставити</a:t>
            </a:r>
            <a:r>
              <a:rPr lang="ru-RU" altLang="ru-RU" b="1" dirty="0">
                <a:solidFill>
                  <a:srgbClr val="990000"/>
                </a:solidFill>
                <a:latin typeface="LatoLatin, sans-serif"/>
              </a:rPr>
              <a:t> </a:t>
            </a:r>
            <a:r>
              <a:rPr lang="ru-RU" altLang="ru-RU" b="1" dirty="0" err="1">
                <a:solidFill>
                  <a:srgbClr val="990000"/>
                </a:solidFill>
                <a:latin typeface="LatoLatin, sans-serif"/>
              </a:rPr>
              <a:t>стільці</a:t>
            </a:r>
            <a:r>
              <a:rPr lang="ru-RU" altLang="ru-RU" b="1" dirty="0">
                <a:solidFill>
                  <a:srgbClr val="990000"/>
                </a:solidFill>
                <a:latin typeface="LatoLatin, sans-serif"/>
              </a:rPr>
              <a:t> і </a:t>
            </a:r>
            <a:r>
              <a:rPr lang="ru-RU" altLang="ru-RU" b="1" dirty="0" err="1">
                <a:solidFill>
                  <a:srgbClr val="990000"/>
                </a:solidFill>
                <a:latin typeface="LatoLatin, sans-serif"/>
              </a:rPr>
              <a:t>парти</a:t>
            </a:r>
            <a:r>
              <a:rPr lang="ru-RU" altLang="ru-RU" b="1" dirty="0">
                <a:solidFill>
                  <a:srgbClr val="990000"/>
                </a:solidFill>
                <a:latin typeface="LatoLatin, sans-serif"/>
              </a:rPr>
              <a:t> у </a:t>
            </a:r>
            <a:r>
              <a:rPr lang="ru-RU" altLang="ru-RU" b="1" dirty="0" err="1">
                <a:solidFill>
                  <a:srgbClr val="990000"/>
                </a:solidFill>
                <a:latin typeface="LatoLatin, sans-serif"/>
              </a:rPr>
              <a:t>класі</a:t>
            </a:r>
            <a:r>
              <a:rPr lang="ru-RU" altLang="ru-RU" b="1" dirty="0">
                <a:solidFill>
                  <a:srgbClr val="990000"/>
                </a:solidFill>
                <a:latin typeface="LatoLatin, sans-serif"/>
              </a:rPr>
              <a:t>. Як </a:t>
            </a:r>
            <a:r>
              <a:rPr lang="ru-RU" altLang="ru-RU" b="1" dirty="0" err="1">
                <a:solidFill>
                  <a:srgbClr val="990000"/>
                </a:solidFill>
                <a:latin typeface="LatoLatin, sans-serif"/>
              </a:rPr>
              <a:t>ви</a:t>
            </a:r>
            <a:r>
              <a:rPr lang="ru-RU" altLang="ru-RU" b="1" dirty="0">
                <a:solidFill>
                  <a:srgbClr val="990000"/>
                </a:solidFill>
                <a:latin typeface="LatoLatin, sans-serif"/>
              </a:rPr>
              <a:t> </a:t>
            </a:r>
            <a:r>
              <a:rPr lang="ru-RU" altLang="ru-RU" b="1" dirty="0" err="1">
                <a:solidFill>
                  <a:srgbClr val="990000"/>
                </a:solidFill>
                <a:latin typeface="LatoLatin, sans-serif"/>
              </a:rPr>
              <a:t>це</a:t>
            </a:r>
            <a:r>
              <a:rPr lang="ru-RU" altLang="ru-RU" b="1" dirty="0">
                <a:solidFill>
                  <a:srgbClr val="990000"/>
                </a:solidFill>
                <a:latin typeface="LatoLatin, sans-serif"/>
              </a:rPr>
              <a:t> </a:t>
            </a:r>
            <a:r>
              <a:rPr lang="ru-RU" altLang="ru-RU" b="1" dirty="0" err="1">
                <a:solidFill>
                  <a:srgbClr val="990000"/>
                </a:solidFill>
                <a:latin typeface="LatoLatin, sans-serif"/>
              </a:rPr>
              <a:t>зробите</a:t>
            </a:r>
            <a:r>
              <a:rPr lang="ru-RU" altLang="ru-RU" b="1" dirty="0">
                <a:solidFill>
                  <a:srgbClr val="990000"/>
                </a:solidFill>
                <a:latin typeface="LatoLatin, sans-serif"/>
              </a:rPr>
              <a:t>?</a:t>
            </a:r>
            <a:br>
              <a:rPr lang="ru-RU" altLang="ru-RU" dirty="0">
                <a:solidFill>
                  <a:srgbClr val="990000"/>
                </a:solidFill>
                <a:latin typeface="inherit"/>
              </a:rPr>
            </a:br>
            <a:br>
              <a:rPr lang="ru-RU" altLang="ru-RU" dirty="0">
                <a:solidFill>
                  <a:srgbClr val="990000"/>
                </a:solidFill>
                <a:latin typeface="inherit"/>
              </a:rPr>
            </a:br>
            <a:endParaRPr lang="ru-RU" altLang="ru-RU" dirty="0">
              <a:solidFill>
                <a:srgbClr val="990000"/>
              </a:solidFill>
            </a:endParaRPr>
          </a:p>
        </p:txBody>
      </p:sp>
      <p:sp>
        <p:nvSpPr>
          <p:cNvPr id="4099" name="Объект 2"/>
          <p:cNvSpPr>
            <a:spLocks noGrp="1"/>
          </p:cNvSpPr>
          <p:nvPr>
            <p:ph idx="1"/>
          </p:nvPr>
        </p:nvSpPr>
        <p:spPr>
          <a:xfrm>
            <a:off x="539750" y="2332038"/>
            <a:ext cx="8229600" cy="4525962"/>
          </a:xfrm>
        </p:spPr>
        <p:txBody>
          <a:bodyPr/>
          <a:lstStyle/>
          <a:p>
            <a:pPr marL="0" indent="0" eaLnBrk="1" fontAlgn="ctr" hangingPunct="1">
              <a:buFontTx/>
              <a:buNone/>
              <a:defRPr/>
            </a:pP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А)Поставлю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звично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у три ряди,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обличчям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до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дошки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</a:t>
            </a:r>
          </a:p>
          <a:p>
            <a:pPr marL="0" indent="0" eaLnBrk="1" fontAlgn="ctr" hangingPunct="1">
              <a:buFontTx/>
              <a:buNone/>
              <a:defRPr/>
            </a:pP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Б)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Зроблю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їх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мобільними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,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щоб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діти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могли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переставляти</a:t>
            </a:r>
            <a:endParaRPr lang="ru-RU" altLang="ru-RU" b="1" dirty="0">
              <a:solidFill>
                <a:schemeClr val="accent6">
                  <a:lumMod val="75000"/>
                </a:schemeClr>
              </a:solidFill>
              <a:latin typeface="inherit"/>
            </a:endParaRPr>
          </a:p>
          <a:p>
            <a:pPr marL="0" indent="0" eaLnBrk="1" fontAlgn="ctr" hangingPunct="1">
              <a:buFontTx/>
              <a:buNone/>
              <a:defRPr/>
            </a:pP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В)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Краще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всього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поставити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їх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колом, а самому стати у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центрі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</a:t>
            </a:r>
          </a:p>
          <a:p>
            <a:pPr marL="0" indent="0" eaLnBrk="1" fontAlgn="ctr" hangingPunct="1">
              <a:buFontTx/>
              <a:buNone/>
              <a:defRPr/>
            </a:pP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Г)Як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мені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скаже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керівництво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— так і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  <a:latin typeface="inherit"/>
              </a:rPr>
              <a:t>зроблю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inherit"/>
              </a:rPr>
              <a:t> </a:t>
            </a:r>
          </a:p>
          <a:p>
            <a:pPr marL="0" indent="0" eaLnBrk="1" hangingPunct="1">
              <a:buFontTx/>
              <a:buNone/>
              <a:defRPr/>
            </a:pPr>
            <a:endParaRPr lang="ru-RU" altLang="ru-RU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Объект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Б)Так, за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сучасною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концепцією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парти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і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стільці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мають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бути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модульними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тобто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такими,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щоб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навіть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дитина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могла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їх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легко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переставляти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.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Адже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робота в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класі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тепер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не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передбачає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постійного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сидіння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в три ряди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обличчям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 до </a:t>
            </a:r>
            <a:r>
              <a:rPr lang="ru-RU" altLang="ru-RU" b="1" dirty="0" err="1">
                <a:solidFill>
                  <a:schemeClr val="accent6">
                    <a:lumMod val="75000"/>
                  </a:schemeClr>
                </a:solidFill>
              </a:rPr>
              <a:t>дошки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600" b="1" dirty="0">
                <a:solidFill>
                  <a:srgbClr val="990000"/>
                </a:solidFill>
              </a:rPr>
              <a:t>2.Дитина не </a:t>
            </a:r>
            <a:r>
              <a:rPr lang="ru-RU" altLang="ru-RU" sz="3600" b="1" dirty="0" err="1">
                <a:solidFill>
                  <a:srgbClr val="990000"/>
                </a:solidFill>
              </a:rPr>
              <a:t>погоджується</a:t>
            </a:r>
            <a:r>
              <a:rPr lang="ru-RU" altLang="ru-RU" sz="3600" b="1" dirty="0">
                <a:solidFill>
                  <a:srgbClr val="990000"/>
                </a:solidFill>
              </a:rPr>
              <a:t> з </a:t>
            </a:r>
            <a:r>
              <a:rPr lang="ru-RU" altLang="ru-RU" sz="3600" b="1" dirty="0" err="1">
                <a:solidFill>
                  <a:srgbClr val="990000"/>
                </a:solidFill>
              </a:rPr>
              <a:t>вашою</a:t>
            </a:r>
            <a:r>
              <a:rPr lang="ru-RU" altLang="ru-RU" sz="3600" b="1" dirty="0">
                <a:solidFill>
                  <a:srgbClr val="990000"/>
                </a:solidFill>
              </a:rPr>
              <a:t> </a:t>
            </a:r>
            <a:r>
              <a:rPr lang="ru-RU" altLang="ru-RU" sz="3600" b="1" dirty="0" err="1">
                <a:solidFill>
                  <a:srgbClr val="990000"/>
                </a:solidFill>
              </a:rPr>
              <a:t>думкою</a:t>
            </a:r>
            <a:r>
              <a:rPr lang="ru-RU" altLang="ru-RU" sz="3600" b="1" dirty="0">
                <a:solidFill>
                  <a:srgbClr val="990000"/>
                </a:solidFill>
              </a:rPr>
              <a:t>. </a:t>
            </a:r>
            <a:r>
              <a:rPr lang="ru-RU" altLang="ru-RU" sz="3600" b="1" dirty="0" err="1">
                <a:solidFill>
                  <a:srgbClr val="990000"/>
                </a:solidFill>
              </a:rPr>
              <a:t>Ваші</a:t>
            </a:r>
            <a:r>
              <a:rPr lang="ru-RU" altLang="ru-RU" sz="3600" b="1" dirty="0">
                <a:solidFill>
                  <a:srgbClr val="990000"/>
                </a:solidFill>
              </a:rPr>
              <a:t> </a:t>
            </a:r>
            <a:r>
              <a:rPr lang="ru-RU" altLang="ru-RU" sz="3600" b="1" dirty="0" err="1">
                <a:solidFill>
                  <a:srgbClr val="990000"/>
                </a:solidFill>
              </a:rPr>
              <a:t>дії</a:t>
            </a:r>
            <a:r>
              <a:rPr lang="ru-RU" altLang="ru-RU" sz="3600" b="1" dirty="0">
                <a:solidFill>
                  <a:srgbClr val="990000"/>
                </a:solidFill>
              </a:rPr>
              <a:t>?</a:t>
            </a:r>
            <a:br>
              <a:rPr lang="ru-RU" altLang="ru-RU" sz="3600" b="1" dirty="0">
                <a:solidFill>
                  <a:srgbClr val="CC0000"/>
                </a:solidFill>
              </a:rPr>
            </a:br>
            <a:endParaRPr lang="ru-RU" altLang="ru-RU" sz="3600" b="1" dirty="0">
              <a:solidFill>
                <a:srgbClr val="CC0000"/>
              </a:solidFill>
            </a:endParaRPr>
          </a:p>
        </p:txBody>
      </p:sp>
      <p:sp>
        <p:nvSpPr>
          <p:cNvPr id="44035" name="Объект 2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281487"/>
          </a:xfrm>
        </p:spPr>
        <p:txBody>
          <a:bodyPr/>
          <a:lstStyle/>
          <a:p>
            <a:pPr marL="0" indent="0">
              <a:buFontTx/>
              <a:buNone/>
            </a:pPr>
            <a:endParaRPr lang="ru-RU" altLang="ru-RU" sz="2400" dirty="0"/>
          </a:p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А)Скажу, </a:t>
            </a:r>
            <a:r>
              <a:rPr lang="ru-RU" altLang="ru-RU" b="1" dirty="0" err="1">
                <a:solidFill>
                  <a:srgbClr val="002060"/>
                </a:solidFill>
              </a:rPr>
              <a:t>що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вчитель</a:t>
            </a:r>
            <a:r>
              <a:rPr lang="ru-RU" altLang="ru-RU" b="1" dirty="0">
                <a:solidFill>
                  <a:srgbClr val="002060"/>
                </a:solidFill>
              </a:rPr>
              <a:t> тут я і </a:t>
            </a:r>
            <a:r>
              <a:rPr lang="ru-RU" altLang="ru-RU" b="1" dirty="0" err="1">
                <a:solidFill>
                  <a:srgbClr val="002060"/>
                </a:solidFill>
              </a:rPr>
              <a:t>мені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краще</a:t>
            </a:r>
            <a:r>
              <a:rPr lang="ru-RU" altLang="ru-RU" b="1" dirty="0">
                <a:solidFill>
                  <a:srgbClr val="002060"/>
                </a:solidFill>
              </a:rPr>
              <a:t> знати </a:t>
            </a:r>
          </a:p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Б) </a:t>
            </a:r>
            <a:r>
              <a:rPr lang="ru-RU" altLang="ru-RU" b="1" dirty="0" err="1">
                <a:solidFill>
                  <a:srgbClr val="002060"/>
                </a:solidFill>
              </a:rPr>
              <a:t>Щоденник</a:t>
            </a:r>
            <a:r>
              <a:rPr lang="ru-RU" altLang="ru-RU" b="1" dirty="0">
                <a:solidFill>
                  <a:srgbClr val="002060"/>
                </a:solidFill>
              </a:rPr>
              <a:t> на </a:t>
            </a:r>
            <a:r>
              <a:rPr lang="ru-RU" altLang="ru-RU" b="1" dirty="0" err="1">
                <a:solidFill>
                  <a:srgbClr val="002060"/>
                </a:solidFill>
              </a:rPr>
              <a:t>стіл</a:t>
            </a:r>
            <a:r>
              <a:rPr lang="ru-RU" altLang="ru-RU" b="1" dirty="0">
                <a:solidFill>
                  <a:srgbClr val="002060"/>
                </a:solidFill>
              </a:rPr>
              <a:t> і </a:t>
            </a:r>
            <a:r>
              <a:rPr lang="ru-RU" altLang="ru-RU" b="1" dirty="0" err="1">
                <a:solidFill>
                  <a:srgbClr val="002060"/>
                </a:solidFill>
              </a:rPr>
              <a:t>чекаю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батьків</a:t>
            </a:r>
            <a:r>
              <a:rPr lang="ru-RU" altLang="ru-RU" b="1" dirty="0">
                <a:solidFill>
                  <a:srgbClr val="002060"/>
                </a:solidFill>
              </a:rPr>
              <a:t> на </a:t>
            </a:r>
            <a:r>
              <a:rPr lang="ru-RU" altLang="ru-RU" b="1" dirty="0" err="1">
                <a:solidFill>
                  <a:srgbClr val="002060"/>
                </a:solidFill>
              </a:rPr>
              <a:t>розмову</a:t>
            </a:r>
            <a:endParaRPr lang="ru-RU" altLang="ru-RU" b="1" dirty="0">
              <a:solidFill>
                <a:srgbClr val="002060"/>
              </a:solidFill>
            </a:endParaRPr>
          </a:p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В)Поясню, </a:t>
            </a:r>
            <a:r>
              <a:rPr lang="ru-RU" altLang="ru-RU" b="1" dirty="0" err="1">
                <a:solidFill>
                  <a:srgbClr val="002060"/>
                </a:solidFill>
              </a:rPr>
              <a:t>чому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саме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дитина</a:t>
            </a:r>
            <a:r>
              <a:rPr lang="ru-RU" altLang="ru-RU" b="1" dirty="0">
                <a:solidFill>
                  <a:srgbClr val="002060"/>
                </a:solidFill>
              </a:rPr>
              <a:t> не права і </a:t>
            </a:r>
            <a:r>
              <a:rPr lang="ru-RU" altLang="ru-RU" b="1" dirty="0" err="1">
                <a:solidFill>
                  <a:srgbClr val="002060"/>
                </a:solidFill>
              </a:rPr>
              <a:t>аргументую</a:t>
            </a:r>
            <a:r>
              <a:rPr lang="ru-RU" altLang="ru-RU" b="1" dirty="0">
                <a:solidFill>
                  <a:srgbClr val="002060"/>
                </a:solidFill>
              </a:rPr>
              <a:t> свою точку </a:t>
            </a:r>
            <a:r>
              <a:rPr lang="ru-RU" altLang="ru-RU" b="1" dirty="0" err="1">
                <a:solidFill>
                  <a:srgbClr val="002060"/>
                </a:solidFill>
              </a:rPr>
              <a:t>зору</a:t>
            </a:r>
            <a:endParaRPr lang="ru-RU" altLang="ru-RU" b="1" dirty="0">
              <a:solidFill>
                <a:srgbClr val="002060"/>
              </a:solidFill>
            </a:endParaRPr>
          </a:p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Г)</a:t>
            </a:r>
            <a:r>
              <a:rPr lang="ru-RU" altLang="ru-RU" b="1" dirty="0" err="1">
                <a:solidFill>
                  <a:srgbClr val="002060"/>
                </a:solidFill>
              </a:rPr>
              <a:t>Продовжу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дискусію</a:t>
            </a:r>
            <a:r>
              <a:rPr lang="ru-RU" altLang="ru-RU" b="1" dirty="0">
                <a:solidFill>
                  <a:srgbClr val="002060"/>
                </a:solidFill>
              </a:rPr>
              <a:t> з </a:t>
            </a:r>
            <a:r>
              <a:rPr lang="ru-RU" altLang="ru-RU" b="1" dirty="0" err="1">
                <a:solidFill>
                  <a:srgbClr val="002060"/>
                </a:solidFill>
              </a:rPr>
              <a:t>дитиною</a:t>
            </a:r>
            <a:r>
              <a:rPr lang="ru-RU" altLang="ru-RU" b="1" dirty="0">
                <a:solidFill>
                  <a:srgbClr val="002060"/>
                </a:solidFill>
              </a:rPr>
              <a:t>, </a:t>
            </a:r>
            <a:r>
              <a:rPr lang="ru-RU" altLang="ru-RU" b="1" dirty="0" err="1">
                <a:solidFill>
                  <a:srgbClr val="002060"/>
                </a:solidFill>
              </a:rPr>
              <a:t>щоб</a:t>
            </a:r>
            <a:r>
              <a:rPr lang="ru-RU" altLang="ru-RU" b="1" dirty="0">
                <a:solidFill>
                  <a:srgbClr val="002060"/>
                </a:solidFill>
              </a:rPr>
              <a:t> вона </a:t>
            </a:r>
            <a:r>
              <a:rPr lang="ru-RU" altLang="ru-RU" b="1" dirty="0" err="1">
                <a:solidFill>
                  <a:srgbClr val="002060"/>
                </a:solidFill>
              </a:rPr>
              <a:t>висловила</a:t>
            </a:r>
            <a:r>
              <a:rPr lang="ru-RU" altLang="ru-RU" b="1" dirty="0">
                <a:solidFill>
                  <a:srgbClr val="002060"/>
                </a:solidFill>
              </a:rPr>
              <a:t> свою думку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ъект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145088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sz="3600" b="1" dirty="0">
                <a:solidFill>
                  <a:srgbClr val="002060"/>
                </a:solidFill>
              </a:rPr>
              <a:t>Г)</a:t>
            </a:r>
            <a:r>
              <a:rPr lang="ru-RU" altLang="ru-RU" sz="3600" b="1" dirty="0" err="1">
                <a:solidFill>
                  <a:srgbClr val="002060"/>
                </a:solidFill>
              </a:rPr>
              <a:t>Вчителі</a:t>
            </a:r>
            <a:r>
              <a:rPr lang="ru-RU" altLang="ru-RU" sz="3600" b="1" dirty="0">
                <a:solidFill>
                  <a:srgbClr val="002060"/>
                </a:solidFill>
              </a:rPr>
              <a:t> НУШ </a:t>
            </a:r>
            <a:r>
              <a:rPr lang="ru-RU" altLang="ru-RU" sz="3600" b="1" dirty="0" err="1">
                <a:solidFill>
                  <a:srgbClr val="002060"/>
                </a:solidFill>
              </a:rPr>
              <a:t>розвиватимуть</a:t>
            </a:r>
            <a:r>
              <a:rPr lang="ru-RU" altLang="ru-RU" sz="3600" b="1" dirty="0">
                <a:solidFill>
                  <a:srgbClr val="002060"/>
                </a:solidFill>
              </a:rPr>
              <a:t> </a:t>
            </a:r>
            <a:r>
              <a:rPr lang="ru-RU" altLang="ru-RU" sz="3600" b="1" dirty="0" err="1">
                <a:solidFill>
                  <a:srgbClr val="002060"/>
                </a:solidFill>
              </a:rPr>
              <a:t>різні</a:t>
            </a:r>
            <a:r>
              <a:rPr lang="ru-RU" altLang="ru-RU" sz="3600" b="1" dirty="0">
                <a:solidFill>
                  <a:srgbClr val="002060"/>
                </a:solidFill>
              </a:rPr>
              <a:t> </a:t>
            </a:r>
            <a:r>
              <a:rPr lang="ru-RU" altLang="ru-RU" sz="3600" b="1" dirty="0" err="1">
                <a:solidFill>
                  <a:srgbClr val="002060"/>
                </a:solidFill>
              </a:rPr>
              <a:t>грані</a:t>
            </a:r>
            <a:r>
              <a:rPr lang="ru-RU" altLang="ru-RU" sz="3600" b="1" dirty="0">
                <a:solidFill>
                  <a:srgbClr val="002060"/>
                </a:solidFill>
              </a:rPr>
              <a:t> </a:t>
            </a:r>
            <a:r>
              <a:rPr lang="ru-RU" altLang="ru-RU" sz="3600" b="1" dirty="0" err="1">
                <a:solidFill>
                  <a:srgbClr val="002060"/>
                </a:solidFill>
              </a:rPr>
              <a:t>особистості</a:t>
            </a:r>
            <a:r>
              <a:rPr lang="ru-RU" altLang="ru-RU" sz="3600" b="1" dirty="0">
                <a:solidFill>
                  <a:srgbClr val="002060"/>
                </a:solidFill>
              </a:rPr>
              <a:t> </a:t>
            </a:r>
            <a:r>
              <a:rPr lang="ru-RU" altLang="ru-RU" sz="3600" b="1" dirty="0" err="1">
                <a:solidFill>
                  <a:srgbClr val="002060"/>
                </a:solidFill>
              </a:rPr>
              <a:t>дитини</a:t>
            </a:r>
            <a:r>
              <a:rPr lang="ru-RU" altLang="ru-RU" sz="3600" b="1" dirty="0">
                <a:solidFill>
                  <a:srgbClr val="002060"/>
                </a:solidFill>
              </a:rPr>
              <a:t>. </a:t>
            </a:r>
            <a:r>
              <a:rPr lang="ru-RU" altLang="ru-RU" sz="3600" b="1" dirty="0" err="1">
                <a:solidFill>
                  <a:srgbClr val="002060"/>
                </a:solidFill>
              </a:rPr>
              <a:t>Наприклад</a:t>
            </a:r>
            <a:r>
              <a:rPr lang="ru-RU" altLang="ru-RU" sz="3600" b="1" dirty="0">
                <a:solidFill>
                  <a:srgbClr val="002060"/>
                </a:solidFill>
              </a:rPr>
              <a:t>, свободу і </a:t>
            </a:r>
            <a:r>
              <a:rPr lang="ru-RU" altLang="ru-RU" sz="3600" b="1" dirty="0" err="1">
                <a:solidFill>
                  <a:srgbClr val="002060"/>
                </a:solidFill>
              </a:rPr>
              <a:t>незалежність</a:t>
            </a:r>
            <a:r>
              <a:rPr lang="ru-RU" altLang="ru-RU" sz="3600" b="1" dirty="0">
                <a:solidFill>
                  <a:srgbClr val="002060"/>
                </a:solidFill>
              </a:rPr>
              <a:t>. </a:t>
            </a:r>
            <a:r>
              <a:rPr lang="ru-RU" altLang="ru-RU" sz="3600" b="1" dirty="0" err="1">
                <a:solidFill>
                  <a:srgbClr val="002060"/>
                </a:solidFill>
              </a:rPr>
              <a:t>Діти</a:t>
            </a:r>
            <a:r>
              <a:rPr lang="ru-RU" altLang="ru-RU" sz="3600" b="1" dirty="0">
                <a:solidFill>
                  <a:srgbClr val="002060"/>
                </a:solidFill>
              </a:rPr>
              <a:t> </a:t>
            </a:r>
            <a:r>
              <a:rPr lang="ru-RU" altLang="ru-RU" sz="3600" b="1" dirty="0" err="1">
                <a:solidFill>
                  <a:srgbClr val="002060"/>
                </a:solidFill>
              </a:rPr>
              <a:t>зможуть</a:t>
            </a:r>
            <a:r>
              <a:rPr lang="ru-RU" altLang="ru-RU" sz="3600" b="1" dirty="0">
                <a:solidFill>
                  <a:srgbClr val="002060"/>
                </a:solidFill>
              </a:rPr>
              <a:t> </a:t>
            </a:r>
            <a:r>
              <a:rPr lang="ru-RU" altLang="ru-RU" sz="3600" b="1" dirty="0" err="1">
                <a:solidFill>
                  <a:srgbClr val="002060"/>
                </a:solidFill>
              </a:rPr>
              <a:t>сперечатися</a:t>
            </a:r>
            <a:r>
              <a:rPr lang="ru-RU" altLang="ru-RU" sz="3600" b="1" dirty="0">
                <a:solidFill>
                  <a:srgbClr val="002060"/>
                </a:solidFill>
              </a:rPr>
              <a:t> з учителем, </a:t>
            </a:r>
            <a:r>
              <a:rPr lang="ru-RU" altLang="ru-RU" sz="3600" b="1" dirty="0" err="1">
                <a:solidFill>
                  <a:srgbClr val="002060"/>
                </a:solidFill>
              </a:rPr>
              <a:t>висловлювати</a:t>
            </a:r>
            <a:r>
              <a:rPr lang="ru-RU" altLang="ru-RU" sz="3600" b="1" dirty="0">
                <a:solidFill>
                  <a:srgbClr val="002060"/>
                </a:solidFill>
              </a:rPr>
              <a:t> свою думку і </a:t>
            </a:r>
            <a:r>
              <a:rPr lang="ru-RU" altLang="ru-RU" sz="3600" b="1" dirty="0" err="1">
                <a:solidFill>
                  <a:srgbClr val="002060"/>
                </a:solidFill>
              </a:rPr>
              <a:t>їх</a:t>
            </a:r>
            <a:r>
              <a:rPr lang="ru-RU" altLang="ru-RU" sz="3600" b="1" dirty="0">
                <a:solidFill>
                  <a:srgbClr val="002060"/>
                </a:solidFill>
              </a:rPr>
              <a:t> за </a:t>
            </a:r>
            <a:r>
              <a:rPr lang="ru-RU" altLang="ru-RU" sz="3600" b="1" dirty="0" err="1">
                <a:solidFill>
                  <a:srgbClr val="002060"/>
                </a:solidFill>
              </a:rPr>
              <a:t>це</a:t>
            </a:r>
            <a:r>
              <a:rPr lang="ru-RU" altLang="ru-RU" sz="3600" b="1" dirty="0">
                <a:solidFill>
                  <a:srgbClr val="002060"/>
                </a:solidFill>
              </a:rPr>
              <a:t> не </a:t>
            </a:r>
            <a:r>
              <a:rPr lang="ru-RU" altLang="ru-RU" sz="3600" b="1" dirty="0" err="1">
                <a:solidFill>
                  <a:srgbClr val="002060"/>
                </a:solidFill>
              </a:rPr>
              <a:t>сваритимуть</a:t>
            </a:r>
            <a:r>
              <a:rPr lang="ru-RU" altLang="ru-RU" sz="3600" b="1" dirty="0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ru-RU" altLang="ru-RU" b="1" dirty="0"/>
            </a:br>
            <a:r>
              <a:rPr lang="ru-RU" altLang="ru-RU" b="1" dirty="0">
                <a:solidFill>
                  <a:srgbClr val="990000"/>
                </a:solidFill>
              </a:rPr>
              <a:t>3.Учень </a:t>
            </a:r>
            <a:r>
              <a:rPr lang="ru-RU" altLang="ru-RU" b="1" dirty="0" err="1">
                <a:solidFill>
                  <a:srgbClr val="990000"/>
                </a:solidFill>
              </a:rPr>
              <a:t>пропонує</a:t>
            </a:r>
            <a:r>
              <a:rPr lang="ru-RU" altLang="ru-RU" b="1" dirty="0">
                <a:solidFill>
                  <a:srgbClr val="990000"/>
                </a:solidFill>
              </a:rPr>
              <a:t> тему для уроку. </a:t>
            </a:r>
            <a:r>
              <a:rPr lang="ru-RU" altLang="ru-RU" b="1" dirty="0" err="1">
                <a:solidFill>
                  <a:srgbClr val="990000"/>
                </a:solidFill>
              </a:rPr>
              <a:t>Що</a:t>
            </a:r>
            <a:r>
              <a:rPr lang="ru-RU" altLang="ru-RU" b="1" dirty="0">
                <a:solidFill>
                  <a:srgbClr val="990000"/>
                </a:solidFill>
              </a:rPr>
              <a:t> </a:t>
            </a:r>
            <a:r>
              <a:rPr lang="ru-RU" altLang="ru-RU" b="1" dirty="0" err="1">
                <a:solidFill>
                  <a:srgbClr val="990000"/>
                </a:solidFill>
              </a:rPr>
              <a:t>ви</a:t>
            </a:r>
            <a:r>
              <a:rPr lang="ru-RU" altLang="ru-RU" b="1" dirty="0">
                <a:solidFill>
                  <a:srgbClr val="990000"/>
                </a:solidFill>
              </a:rPr>
              <a:t> </a:t>
            </a:r>
            <a:r>
              <a:rPr lang="ru-RU" altLang="ru-RU" b="1" dirty="0" err="1">
                <a:solidFill>
                  <a:srgbClr val="990000"/>
                </a:solidFill>
              </a:rPr>
              <a:t>зробите</a:t>
            </a:r>
            <a:r>
              <a:rPr lang="ru-RU" altLang="ru-RU" b="1" dirty="0">
                <a:solidFill>
                  <a:srgbClr val="990000"/>
                </a:solidFill>
              </a:rPr>
              <a:t>?</a:t>
            </a:r>
            <a:br>
              <a:rPr lang="ru-RU" altLang="ru-RU" b="1" dirty="0">
                <a:solidFill>
                  <a:srgbClr val="C00000"/>
                </a:solidFill>
              </a:rPr>
            </a:br>
            <a:endParaRPr lang="ru-RU" alt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 sz="2400" dirty="0"/>
          </a:p>
          <a:p>
            <a:pPr marL="0" indent="0">
              <a:buFontTx/>
              <a:buNone/>
              <a:defRPr/>
            </a:pPr>
            <a:r>
              <a:rPr lang="ru-RU" b="1" dirty="0">
                <a:solidFill>
                  <a:srgbClr val="002060"/>
                </a:solidFill>
              </a:rPr>
              <a:t>А)</a:t>
            </a:r>
            <a:r>
              <a:rPr lang="ru-RU" b="1" dirty="0" err="1">
                <a:solidFill>
                  <a:srgbClr val="002060"/>
                </a:solidFill>
              </a:rPr>
              <a:t>Подякую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йому</a:t>
            </a:r>
            <a:r>
              <a:rPr lang="ru-RU" b="1" dirty="0">
                <a:solidFill>
                  <a:srgbClr val="002060"/>
                </a:solidFill>
              </a:rPr>
              <a:t>, але </a:t>
            </a:r>
            <a:r>
              <a:rPr lang="ru-RU" b="1" dirty="0" err="1">
                <a:solidFill>
                  <a:srgbClr val="002060"/>
                </a:solidFill>
              </a:rPr>
              <a:t>навчальний</a:t>
            </a:r>
            <a:r>
              <a:rPr lang="ru-RU" b="1" dirty="0">
                <a:solidFill>
                  <a:srgbClr val="002060"/>
                </a:solidFill>
              </a:rPr>
              <a:t> план </a:t>
            </a:r>
            <a:r>
              <a:rPr lang="ru-RU" b="1" dirty="0" err="1">
                <a:solidFill>
                  <a:srgbClr val="002060"/>
                </a:solidFill>
              </a:rPr>
              <a:t>вже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сформований</a:t>
            </a:r>
            <a:endParaRPr lang="ru-RU" b="1" dirty="0">
              <a:solidFill>
                <a:srgbClr val="00206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ru-RU" b="1" dirty="0">
                <a:solidFill>
                  <a:srgbClr val="002060"/>
                </a:solidFill>
              </a:rPr>
              <a:t>Б)</a:t>
            </a:r>
            <a:r>
              <a:rPr lang="ru-RU" b="1" dirty="0" err="1">
                <a:solidFill>
                  <a:srgbClr val="002060"/>
                </a:solidFill>
              </a:rPr>
              <a:t>Нагадую</a:t>
            </a:r>
            <a:r>
              <a:rPr lang="ru-RU" b="1" dirty="0">
                <a:solidFill>
                  <a:srgbClr val="002060"/>
                </a:solidFill>
              </a:rPr>
              <a:t>, </a:t>
            </a:r>
            <a:r>
              <a:rPr lang="ru-RU" b="1" dirty="0" err="1">
                <a:solidFill>
                  <a:srgbClr val="002060"/>
                </a:solidFill>
              </a:rPr>
              <a:t>хто</a:t>
            </a:r>
            <a:r>
              <a:rPr lang="ru-RU" b="1" dirty="0">
                <a:solidFill>
                  <a:srgbClr val="002060"/>
                </a:solidFill>
              </a:rPr>
              <a:t> тут </a:t>
            </a:r>
            <a:r>
              <a:rPr lang="ru-RU" b="1" dirty="0" err="1">
                <a:solidFill>
                  <a:srgbClr val="002060"/>
                </a:solidFill>
              </a:rPr>
              <a:t>вчитель</a:t>
            </a:r>
            <a:endParaRPr lang="ru-RU" b="1" dirty="0">
              <a:solidFill>
                <a:srgbClr val="00206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ru-RU" b="1" dirty="0">
                <a:solidFill>
                  <a:srgbClr val="002060"/>
                </a:solidFill>
              </a:rPr>
              <a:t>В)</a:t>
            </a:r>
            <a:r>
              <a:rPr lang="ru-RU" b="1" dirty="0" err="1">
                <a:solidFill>
                  <a:srgbClr val="002060"/>
                </a:solidFill>
              </a:rPr>
              <a:t>Прислухаюся</a:t>
            </a:r>
            <a:r>
              <a:rPr lang="ru-RU" b="1" dirty="0">
                <a:solidFill>
                  <a:srgbClr val="002060"/>
                </a:solidFill>
              </a:rPr>
              <a:t> до </a:t>
            </a:r>
            <a:r>
              <a:rPr lang="ru-RU" b="1" dirty="0" err="1">
                <a:solidFill>
                  <a:srgbClr val="002060"/>
                </a:solidFill>
              </a:rPr>
              <a:t>нього</a:t>
            </a:r>
            <a:r>
              <a:rPr lang="ru-RU" b="1" dirty="0">
                <a:solidFill>
                  <a:srgbClr val="002060"/>
                </a:solidFill>
              </a:rPr>
              <a:t> і </a:t>
            </a:r>
            <a:r>
              <a:rPr lang="ru-RU" b="1" dirty="0" err="1">
                <a:solidFill>
                  <a:srgbClr val="002060"/>
                </a:solidFill>
              </a:rPr>
              <a:t>подумаємо</a:t>
            </a:r>
            <a:r>
              <a:rPr lang="ru-RU" b="1" dirty="0">
                <a:solidFill>
                  <a:srgbClr val="002060"/>
                </a:solidFill>
              </a:rPr>
              <a:t> разом, як </a:t>
            </a:r>
            <a:r>
              <a:rPr lang="ru-RU" b="1" dirty="0" err="1">
                <a:solidFill>
                  <a:srgbClr val="002060"/>
                </a:solidFill>
              </a:rPr>
              <a:t>це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можна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зробити</a:t>
            </a:r>
            <a:endParaRPr lang="ru-RU" b="1" dirty="0">
              <a:solidFill>
                <a:srgbClr val="00206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ru-RU" b="1" dirty="0">
                <a:solidFill>
                  <a:srgbClr val="002060"/>
                </a:solidFill>
              </a:rPr>
              <a:t>Г)</a:t>
            </a:r>
            <a:r>
              <a:rPr lang="ru-RU" b="1" dirty="0" err="1">
                <a:solidFill>
                  <a:srgbClr val="002060"/>
                </a:solidFill>
              </a:rPr>
              <a:t>Дітям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завжди</a:t>
            </a:r>
            <a:r>
              <a:rPr lang="ru-RU" b="1" dirty="0">
                <a:solidFill>
                  <a:srgbClr val="002060"/>
                </a:solidFill>
              </a:rPr>
              <a:t> не </a:t>
            </a:r>
            <a:r>
              <a:rPr lang="ru-RU" b="1" dirty="0" err="1">
                <a:solidFill>
                  <a:srgbClr val="002060"/>
                </a:solidFill>
              </a:rPr>
              <a:t>подобається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навчання</a:t>
            </a:r>
            <a:r>
              <a:rPr lang="ru-RU" b="1" dirty="0">
                <a:solidFill>
                  <a:srgbClr val="002060"/>
                </a:solidFill>
              </a:rPr>
              <a:t>. Просто </a:t>
            </a:r>
            <a:r>
              <a:rPr lang="ru-RU" b="1" dirty="0" err="1">
                <a:solidFill>
                  <a:srgbClr val="002060"/>
                </a:solidFill>
              </a:rPr>
              <a:t>проігнорую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пропозицію</a:t>
            </a:r>
            <a:r>
              <a:rPr lang="ru-RU" b="1" dirty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ъект 2"/>
          <p:cNvSpPr>
            <a:spLocks noGrp="1"/>
          </p:cNvSpPr>
          <p:nvPr>
            <p:ph idx="1"/>
          </p:nvPr>
        </p:nvSpPr>
        <p:spPr>
          <a:xfrm>
            <a:off x="468313" y="1052513"/>
            <a:ext cx="8229600" cy="4525962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В)У НУШ теми для </a:t>
            </a:r>
            <a:r>
              <a:rPr lang="ru-RU" altLang="ru-RU" b="1" dirty="0" err="1">
                <a:solidFill>
                  <a:srgbClr val="002060"/>
                </a:solidFill>
              </a:rPr>
              <a:t>викладання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вибиратимуть</a:t>
            </a:r>
            <a:r>
              <a:rPr lang="ru-RU" altLang="ru-RU" b="1" dirty="0">
                <a:solidFill>
                  <a:srgbClr val="002060"/>
                </a:solidFill>
              </a:rPr>
              <a:t> як учитель, так і </a:t>
            </a:r>
            <a:r>
              <a:rPr lang="ru-RU" altLang="ru-RU" b="1" dirty="0" err="1">
                <a:solidFill>
                  <a:srgbClr val="002060"/>
                </a:solidFill>
              </a:rPr>
              <a:t>самі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учні</a:t>
            </a:r>
            <a:r>
              <a:rPr lang="ru-RU" altLang="ru-RU" b="1" dirty="0">
                <a:solidFill>
                  <a:srgbClr val="002060"/>
                </a:solidFill>
              </a:rPr>
              <a:t>. На уроках вони </a:t>
            </a:r>
            <a:r>
              <a:rPr lang="ru-RU" altLang="ru-RU" b="1" dirty="0" err="1">
                <a:solidFill>
                  <a:srgbClr val="002060"/>
                </a:solidFill>
              </a:rPr>
              <a:t>зможуть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обговорювати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улюблені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мультфільми</a:t>
            </a:r>
            <a:r>
              <a:rPr lang="ru-RU" altLang="ru-RU" b="1" dirty="0">
                <a:solidFill>
                  <a:srgbClr val="002060"/>
                </a:solidFill>
              </a:rPr>
              <a:t> й на </a:t>
            </a:r>
            <a:r>
              <a:rPr lang="ru-RU" altLang="ru-RU" b="1" dirty="0" err="1">
                <a:solidFill>
                  <a:srgbClr val="002060"/>
                </a:solidFill>
              </a:rPr>
              <a:t>їх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основі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робити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завдання</a:t>
            </a:r>
            <a:r>
              <a:rPr lang="ru-RU" altLang="ru-RU" b="1" dirty="0">
                <a:solidFill>
                  <a:srgbClr val="002060"/>
                </a:solidFill>
              </a:rPr>
              <a:t>. </a:t>
            </a:r>
            <a:r>
              <a:rPr lang="ru-RU" altLang="ru-RU" b="1" dirty="0" err="1">
                <a:solidFill>
                  <a:srgbClr val="002060"/>
                </a:solidFill>
              </a:rPr>
              <a:t>Наприклад</a:t>
            </a:r>
            <a:r>
              <a:rPr lang="ru-RU" altLang="ru-RU" b="1" dirty="0">
                <a:solidFill>
                  <a:srgbClr val="002060"/>
                </a:solidFill>
              </a:rPr>
              <a:t>, </a:t>
            </a:r>
            <a:r>
              <a:rPr lang="ru-RU" altLang="ru-RU" b="1" dirty="0" err="1">
                <a:solidFill>
                  <a:srgbClr val="002060"/>
                </a:solidFill>
              </a:rPr>
              <a:t>написати</a:t>
            </a:r>
            <a:r>
              <a:rPr lang="ru-RU" altLang="ru-RU" b="1" dirty="0">
                <a:solidFill>
                  <a:srgbClr val="002060"/>
                </a:solidFill>
              </a:rPr>
              <a:t> лист герою мультика </a:t>
            </a:r>
            <a:r>
              <a:rPr lang="ru-RU" altLang="ru-RU" b="1" dirty="0" err="1">
                <a:solidFill>
                  <a:srgbClr val="002060"/>
                </a:solidFill>
              </a:rPr>
              <a:t>або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обчислити</a:t>
            </a:r>
            <a:r>
              <a:rPr lang="ru-RU" altLang="ru-RU" b="1" dirty="0">
                <a:solidFill>
                  <a:srgbClr val="002060"/>
                </a:solidFill>
              </a:rPr>
              <a:t> час </a:t>
            </a:r>
            <a:r>
              <a:rPr lang="ru-RU" altLang="ru-RU" b="1" dirty="0" err="1">
                <a:solidFill>
                  <a:srgbClr val="002060"/>
                </a:solidFill>
              </a:rPr>
              <a:t>його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подорожей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тощо</a:t>
            </a:r>
            <a:r>
              <a:rPr lang="ru-RU" altLang="ru-RU" b="1" dirty="0">
                <a:solidFill>
                  <a:srgbClr val="002060"/>
                </a:solidFill>
              </a:rPr>
              <a:t>. </a:t>
            </a:r>
            <a:r>
              <a:rPr lang="ru-RU" altLang="ru-RU" b="1" dirty="0" err="1">
                <a:solidFill>
                  <a:srgbClr val="002060"/>
                </a:solidFill>
              </a:rPr>
              <a:t>Дітям</a:t>
            </a:r>
            <a:r>
              <a:rPr lang="ru-RU" altLang="ru-RU" b="1" dirty="0">
                <a:solidFill>
                  <a:srgbClr val="002060"/>
                </a:solidFill>
              </a:rPr>
              <a:t> буде </a:t>
            </a:r>
            <a:r>
              <a:rPr lang="ru-RU" altLang="ru-RU" b="1" dirty="0" err="1">
                <a:solidFill>
                  <a:srgbClr val="002060"/>
                </a:solidFill>
              </a:rPr>
              <a:t>набагато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цікавіше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отримувати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знання</a:t>
            </a:r>
            <a:r>
              <a:rPr lang="ru-RU" altLang="ru-RU" b="1" dirty="0">
                <a:solidFill>
                  <a:srgbClr val="002060"/>
                </a:solidFill>
              </a:rPr>
              <a:t> на </a:t>
            </a:r>
            <a:r>
              <a:rPr lang="ru-RU" altLang="ru-RU" b="1" dirty="0" err="1">
                <a:solidFill>
                  <a:srgbClr val="002060"/>
                </a:solidFill>
              </a:rPr>
              <a:t>основі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своїх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улюблених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сюжетів</a:t>
            </a:r>
            <a:r>
              <a:rPr lang="ru-RU" altLang="ru-RU" b="1" dirty="0">
                <a:solidFill>
                  <a:srgbClr val="002060"/>
                </a:solidFill>
              </a:rPr>
              <a:t>, </a:t>
            </a:r>
            <a:r>
              <a:rPr lang="ru-RU" altLang="ru-RU" b="1" dirty="0" err="1">
                <a:solidFill>
                  <a:srgbClr val="002060"/>
                </a:solidFill>
              </a:rPr>
              <a:t>ніж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зі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стандартних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програм</a:t>
            </a:r>
            <a:r>
              <a:rPr lang="ru-RU" altLang="ru-RU" b="1" dirty="0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3"/>
          <p:cNvSpPr>
            <a:spLocks noGrp="1"/>
          </p:cNvSpPr>
          <p:nvPr>
            <p:ph type="title"/>
          </p:nvPr>
        </p:nvSpPr>
        <p:spPr>
          <a:xfrm>
            <a:off x="468313" y="908050"/>
            <a:ext cx="8229600" cy="1143000"/>
          </a:xfrm>
        </p:spPr>
        <p:txBody>
          <a:bodyPr/>
          <a:lstStyle/>
          <a:p>
            <a:r>
              <a:rPr lang="ru-RU" altLang="ru-RU" b="1" dirty="0">
                <a:solidFill>
                  <a:srgbClr val="990000"/>
                </a:solidFill>
                <a:latin typeface="LatoLatin, sans-serif"/>
              </a:rPr>
              <a:t>4.Що </a:t>
            </a:r>
            <a:r>
              <a:rPr lang="ru-RU" altLang="ru-RU" b="1" dirty="0" err="1">
                <a:solidFill>
                  <a:srgbClr val="990000"/>
                </a:solidFill>
                <a:latin typeface="LatoLatin, sans-serif"/>
              </a:rPr>
              <a:t>таке</a:t>
            </a:r>
            <a:r>
              <a:rPr lang="ru-RU" altLang="ru-RU" b="1" dirty="0">
                <a:solidFill>
                  <a:srgbClr val="990000"/>
                </a:solidFill>
                <a:latin typeface="LatoLatin, sans-serif"/>
              </a:rPr>
              <a:t> </a:t>
            </a:r>
            <a:r>
              <a:rPr lang="ru-RU" altLang="ru-RU" b="1" dirty="0" err="1">
                <a:solidFill>
                  <a:srgbClr val="990000"/>
                </a:solidFill>
                <a:latin typeface="LatoLatin, sans-serif"/>
              </a:rPr>
              <a:t>інтегроване</a:t>
            </a:r>
            <a:r>
              <a:rPr lang="ru-RU" altLang="ru-RU" b="1" dirty="0">
                <a:solidFill>
                  <a:srgbClr val="990000"/>
                </a:solidFill>
                <a:latin typeface="LatoLatin, sans-serif"/>
              </a:rPr>
              <a:t> </a:t>
            </a:r>
            <a:r>
              <a:rPr lang="ru-RU" altLang="ru-RU" b="1" dirty="0" err="1">
                <a:solidFill>
                  <a:srgbClr val="990000"/>
                </a:solidFill>
                <a:latin typeface="LatoLatin, sans-serif"/>
              </a:rPr>
              <a:t>навчання</a:t>
            </a:r>
            <a:r>
              <a:rPr lang="ru-RU" altLang="ru-RU" b="1" dirty="0">
                <a:solidFill>
                  <a:srgbClr val="990000"/>
                </a:solidFill>
                <a:latin typeface="LatoLatin, sans-serif"/>
              </a:rPr>
              <a:t>?</a:t>
            </a:r>
            <a:endParaRPr lang="ru-RU" altLang="ru-RU" b="1" dirty="0">
              <a:solidFill>
                <a:srgbClr val="99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  <a:defRPr/>
            </a:pPr>
            <a:br>
              <a:rPr lang="ru-RU" sz="2400" dirty="0">
                <a:latin typeface="inherit"/>
              </a:rPr>
            </a:br>
            <a:endParaRPr lang="ru-RU" sz="2400" dirty="0">
              <a:latin typeface="inherit"/>
            </a:endParaRPr>
          </a:p>
          <a:p>
            <a:pPr marL="0" indent="0" fontAlgn="ctr">
              <a:buFontTx/>
              <a:buNone/>
              <a:defRPr/>
            </a:pPr>
            <a:r>
              <a:rPr lang="ru-RU" sz="2800" b="1" dirty="0">
                <a:solidFill>
                  <a:srgbClr val="002060"/>
                </a:solidFill>
                <a:latin typeface="inherit"/>
              </a:rPr>
              <a:t>А)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Це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коли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учні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і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вчителі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разом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розробляють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тему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уроків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і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працюють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над нею</a:t>
            </a:r>
          </a:p>
          <a:p>
            <a:pPr marL="0" indent="0" fontAlgn="ctr">
              <a:buFontTx/>
              <a:buNone/>
              <a:defRPr/>
            </a:pPr>
            <a:r>
              <a:rPr lang="ru-RU" sz="2800" b="1" dirty="0">
                <a:solidFill>
                  <a:srgbClr val="002060"/>
                </a:solidFill>
                <a:latin typeface="inherit"/>
              </a:rPr>
              <a:t>Б)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Це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доступ до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навчання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дітей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з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інвалідністю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</a:t>
            </a:r>
          </a:p>
          <a:p>
            <a:pPr marL="0" indent="0" fontAlgn="ctr">
              <a:buFontTx/>
              <a:buNone/>
              <a:defRPr/>
            </a:pPr>
            <a:r>
              <a:rPr lang="ru-RU" sz="2800" b="1" dirty="0">
                <a:solidFill>
                  <a:srgbClr val="002060"/>
                </a:solidFill>
                <a:latin typeface="inherit"/>
              </a:rPr>
              <a:t>В)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Це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коли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різні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предмети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об’єднуються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навколо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цікавих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для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дитини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тем і проблем</a:t>
            </a:r>
          </a:p>
          <a:p>
            <a:pPr marL="0" indent="0" fontAlgn="ctr">
              <a:buFontTx/>
              <a:buNone/>
              <a:defRPr/>
            </a:pPr>
            <a:r>
              <a:rPr lang="ru-RU" sz="2800" b="1" dirty="0">
                <a:solidFill>
                  <a:srgbClr val="002060"/>
                </a:solidFill>
                <a:latin typeface="inherit"/>
              </a:rPr>
              <a:t>Г)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Це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коли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дитина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повністю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поринає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у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навчальний</a:t>
            </a:r>
            <a:r>
              <a:rPr lang="ru-RU" sz="2800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sz="2800" b="1" dirty="0" err="1">
                <a:solidFill>
                  <a:srgbClr val="002060"/>
                </a:solidFill>
                <a:latin typeface="inherit"/>
              </a:rPr>
              <a:t>процес</a:t>
            </a:r>
            <a:endParaRPr lang="ru-RU" sz="2800" b="1" dirty="0">
              <a:solidFill>
                <a:srgbClr val="002060"/>
              </a:solidFill>
              <a:latin typeface="inherit"/>
            </a:endParaRPr>
          </a:p>
          <a:p>
            <a:pPr>
              <a:defRPr/>
            </a:pPr>
            <a:endParaRPr lang="ru-RU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ru-RU" altLang="ru-RU" sz="3600" b="1" dirty="0">
                <a:solidFill>
                  <a:srgbClr val="002060"/>
                </a:solidFill>
              </a:rPr>
              <a:t>В)</a:t>
            </a:r>
            <a:r>
              <a:rPr lang="ru-RU" altLang="ru-RU" sz="3600" b="1" dirty="0" err="1">
                <a:solidFill>
                  <a:srgbClr val="002060"/>
                </a:solidFill>
              </a:rPr>
              <a:t>Предмети</a:t>
            </a:r>
            <a:r>
              <a:rPr lang="ru-RU" altLang="ru-RU" sz="3600" b="1" dirty="0">
                <a:solidFill>
                  <a:srgbClr val="002060"/>
                </a:solidFill>
              </a:rPr>
              <a:t> у НУШ </a:t>
            </a:r>
            <a:r>
              <a:rPr lang="ru-RU" altLang="ru-RU" sz="3600" b="1" dirty="0" err="1">
                <a:solidFill>
                  <a:srgbClr val="002060"/>
                </a:solidFill>
              </a:rPr>
              <a:t>будуть</a:t>
            </a:r>
            <a:r>
              <a:rPr lang="ru-RU" altLang="ru-RU" sz="3600" b="1" dirty="0">
                <a:solidFill>
                  <a:srgbClr val="002060"/>
                </a:solidFill>
              </a:rPr>
              <a:t> </a:t>
            </a:r>
            <a:r>
              <a:rPr lang="ru-RU" altLang="ru-RU" sz="3600" b="1" dirty="0" err="1">
                <a:solidFill>
                  <a:srgbClr val="002060"/>
                </a:solidFill>
              </a:rPr>
              <a:t>інтегрованими</a:t>
            </a:r>
            <a:r>
              <a:rPr lang="ru-RU" altLang="ru-RU" sz="3600" b="1" dirty="0">
                <a:solidFill>
                  <a:srgbClr val="002060"/>
                </a:solidFill>
              </a:rPr>
              <a:t>, </a:t>
            </a:r>
            <a:r>
              <a:rPr lang="ru-RU" altLang="ru-RU" sz="3600" b="1" dirty="0" err="1">
                <a:solidFill>
                  <a:srgbClr val="002060"/>
                </a:solidFill>
              </a:rPr>
              <a:t>тобто</a:t>
            </a:r>
            <a:r>
              <a:rPr lang="ru-RU" altLang="ru-RU" sz="3600" b="1" dirty="0">
                <a:solidFill>
                  <a:srgbClr val="002060"/>
                </a:solidFill>
              </a:rPr>
              <a:t> </a:t>
            </a:r>
            <a:r>
              <a:rPr lang="ru-RU" altLang="ru-RU" sz="3600" b="1" dirty="0" err="1">
                <a:solidFill>
                  <a:srgbClr val="002060"/>
                </a:solidFill>
              </a:rPr>
              <a:t>об’єднуватимуться</a:t>
            </a:r>
            <a:r>
              <a:rPr lang="ru-RU" altLang="ru-RU" sz="3600" b="1" dirty="0">
                <a:solidFill>
                  <a:srgbClr val="002060"/>
                </a:solidFill>
              </a:rPr>
              <a:t> </a:t>
            </a:r>
            <a:r>
              <a:rPr lang="ru-RU" altLang="ru-RU" sz="3600" b="1" dirty="0" err="1">
                <a:solidFill>
                  <a:srgbClr val="002060"/>
                </a:solidFill>
              </a:rPr>
              <a:t>навколо</a:t>
            </a:r>
            <a:r>
              <a:rPr lang="ru-RU" altLang="ru-RU" sz="3600" b="1" dirty="0">
                <a:solidFill>
                  <a:srgbClr val="002060"/>
                </a:solidFill>
              </a:rPr>
              <a:t> </a:t>
            </a:r>
            <a:r>
              <a:rPr lang="ru-RU" altLang="ru-RU" sz="3600" b="1" dirty="0" err="1">
                <a:solidFill>
                  <a:srgbClr val="002060"/>
                </a:solidFill>
              </a:rPr>
              <a:t>цікавих</a:t>
            </a:r>
            <a:r>
              <a:rPr lang="ru-RU" altLang="ru-RU" sz="3600" b="1" dirty="0">
                <a:solidFill>
                  <a:srgbClr val="002060"/>
                </a:solidFill>
              </a:rPr>
              <a:t> для </a:t>
            </a:r>
            <a:r>
              <a:rPr lang="ru-RU" altLang="ru-RU" sz="3600" b="1" dirty="0" err="1">
                <a:solidFill>
                  <a:srgbClr val="002060"/>
                </a:solidFill>
              </a:rPr>
              <a:t>дитини</a:t>
            </a:r>
            <a:r>
              <a:rPr lang="ru-RU" altLang="ru-RU" sz="3600" b="1" dirty="0">
                <a:solidFill>
                  <a:srgbClr val="002060"/>
                </a:solidFill>
              </a:rPr>
              <a:t> тем і проблем.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600" b="1" dirty="0">
                <a:solidFill>
                  <a:srgbClr val="990000"/>
                </a:solidFill>
                <a:latin typeface="LatoLatin, sans-serif"/>
              </a:rPr>
              <a:t>5.Які </a:t>
            </a:r>
            <a:r>
              <a:rPr lang="ru-RU" altLang="ru-RU" sz="3600" b="1" dirty="0" err="1">
                <a:solidFill>
                  <a:srgbClr val="990000"/>
                </a:solidFill>
                <a:latin typeface="LatoLatin, sans-serif"/>
              </a:rPr>
              <a:t>домашні</a:t>
            </a:r>
            <a:r>
              <a:rPr lang="ru-RU" altLang="ru-RU" sz="3600" b="1" dirty="0">
                <a:solidFill>
                  <a:srgbClr val="990000"/>
                </a:solidFill>
                <a:latin typeface="LatoLatin, sans-serif"/>
              </a:rPr>
              <a:t> </a:t>
            </a:r>
            <a:r>
              <a:rPr lang="ru-RU" altLang="ru-RU" sz="3600" b="1" dirty="0" err="1">
                <a:solidFill>
                  <a:srgbClr val="990000"/>
                </a:solidFill>
                <a:latin typeface="LatoLatin, sans-serif"/>
              </a:rPr>
              <a:t>завдання</a:t>
            </a:r>
            <a:r>
              <a:rPr lang="ru-RU" altLang="ru-RU" sz="3600" b="1" dirty="0">
                <a:solidFill>
                  <a:srgbClr val="990000"/>
                </a:solidFill>
                <a:latin typeface="LatoLatin, sans-serif"/>
              </a:rPr>
              <a:t>  </a:t>
            </a:r>
            <a:r>
              <a:rPr lang="ru-RU" altLang="ru-RU" sz="3600" b="1" dirty="0" err="1">
                <a:solidFill>
                  <a:srgbClr val="990000"/>
                </a:solidFill>
                <a:latin typeface="LatoLatin, sans-serif"/>
              </a:rPr>
              <a:t>задають</a:t>
            </a:r>
            <a:r>
              <a:rPr lang="ru-RU" altLang="ru-RU" sz="3600" b="1" dirty="0">
                <a:solidFill>
                  <a:srgbClr val="990000"/>
                </a:solidFill>
                <a:latin typeface="LatoLatin, sans-serif"/>
              </a:rPr>
              <a:t> </a:t>
            </a:r>
            <a:r>
              <a:rPr lang="ru-RU" altLang="ru-RU" sz="3600" b="1" dirty="0" err="1">
                <a:solidFill>
                  <a:srgbClr val="990000"/>
                </a:solidFill>
                <a:latin typeface="LatoLatin, sans-serif"/>
              </a:rPr>
              <a:t>першокласникам</a:t>
            </a:r>
            <a:r>
              <a:rPr lang="ru-RU" altLang="ru-RU" sz="3600" b="1" dirty="0">
                <a:solidFill>
                  <a:srgbClr val="990000"/>
                </a:solidFill>
                <a:latin typeface="LatoLatin, sans-serif"/>
              </a:rPr>
              <a:t>?</a:t>
            </a:r>
            <a:endParaRPr lang="ru-RU" altLang="ru-RU" sz="3600" b="1" dirty="0">
              <a:solidFill>
                <a:srgbClr val="99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ctr">
              <a:buFontTx/>
              <a:buNone/>
              <a:defRPr/>
            </a:pPr>
            <a:r>
              <a:rPr lang="ru-RU" b="1" dirty="0">
                <a:solidFill>
                  <a:srgbClr val="002060"/>
                </a:solidFill>
                <a:latin typeface="inherit"/>
              </a:rPr>
              <a:t>А)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Неважкі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, нехай вони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адаптуються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до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шкільного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життя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</a:t>
            </a:r>
          </a:p>
          <a:p>
            <a:pPr marL="0" indent="0" fontAlgn="ctr">
              <a:buFontTx/>
              <a:buNone/>
              <a:defRPr/>
            </a:pPr>
            <a:r>
              <a:rPr lang="ru-RU" b="1" dirty="0">
                <a:solidFill>
                  <a:srgbClr val="002060"/>
                </a:solidFill>
                <a:latin typeface="inherit"/>
              </a:rPr>
              <a:t>Б)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Нічого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особливого. Все те,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що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ми проходимо на уроках </a:t>
            </a:r>
          </a:p>
          <a:p>
            <a:pPr marL="0" indent="0" fontAlgn="ctr">
              <a:buFontTx/>
              <a:buNone/>
              <a:defRPr/>
            </a:pPr>
            <a:r>
              <a:rPr lang="ru-RU" b="1" dirty="0">
                <a:solidFill>
                  <a:srgbClr val="002060"/>
                </a:solidFill>
                <a:latin typeface="inherit"/>
              </a:rPr>
              <a:t>В)У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першому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класі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не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задають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домашні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завдання</a:t>
            </a:r>
            <a:endParaRPr lang="ru-RU" b="1" dirty="0">
              <a:solidFill>
                <a:srgbClr val="002060"/>
              </a:solidFill>
              <a:latin typeface="inherit"/>
            </a:endParaRPr>
          </a:p>
          <a:p>
            <a:pPr marL="0" indent="0" fontAlgn="ctr">
              <a:buFontTx/>
              <a:buNone/>
              <a:defRPr/>
            </a:pPr>
            <a:r>
              <a:rPr lang="ru-RU" b="1" dirty="0">
                <a:solidFill>
                  <a:srgbClr val="002060"/>
                </a:solidFill>
                <a:latin typeface="inherit"/>
              </a:rPr>
              <a:t>Г)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Більш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тяжкі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завдання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,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щоб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дитина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краще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розбиралася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у </a:t>
            </a:r>
            <a:r>
              <a:rPr lang="ru-RU" b="1" dirty="0" err="1">
                <a:solidFill>
                  <a:srgbClr val="002060"/>
                </a:solidFill>
                <a:latin typeface="inherit"/>
              </a:rPr>
              <a:t>темі</a:t>
            </a:r>
            <a:r>
              <a:rPr lang="ru-RU" b="1" dirty="0">
                <a:solidFill>
                  <a:srgbClr val="002060"/>
                </a:solidFill>
                <a:latin typeface="inherit"/>
              </a:rPr>
              <a:t> </a:t>
            </a:r>
          </a:p>
          <a:p>
            <a:pPr>
              <a:defRPr/>
            </a:pPr>
            <a:endParaRPr lang="ru-RU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ъект 2"/>
          <p:cNvSpPr>
            <a:spLocks noGrp="1"/>
          </p:cNvSpPr>
          <p:nvPr>
            <p:ph idx="1"/>
          </p:nvPr>
        </p:nvSpPr>
        <p:spPr>
          <a:xfrm>
            <a:off x="395288" y="908050"/>
            <a:ext cx="8229600" cy="4525963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В) </a:t>
            </a:r>
            <a:r>
              <a:rPr lang="ru-RU" altLang="ru-RU" b="1" dirty="0" err="1">
                <a:solidFill>
                  <a:srgbClr val="002060"/>
                </a:solidFill>
              </a:rPr>
              <a:t>Першокласникам</a:t>
            </a:r>
            <a:r>
              <a:rPr lang="ru-RU" altLang="ru-RU" b="1" dirty="0">
                <a:solidFill>
                  <a:srgbClr val="002060"/>
                </a:solidFill>
              </a:rPr>
              <a:t> не </a:t>
            </a:r>
            <a:r>
              <a:rPr lang="ru-RU" altLang="ru-RU" b="1" dirty="0" err="1">
                <a:solidFill>
                  <a:srgbClr val="002060"/>
                </a:solidFill>
              </a:rPr>
              <a:t>задаватимуть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домашні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завдання</a:t>
            </a:r>
            <a:r>
              <a:rPr lang="ru-RU" altLang="ru-RU" b="1" dirty="0">
                <a:solidFill>
                  <a:srgbClr val="002060"/>
                </a:solidFill>
              </a:rPr>
              <a:t>, </a:t>
            </a:r>
            <a:r>
              <a:rPr lang="ru-RU" altLang="ru-RU" b="1" dirty="0" err="1">
                <a:solidFill>
                  <a:srgbClr val="002060"/>
                </a:solidFill>
              </a:rPr>
              <a:t>учні</a:t>
            </a:r>
            <a:r>
              <a:rPr lang="ru-RU" altLang="ru-RU" b="1" dirty="0">
                <a:solidFill>
                  <a:srgbClr val="002060"/>
                </a:solidFill>
              </a:rPr>
              <a:t> другого </a:t>
            </a:r>
            <a:r>
              <a:rPr lang="ru-RU" altLang="ru-RU" b="1" dirty="0" err="1">
                <a:solidFill>
                  <a:srgbClr val="002060"/>
                </a:solidFill>
              </a:rPr>
              <a:t>класу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витрачатимуть</a:t>
            </a:r>
            <a:r>
              <a:rPr lang="ru-RU" altLang="ru-RU" b="1" dirty="0">
                <a:solidFill>
                  <a:srgbClr val="002060"/>
                </a:solidFill>
              </a:rPr>
              <a:t> на них не </a:t>
            </a:r>
            <a:r>
              <a:rPr lang="ru-RU" altLang="ru-RU" b="1" dirty="0" err="1">
                <a:solidFill>
                  <a:srgbClr val="002060"/>
                </a:solidFill>
              </a:rPr>
              <a:t>більше</a:t>
            </a:r>
            <a:r>
              <a:rPr lang="ru-RU" altLang="ru-RU" b="1" dirty="0">
                <a:solidFill>
                  <a:srgbClr val="002060"/>
                </a:solidFill>
              </a:rPr>
              <a:t> 45 </a:t>
            </a:r>
            <a:r>
              <a:rPr lang="ru-RU" altLang="ru-RU" b="1" dirty="0" err="1">
                <a:solidFill>
                  <a:srgbClr val="002060"/>
                </a:solidFill>
              </a:rPr>
              <a:t>хвилин</a:t>
            </a:r>
            <a:r>
              <a:rPr lang="ru-RU" altLang="ru-RU" b="1" dirty="0">
                <a:solidFill>
                  <a:srgbClr val="002060"/>
                </a:solidFill>
              </a:rPr>
              <a:t>, </a:t>
            </a:r>
            <a:r>
              <a:rPr lang="ru-RU" altLang="ru-RU" b="1" dirty="0" err="1">
                <a:solidFill>
                  <a:srgbClr val="002060"/>
                </a:solidFill>
              </a:rPr>
              <a:t>третього</a:t>
            </a:r>
            <a:r>
              <a:rPr lang="ru-RU" altLang="ru-RU" b="1" dirty="0">
                <a:solidFill>
                  <a:srgbClr val="002060"/>
                </a:solidFill>
              </a:rPr>
              <a:t>  1 годину 10 </a:t>
            </a:r>
            <a:r>
              <a:rPr lang="ru-RU" altLang="ru-RU" b="1" dirty="0" err="1">
                <a:solidFill>
                  <a:srgbClr val="002060"/>
                </a:solidFill>
              </a:rPr>
              <a:t>хвилин</a:t>
            </a:r>
            <a:r>
              <a:rPr lang="ru-RU" altLang="ru-RU" b="1" dirty="0">
                <a:solidFill>
                  <a:srgbClr val="002060"/>
                </a:solidFill>
              </a:rPr>
              <a:t>, четвертого — максимум </a:t>
            </a:r>
            <a:r>
              <a:rPr lang="ru-RU" altLang="ru-RU" b="1" dirty="0" err="1">
                <a:solidFill>
                  <a:srgbClr val="002060"/>
                </a:solidFill>
              </a:rPr>
              <a:t>півтори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години</a:t>
            </a:r>
            <a:r>
              <a:rPr lang="ru-RU" altLang="ru-RU" b="1" dirty="0">
                <a:solidFill>
                  <a:srgbClr val="002060"/>
                </a:solidFill>
              </a:rPr>
              <a:t>. </a:t>
            </a:r>
            <a:r>
              <a:rPr lang="ru-RU" altLang="ru-RU" b="1" dirty="0" err="1">
                <a:solidFill>
                  <a:srgbClr val="002060"/>
                </a:solidFill>
              </a:rPr>
              <a:t>Навіть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більше</a:t>
            </a:r>
            <a:r>
              <a:rPr lang="ru-RU" altLang="ru-RU" b="1" dirty="0">
                <a:solidFill>
                  <a:srgbClr val="002060"/>
                </a:solidFill>
              </a:rPr>
              <a:t>, </a:t>
            </a:r>
            <a:r>
              <a:rPr lang="ru-RU" altLang="ru-RU" b="1" dirty="0" err="1">
                <a:solidFill>
                  <a:srgbClr val="002060"/>
                </a:solidFill>
              </a:rPr>
              <a:t>вчителі</a:t>
            </a:r>
            <a:r>
              <a:rPr lang="ru-RU" altLang="ru-RU" b="1" dirty="0">
                <a:solidFill>
                  <a:srgbClr val="002060"/>
                </a:solidFill>
              </a:rPr>
              <a:t> не </a:t>
            </a:r>
            <a:r>
              <a:rPr lang="ru-RU" altLang="ru-RU" b="1" dirty="0" err="1">
                <a:solidFill>
                  <a:srgbClr val="002060"/>
                </a:solidFill>
              </a:rPr>
              <a:t>задаватимуть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домашні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завдання</a:t>
            </a:r>
            <a:r>
              <a:rPr lang="ru-RU" altLang="ru-RU" b="1" dirty="0">
                <a:solidFill>
                  <a:srgbClr val="002060"/>
                </a:solidFill>
              </a:rPr>
              <a:t> з </a:t>
            </a:r>
            <a:r>
              <a:rPr lang="ru-RU" altLang="ru-RU" b="1" dirty="0" err="1">
                <a:solidFill>
                  <a:srgbClr val="002060"/>
                </a:solidFill>
              </a:rPr>
              <a:t>додаткових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підручників</a:t>
            </a:r>
            <a:r>
              <a:rPr lang="ru-RU" altLang="ru-RU" b="1" dirty="0">
                <a:solidFill>
                  <a:srgbClr val="002060"/>
                </a:solidFill>
              </a:rPr>
              <a:t> і </a:t>
            </a:r>
            <a:r>
              <a:rPr lang="ru-RU" altLang="ru-RU" b="1" dirty="0" err="1">
                <a:solidFill>
                  <a:srgbClr val="002060"/>
                </a:solidFill>
              </a:rPr>
              <a:t>посібників</a:t>
            </a:r>
            <a:r>
              <a:rPr lang="ru-RU" altLang="ru-RU" b="1" dirty="0">
                <a:solidFill>
                  <a:srgbClr val="002060"/>
                </a:solidFill>
              </a:rPr>
              <a:t>, а </a:t>
            </a:r>
            <a:r>
              <a:rPr lang="ru-RU" altLang="ru-RU" b="1" dirty="0" err="1">
                <a:solidFill>
                  <a:srgbClr val="002060"/>
                </a:solidFill>
              </a:rPr>
              <a:t>також</a:t>
            </a:r>
            <a:r>
              <a:rPr lang="ru-RU" altLang="ru-RU" b="1" dirty="0">
                <a:solidFill>
                  <a:srgbClr val="002060"/>
                </a:solidFill>
              </a:rPr>
              <a:t> на час </a:t>
            </a:r>
            <a:r>
              <a:rPr lang="ru-RU" altLang="ru-RU" b="1" dirty="0" err="1">
                <a:solidFill>
                  <a:srgbClr val="002060"/>
                </a:solidFill>
              </a:rPr>
              <a:t>канікул</a:t>
            </a:r>
            <a:r>
              <a:rPr lang="ru-RU" altLang="ru-RU" b="1" dirty="0">
                <a:solidFill>
                  <a:srgbClr val="002060"/>
                </a:solidFill>
              </a:rPr>
              <a:t> і </a:t>
            </a:r>
            <a:r>
              <a:rPr lang="ru-RU" altLang="ru-RU" b="1" dirty="0" err="1">
                <a:solidFill>
                  <a:srgbClr val="002060"/>
                </a:solidFill>
              </a:rPr>
              <a:t>вихідних</a:t>
            </a:r>
            <a:r>
              <a:rPr lang="ru-RU" altLang="ru-RU" b="1" dirty="0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600" b="1" dirty="0">
                <a:solidFill>
                  <a:srgbClr val="990000"/>
                </a:solidFill>
              </a:rPr>
              <a:t>6.Вам треба </a:t>
            </a:r>
            <a:r>
              <a:rPr lang="ru-RU" altLang="ru-RU" sz="3600" b="1" dirty="0" err="1">
                <a:solidFill>
                  <a:srgbClr val="990000"/>
                </a:solidFill>
              </a:rPr>
              <a:t>сконцентрувати</a:t>
            </a:r>
            <a:r>
              <a:rPr lang="ru-RU" altLang="ru-RU" sz="3600" b="1" dirty="0">
                <a:solidFill>
                  <a:srgbClr val="990000"/>
                </a:solidFill>
              </a:rPr>
              <a:t> </a:t>
            </a:r>
            <a:r>
              <a:rPr lang="ru-RU" altLang="ru-RU" sz="3600" b="1" dirty="0" err="1">
                <a:solidFill>
                  <a:srgbClr val="990000"/>
                </a:solidFill>
              </a:rPr>
              <a:t>увагу</a:t>
            </a:r>
            <a:r>
              <a:rPr lang="ru-RU" altLang="ru-RU" sz="3600" b="1" dirty="0">
                <a:solidFill>
                  <a:srgbClr val="990000"/>
                </a:solidFill>
              </a:rPr>
              <a:t> </a:t>
            </a:r>
            <a:r>
              <a:rPr lang="ru-RU" altLang="ru-RU" sz="3600" b="1" dirty="0" err="1">
                <a:solidFill>
                  <a:srgbClr val="990000"/>
                </a:solidFill>
              </a:rPr>
              <a:t>учнів</a:t>
            </a:r>
            <a:r>
              <a:rPr lang="ru-RU" altLang="ru-RU" sz="3600" b="1" dirty="0">
                <a:solidFill>
                  <a:srgbClr val="990000"/>
                </a:solidFill>
              </a:rPr>
              <a:t>. </a:t>
            </a:r>
            <a:r>
              <a:rPr lang="ru-RU" altLang="ru-RU" sz="3600" b="1" dirty="0" err="1">
                <a:solidFill>
                  <a:srgbClr val="990000"/>
                </a:solidFill>
              </a:rPr>
              <a:t>Ваші</a:t>
            </a:r>
            <a:r>
              <a:rPr lang="ru-RU" altLang="ru-RU" sz="3600" b="1" dirty="0">
                <a:solidFill>
                  <a:srgbClr val="990000"/>
                </a:solidFill>
              </a:rPr>
              <a:t> </a:t>
            </a:r>
            <a:r>
              <a:rPr lang="ru-RU" altLang="ru-RU" sz="3600" b="1" dirty="0" err="1">
                <a:solidFill>
                  <a:srgbClr val="990000"/>
                </a:solidFill>
              </a:rPr>
              <a:t>дії</a:t>
            </a:r>
            <a:r>
              <a:rPr lang="ru-RU" altLang="ru-RU" sz="3600" b="1" dirty="0">
                <a:solidFill>
                  <a:srgbClr val="990000"/>
                </a:solidFill>
              </a:rPr>
              <a:t>?</a:t>
            </a:r>
            <a:br>
              <a:rPr lang="ru-RU" altLang="ru-RU" sz="3200" b="1" dirty="0">
                <a:solidFill>
                  <a:srgbClr val="CC0000"/>
                </a:solidFill>
              </a:rPr>
            </a:br>
            <a:endParaRPr lang="ru-RU" altLang="ru-RU" sz="3200" b="1" dirty="0">
              <a:solidFill>
                <a:srgbClr val="CC0000"/>
              </a:solidFill>
            </a:endParaRPr>
          </a:p>
        </p:txBody>
      </p:sp>
      <p:sp>
        <p:nvSpPr>
          <p:cNvPr id="52227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А)</a:t>
            </a:r>
            <a:r>
              <a:rPr lang="ru-RU" altLang="ru-RU" b="1" dirty="0" err="1">
                <a:solidFill>
                  <a:srgbClr val="002060"/>
                </a:solidFill>
              </a:rPr>
              <a:t>Голосно</a:t>
            </a:r>
            <a:r>
              <a:rPr lang="ru-RU" altLang="ru-RU" b="1" dirty="0">
                <a:solidFill>
                  <a:srgbClr val="002060"/>
                </a:solidFill>
              </a:rPr>
              <a:t> скажу </a:t>
            </a:r>
            <a:r>
              <a:rPr lang="ru-RU" altLang="ru-RU" b="1" dirty="0" err="1">
                <a:solidFill>
                  <a:srgbClr val="002060"/>
                </a:solidFill>
              </a:rPr>
              <a:t>трохи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помовчати</a:t>
            </a:r>
            <a:r>
              <a:rPr lang="ru-RU" altLang="ru-RU" b="1" dirty="0">
                <a:solidFill>
                  <a:srgbClr val="002060"/>
                </a:solidFill>
              </a:rPr>
              <a:t> і </a:t>
            </a:r>
            <a:r>
              <a:rPr lang="ru-RU" altLang="ru-RU" b="1" dirty="0" err="1">
                <a:solidFill>
                  <a:srgbClr val="002060"/>
                </a:solidFill>
              </a:rPr>
              <a:t>слухати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вчителя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</a:p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Б)Попрошу </a:t>
            </a:r>
            <a:r>
              <a:rPr lang="ru-RU" altLang="ru-RU" b="1" dirty="0" err="1">
                <a:solidFill>
                  <a:srgbClr val="002060"/>
                </a:solidFill>
              </a:rPr>
              <a:t>їх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зосередити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увагу</a:t>
            </a:r>
            <a:r>
              <a:rPr lang="ru-RU" altLang="ru-RU" b="1" dirty="0">
                <a:solidFill>
                  <a:srgbClr val="002060"/>
                </a:solidFill>
              </a:rPr>
              <a:t> на тому, </a:t>
            </a:r>
            <a:r>
              <a:rPr lang="ru-RU" altLang="ru-RU" b="1" dirty="0" err="1">
                <a:solidFill>
                  <a:srgbClr val="002060"/>
                </a:solidFill>
              </a:rPr>
              <a:t>що</a:t>
            </a:r>
            <a:r>
              <a:rPr lang="ru-RU" altLang="ru-RU" b="1" dirty="0">
                <a:solidFill>
                  <a:srgbClr val="002060"/>
                </a:solidFill>
              </a:rPr>
              <a:t> я </a:t>
            </a:r>
            <a:r>
              <a:rPr lang="ru-RU" altLang="ru-RU" b="1" dirty="0" err="1">
                <a:solidFill>
                  <a:srgbClr val="002060"/>
                </a:solidFill>
              </a:rPr>
              <a:t>розповідаю</a:t>
            </a:r>
            <a:endParaRPr lang="ru-RU" altLang="ru-RU" b="1" dirty="0">
              <a:solidFill>
                <a:srgbClr val="002060"/>
              </a:solidFill>
            </a:endParaRPr>
          </a:p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В)Проведу </a:t>
            </a:r>
            <a:r>
              <a:rPr lang="ru-RU" altLang="ru-RU" b="1" dirty="0" err="1">
                <a:solidFill>
                  <a:srgbClr val="002060"/>
                </a:solidFill>
              </a:rPr>
              <a:t>заняття</a:t>
            </a:r>
            <a:r>
              <a:rPr lang="ru-RU" altLang="ru-RU" b="1" dirty="0">
                <a:solidFill>
                  <a:srgbClr val="002060"/>
                </a:solidFill>
              </a:rPr>
              <a:t> в </a:t>
            </a:r>
            <a:r>
              <a:rPr lang="ru-RU" altLang="ru-RU" b="1" dirty="0" err="1">
                <a:solidFill>
                  <a:srgbClr val="002060"/>
                </a:solidFill>
              </a:rPr>
              <a:t>ігровій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формі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</a:p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Г)У нас </a:t>
            </a:r>
            <a:r>
              <a:rPr lang="ru-RU" altLang="ru-RU" b="1" dirty="0" err="1">
                <a:solidFill>
                  <a:srgbClr val="002060"/>
                </a:solidFill>
              </a:rPr>
              <a:t>добрі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відносини</a:t>
            </a:r>
            <a:r>
              <a:rPr lang="ru-RU" altLang="ru-RU" b="1" dirty="0">
                <a:solidFill>
                  <a:srgbClr val="002060"/>
                </a:solidFill>
              </a:rPr>
              <a:t> з </a:t>
            </a:r>
            <a:r>
              <a:rPr lang="ru-RU" altLang="ru-RU" b="1" dirty="0" err="1">
                <a:solidFill>
                  <a:srgbClr val="002060"/>
                </a:solidFill>
              </a:rPr>
              <a:t>учнями</a:t>
            </a:r>
            <a:r>
              <a:rPr lang="ru-RU" altLang="ru-RU" b="1" dirty="0">
                <a:solidFill>
                  <a:srgbClr val="002060"/>
                </a:solidFill>
              </a:rPr>
              <a:t>, вони </a:t>
            </a:r>
            <a:r>
              <a:rPr lang="ru-RU" altLang="ru-RU" b="1" dirty="0" err="1">
                <a:solidFill>
                  <a:srgbClr val="002060"/>
                </a:solidFill>
              </a:rPr>
              <a:t>слухають</a:t>
            </a:r>
            <a:r>
              <a:rPr lang="ru-RU" altLang="ru-RU" b="1" dirty="0">
                <a:solidFill>
                  <a:srgbClr val="002060"/>
                </a:solidFill>
              </a:rPr>
              <a:t> усе, </a:t>
            </a:r>
            <a:r>
              <a:rPr lang="ru-RU" altLang="ru-RU" b="1" dirty="0" err="1">
                <a:solidFill>
                  <a:srgbClr val="002060"/>
                </a:solidFill>
              </a:rPr>
              <a:t>що</a:t>
            </a:r>
            <a:r>
              <a:rPr lang="ru-RU" altLang="ru-RU" b="1" dirty="0">
                <a:solidFill>
                  <a:srgbClr val="002060"/>
                </a:solidFill>
              </a:rPr>
              <a:t> я кажу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В)У НУШ </a:t>
            </a:r>
            <a:r>
              <a:rPr lang="ru-RU" altLang="ru-RU" b="1" dirty="0" err="1">
                <a:solidFill>
                  <a:srgbClr val="002060"/>
                </a:solidFill>
              </a:rPr>
              <a:t>діти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будуть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більше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гратися</a:t>
            </a:r>
            <a:r>
              <a:rPr lang="ru-RU" altLang="ru-RU" b="1" dirty="0">
                <a:solidFill>
                  <a:srgbClr val="002060"/>
                </a:solidFill>
              </a:rPr>
              <a:t>, </a:t>
            </a:r>
            <a:r>
              <a:rPr lang="ru-RU" altLang="ru-RU" b="1" dirty="0" err="1">
                <a:solidFill>
                  <a:srgbClr val="002060"/>
                </a:solidFill>
              </a:rPr>
              <a:t>експериментувати</a:t>
            </a:r>
            <a:r>
              <a:rPr lang="ru-RU" altLang="ru-RU" b="1" dirty="0">
                <a:solidFill>
                  <a:srgbClr val="002060"/>
                </a:solidFill>
              </a:rPr>
              <a:t> та </a:t>
            </a:r>
            <a:r>
              <a:rPr lang="ru-RU" altLang="ru-RU" b="1" dirty="0" err="1">
                <a:solidFill>
                  <a:srgbClr val="002060"/>
                </a:solidFill>
              </a:rPr>
              <a:t>більше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працювати</a:t>
            </a:r>
            <a:r>
              <a:rPr lang="ru-RU" altLang="ru-RU" b="1" dirty="0">
                <a:solidFill>
                  <a:srgbClr val="002060"/>
                </a:solidFill>
              </a:rPr>
              <a:t> у </a:t>
            </a:r>
            <a:r>
              <a:rPr lang="ru-RU" altLang="ru-RU" b="1" dirty="0" err="1">
                <a:solidFill>
                  <a:srgbClr val="002060"/>
                </a:solidFill>
              </a:rPr>
              <a:t>колективі</a:t>
            </a:r>
            <a:r>
              <a:rPr lang="ru-RU" altLang="ru-RU" b="1" dirty="0">
                <a:solidFill>
                  <a:srgbClr val="002060"/>
                </a:solidFill>
              </a:rPr>
              <a:t>. Таким чином </a:t>
            </a:r>
            <a:r>
              <a:rPr lang="ru-RU" altLang="ru-RU" b="1" dirty="0" err="1">
                <a:solidFill>
                  <a:srgbClr val="002060"/>
                </a:solidFill>
              </a:rPr>
              <a:t>освіта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базуватиметься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більше</a:t>
            </a:r>
            <a:r>
              <a:rPr lang="ru-RU" altLang="ru-RU" b="1" dirty="0">
                <a:solidFill>
                  <a:srgbClr val="002060"/>
                </a:solidFill>
              </a:rPr>
              <a:t> на </a:t>
            </a:r>
            <a:r>
              <a:rPr lang="ru-RU" altLang="ru-RU" b="1" dirty="0" err="1">
                <a:solidFill>
                  <a:srgbClr val="002060"/>
                </a:solidFill>
              </a:rPr>
              <a:t>вміннях</a:t>
            </a:r>
            <a:r>
              <a:rPr lang="ru-RU" altLang="ru-RU" b="1" dirty="0">
                <a:solidFill>
                  <a:srgbClr val="002060"/>
                </a:solidFill>
              </a:rPr>
              <a:t> та </a:t>
            </a:r>
            <a:r>
              <a:rPr lang="ru-RU" altLang="ru-RU" b="1" dirty="0" err="1">
                <a:solidFill>
                  <a:srgbClr val="002060"/>
                </a:solidFill>
              </a:rPr>
              <a:t>навичках</a:t>
            </a:r>
            <a:r>
              <a:rPr lang="ru-RU" altLang="ru-RU" b="1" dirty="0">
                <a:solidFill>
                  <a:srgbClr val="002060"/>
                </a:solidFill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1143000"/>
          </a:xfrm>
        </p:spPr>
        <p:txBody>
          <a:bodyPr/>
          <a:lstStyle/>
          <a:p>
            <a:br>
              <a:rPr lang="uk-UA" altLang="ru-RU" b="1" dirty="0">
                <a:solidFill>
                  <a:srgbClr val="CC0000"/>
                </a:solidFill>
              </a:rPr>
            </a:br>
            <a:r>
              <a:rPr lang="uk-UA" altLang="ru-RU" b="1" dirty="0">
                <a:solidFill>
                  <a:srgbClr val="990000"/>
                </a:solidFill>
              </a:rPr>
              <a:t>7.Чи  повинні бути у вчителів </a:t>
            </a:r>
            <a:br>
              <a:rPr lang="uk-UA" altLang="ru-RU" b="1" dirty="0">
                <a:solidFill>
                  <a:srgbClr val="990000"/>
                </a:solidFill>
              </a:rPr>
            </a:br>
            <a:r>
              <a:rPr lang="uk-UA" altLang="ru-RU" b="1" dirty="0">
                <a:solidFill>
                  <a:srgbClr val="990000"/>
                </a:solidFill>
              </a:rPr>
              <a:t> 1 класів плани ВР? </a:t>
            </a:r>
            <a:br>
              <a:rPr lang="uk-UA" altLang="ru-RU" b="1" dirty="0">
                <a:solidFill>
                  <a:srgbClr val="CC0000"/>
                </a:solidFill>
              </a:rPr>
            </a:br>
            <a:endParaRPr lang="ru-RU" altLang="ru-RU" b="1" dirty="0">
              <a:solidFill>
                <a:srgbClr val="CC0000"/>
              </a:solidFill>
            </a:endParaRPr>
          </a:p>
        </p:txBody>
      </p:sp>
      <p:sp>
        <p:nvSpPr>
          <p:cNvPr id="54275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uk-UA" altLang="ru-RU" b="1" dirty="0">
              <a:solidFill>
                <a:srgbClr val="002060"/>
              </a:solidFill>
            </a:endParaRPr>
          </a:p>
          <a:p>
            <a:pPr marL="0" indent="0">
              <a:buFontTx/>
              <a:buNone/>
            </a:pPr>
            <a:r>
              <a:rPr lang="uk-UA" altLang="ru-RU" b="1" dirty="0">
                <a:solidFill>
                  <a:srgbClr val="002060"/>
                </a:solidFill>
              </a:rPr>
              <a:t>А) Так, такі самі як у інших класних керівників.</a:t>
            </a:r>
          </a:p>
          <a:p>
            <a:pPr marL="0" indent="0">
              <a:buFontTx/>
              <a:buNone/>
            </a:pPr>
            <a:r>
              <a:rPr lang="uk-UA" altLang="ru-RU" b="1" dirty="0">
                <a:solidFill>
                  <a:srgbClr val="002060"/>
                </a:solidFill>
              </a:rPr>
              <a:t>Б) Ні, плани ВР є тільки у вихователя ГПД </a:t>
            </a:r>
          </a:p>
          <a:p>
            <a:pPr marL="0" indent="0">
              <a:buFontTx/>
              <a:buNone/>
            </a:pPr>
            <a:r>
              <a:rPr lang="uk-UA" altLang="ru-RU" b="1" dirty="0">
                <a:solidFill>
                  <a:srgbClr val="002060"/>
                </a:solidFill>
              </a:rPr>
              <a:t>В) Так, але за оновленою структурою.</a:t>
            </a:r>
          </a:p>
          <a:p>
            <a:pPr marL="0" indent="0">
              <a:buFontTx/>
              <a:buNone/>
            </a:pPr>
            <a:endParaRPr lang="ru-RU" alt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ъект 2"/>
          <p:cNvSpPr>
            <a:spLocks noGrp="1"/>
          </p:cNvSpPr>
          <p:nvPr>
            <p:ph idx="1"/>
          </p:nvPr>
        </p:nvSpPr>
        <p:spPr>
          <a:xfrm>
            <a:off x="468313" y="549275"/>
            <a:ext cx="8229600" cy="4525963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ru-RU" altLang="ru-RU" sz="2600" b="1" dirty="0">
                <a:solidFill>
                  <a:srgbClr val="002060"/>
                </a:solidFill>
              </a:rPr>
              <a:t>Б)План ВР </a:t>
            </a:r>
            <a:r>
              <a:rPr lang="ru-RU" altLang="ru-RU" sz="2600" b="1" dirty="0" err="1">
                <a:solidFill>
                  <a:srgbClr val="002060"/>
                </a:solidFill>
              </a:rPr>
              <a:t>складається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тільки</a:t>
            </a:r>
            <a:r>
              <a:rPr lang="ru-RU" altLang="ru-RU" sz="2600" b="1" dirty="0">
                <a:solidFill>
                  <a:srgbClr val="002060"/>
                </a:solidFill>
              </a:rPr>
              <a:t> для </a:t>
            </a:r>
            <a:r>
              <a:rPr lang="ru-RU" altLang="ru-RU" sz="2600" b="1" dirty="0" err="1">
                <a:solidFill>
                  <a:srgbClr val="002060"/>
                </a:solidFill>
              </a:rPr>
              <a:t>групи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подовженого</a:t>
            </a:r>
            <a:r>
              <a:rPr lang="ru-RU" altLang="ru-RU" sz="2600" b="1" dirty="0">
                <a:solidFill>
                  <a:srgbClr val="002060"/>
                </a:solidFill>
              </a:rPr>
              <a:t> дня. </a:t>
            </a:r>
            <a:r>
              <a:rPr lang="ru-RU" altLang="ru-RU" sz="2600" b="1" dirty="0" err="1">
                <a:solidFill>
                  <a:srgbClr val="002060"/>
                </a:solidFill>
              </a:rPr>
              <a:t>Відповідно</a:t>
            </a:r>
            <a:r>
              <a:rPr lang="ru-RU" altLang="ru-RU" sz="2600" b="1" dirty="0">
                <a:solidFill>
                  <a:srgbClr val="002060"/>
                </a:solidFill>
              </a:rPr>
              <a:t> до Порядку </a:t>
            </a:r>
            <a:r>
              <a:rPr lang="ru-RU" altLang="ru-RU" sz="2600" b="1" dirty="0" err="1">
                <a:solidFill>
                  <a:srgbClr val="002060"/>
                </a:solidFill>
              </a:rPr>
              <a:t>створення</a:t>
            </a:r>
            <a:r>
              <a:rPr lang="ru-RU" altLang="ru-RU" sz="2600" b="1" dirty="0">
                <a:solidFill>
                  <a:srgbClr val="002060"/>
                </a:solidFill>
              </a:rPr>
              <a:t> ГПД у </a:t>
            </a:r>
            <a:r>
              <a:rPr lang="ru-RU" altLang="ru-RU" sz="2600" b="1" dirty="0" err="1">
                <a:solidFill>
                  <a:srgbClr val="002060"/>
                </a:solidFill>
              </a:rPr>
              <a:t>державних</a:t>
            </a:r>
            <a:r>
              <a:rPr lang="ru-RU" altLang="ru-RU" sz="2600" b="1" dirty="0">
                <a:solidFill>
                  <a:srgbClr val="002060"/>
                </a:solidFill>
              </a:rPr>
              <a:t> і </a:t>
            </a:r>
            <a:r>
              <a:rPr lang="ru-RU" altLang="ru-RU" sz="2600" b="1" dirty="0" err="1">
                <a:solidFill>
                  <a:srgbClr val="002060"/>
                </a:solidFill>
              </a:rPr>
              <a:t>комунальних</a:t>
            </a:r>
            <a:r>
              <a:rPr lang="ru-RU" altLang="ru-RU" sz="2600" b="1" dirty="0">
                <a:solidFill>
                  <a:srgbClr val="002060"/>
                </a:solidFill>
              </a:rPr>
              <a:t> закладах </a:t>
            </a:r>
            <a:r>
              <a:rPr lang="ru-RU" altLang="ru-RU" sz="2600" b="1" dirty="0" err="1">
                <a:solidFill>
                  <a:srgbClr val="002060"/>
                </a:solidFill>
              </a:rPr>
              <a:t>загальної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середньої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освіти</a:t>
            </a:r>
            <a:r>
              <a:rPr lang="ru-RU" altLang="ru-RU" sz="2600" b="1" dirty="0">
                <a:solidFill>
                  <a:srgbClr val="002060"/>
                </a:solidFill>
              </a:rPr>
              <a:t>, </a:t>
            </a:r>
            <a:r>
              <a:rPr lang="ru-RU" altLang="ru-RU" sz="2600" b="1" dirty="0" err="1">
                <a:solidFill>
                  <a:srgbClr val="002060"/>
                </a:solidFill>
              </a:rPr>
              <a:t>затвердженого</a:t>
            </a:r>
            <a:r>
              <a:rPr lang="ru-RU" altLang="ru-RU" sz="2600" b="1" dirty="0">
                <a:solidFill>
                  <a:srgbClr val="002060"/>
                </a:solidFill>
              </a:rPr>
              <a:t> наказом МОН </a:t>
            </a:r>
            <a:r>
              <a:rPr lang="ru-RU" altLang="ru-RU" sz="2600" b="1" dirty="0" err="1">
                <a:solidFill>
                  <a:srgbClr val="002060"/>
                </a:solidFill>
              </a:rPr>
              <a:t>від</a:t>
            </a:r>
            <a:r>
              <a:rPr lang="ru-RU" altLang="ru-RU" sz="2600" b="1" dirty="0">
                <a:solidFill>
                  <a:srgbClr val="002060"/>
                </a:solidFill>
              </a:rPr>
              <a:t> 25.06.2018 №677, </a:t>
            </a:r>
            <a:r>
              <a:rPr lang="ru-RU" altLang="ru-RU" sz="2600" b="1" dirty="0" err="1">
                <a:solidFill>
                  <a:srgbClr val="002060"/>
                </a:solidFill>
              </a:rPr>
              <a:t>вихователь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працює</a:t>
            </a:r>
            <a:r>
              <a:rPr lang="ru-RU" altLang="ru-RU" sz="2600" b="1" dirty="0">
                <a:solidFill>
                  <a:srgbClr val="002060"/>
                </a:solidFill>
              </a:rPr>
              <a:t> з </a:t>
            </a:r>
            <a:r>
              <a:rPr lang="ru-RU" altLang="ru-RU" sz="2600" b="1" dirty="0" err="1">
                <a:solidFill>
                  <a:srgbClr val="002060"/>
                </a:solidFill>
              </a:rPr>
              <a:t>учнями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відповідно</a:t>
            </a:r>
            <a:r>
              <a:rPr lang="ru-RU" altLang="ru-RU" sz="2600" b="1" dirty="0">
                <a:solidFill>
                  <a:srgbClr val="002060"/>
                </a:solidFill>
              </a:rPr>
              <a:t> до </a:t>
            </a:r>
            <a:r>
              <a:rPr lang="ru-RU" altLang="ru-RU" sz="2600" b="1" dirty="0" err="1">
                <a:solidFill>
                  <a:srgbClr val="002060"/>
                </a:solidFill>
              </a:rPr>
              <a:t>щоденного</a:t>
            </a:r>
            <a:r>
              <a:rPr lang="ru-RU" altLang="ru-RU" sz="2600" b="1" dirty="0">
                <a:solidFill>
                  <a:srgbClr val="002060"/>
                </a:solidFill>
              </a:rPr>
              <a:t> плану </a:t>
            </a:r>
            <a:r>
              <a:rPr lang="ru-RU" altLang="ru-RU" sz="2600" b="1" dirty="0" err="1">
                <a:solidFill>
                  <a:srgbClr val="002060"/>
                </a:solidFill>
              </a:rPr>
              <a:t>роботи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вихователя</a:t>
            </a:r>
            <a:r>
              <a:rPr lang="ru-RU" altLang="ru-RU" sz="2600" b="1" dirty="0">
                <a:solidFill>
                  <a:srgbClr val="002060"/>
                </a:solidFill>
              </a:rPr>
              <a:t>, </a:t>
            </a:r>
            <a:r>
              <a:rPr lang="ru-RU" altLang="ru-RU" sz="2600" b="1" dirty="0" err="1">
                <a:solidFill>
                  <a:srgbClr val="002060"/>
                </a:solidFill>
              </a:rPr>
              <a:t>який</a:t>
            </a:r>
            <a:r>
              <a:rPr lang="ru-RU" altLang="ru-RU" sz="2600" b="1" dirty="0">
                <a:solidFill>
                  <a:srgbClr val="002060"/>
                </a:solidFill>
              </a:rPr>
              <a:t>, як правило, </a:t>
            </a:r>
            <a:r>
              <a:rPr lang="ru-RU" altLang="ru-RU" sz="2600" b="1" dirty="0" err="1">
                <a:solidFill>
                  <a:srgbClr val="002060"/>
                </a:solidFill>
              </a:rPr>
              <a:t>включає</a:t>
            </a:r>
            <a:r>
              <a:rPr lang="ru-RU" altLang="ru-RU" sz="2600" b="1" dirty="0">
                <a:solidFill>
                  <a:srgbClr val="002060"/>
                </a:solidFill>
              </a:rPr>
              <a:t>: </a:t>
            </a:r>
            <a:r>
              <a:rPr lang="ru-RU" altLang="ru-RU" sz="2600" b="1" dirty="0" err="1">
                <a:solidFill>
                  <a:srgbClr val="002060"/>
                </a:solidFill>
              </a:rPr>
              <a:t>прогулянку</a:t>
            </a:r>
            <a:r>
              <a:rPr lang="ru-RU" altLang="ru-RU" sz="2600" b="1" dirty="0">
                <a:solidFill>
                  <a:srgbClr val="002060"/>
                </a:solidFill>
              </a:rPr>
              <a:t>, </a:t>
            </a:r>
            <a:r>
              <a:rPr lang="ru-RU" altLang="ru-RU" sz="2600" b="1" dirty="0" err="1">
                <a:solidFill>
                  <a:srgbClr val="002060"/>
                </a:solidFill>
              </a:rPr>
              <a:t>самопідготовку</a:t>
            </a:r>
            <a:r>
              <a:rPr lang="ru-RU" altLang="ru-RU" sz="2600" b="1" dirty="0">
                <a:solidFill>
                  <a:srgbClr val="002060"/>
                </a:solidFill>
              </a:rPr>
              <a:t>, </a:t>
            </a:r>
            <a:r>
              <a:rPr lang="ru-RU" altLang="ru-RU" sz="2600" b="1" dirty="0" err="1">
                <a:solidFill>
                  <a:srgbClr val="002060"/>
                </a:solidFill>
              </a:rPr>
              <a:t>виховні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бесіди</a:t>
            </a:r>
            <a:r>
              <a:rPr lang="ru-RU" altLang="ru-RU" sz="2600" b="1" dirty="0">
                <a:solidFill>
                  <a:srgbClr val="002060"/>
                </a:solidFill>
              </a:rPr>
              <a:t>, </a:t>
            </a:r>
            <a:r>
              <a:rPr lang="ru-RU" altLang="ru-RU" sz="2600" b="1" dirty="0" err="1">
                <a:solidFill>
                  <a:srgbClr val="002060"/>
                </a:solidFill>
              </a:rPr>
              <a:t>дидактичні</a:t>
            </a:r>
            <a:r>
              <a:rPr lang="ru-RU" altLang="ru-RU" sz="2600" b="1" dirty="0">
                <a:solidFill>
                  <a:srgbClr val="002060"/>
                </a:solidFill>
              </a:rPr>
              <a:t> та </a:t>
            </a:r>
            <a:r>
              <a:rPr lang="ru-RU" altLang="ru-RU" sz="2600" b="1" dirty="0" err="1">
                <a:solidFill>
                  <a:srgbClr val="002060"/>
                </a:solidFill>
              </a:rPr>
              <a:t>рольові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ігри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тощо</a:t>
            </a:r>
            <a:r>
              <a:rPr lang="ru-RU" altLang="ru-RU" sz="2600" b="1" dirty="0">
                <a:solidFill>
                  <a:srgbClr val="002060"/>
                </a:solidFill>
              </a:rPr>
              <a:t>. План </a:t>
            </a:r>
            <a:r>
              <a:rPr lang="ru-RU" altLang="ru-RU" sz="2600" b="1" dirty="0" err="1">
                <a:solidFill>
                  <a:srgbClr val="002060"/>
                </a:solidFill>
              </a:rPr>
              <a:t>роботи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вихователь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групи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подовженого</a:t>
            </a:r>
            <a:r>
              <a:rPr lang="ru-RU" altLang="ru-RU" sz="2600" b="1" dirty="0">
                <a:solidFill>
                  <a:srgbClr val="002060"/>
                </a:solidFill>
              </a:rPr>
              <a:t> дня </a:t>
            </a:r>
            <a:r>
              <a:rPr lang="ru-RU" altLang="ru-RU" sz="2600" b="1" dirty="0" err="1">
                <a:solidFill>
                  <a:srgbClr val="002060"/>
                </a:solidFill>
              </a:rPr>
              <a:t>погоджує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із</a:t>
            </a:r>
            <a:r>
              <a:rPr lang="ru-RU" altLang="ru-RU" sz="2600" b="1" dirty="0">
                <a:solidFill>
                  <a:srgbClr val="002060"/>
                </a:solidFill>
              </a:rPr>
              <a:t> заступником </a:t>
            </a:r>
            <a:r>
              <a:rPr lang="ru-RU" altLang="ru-RU" sz="2600" b="1" dirty="0" err="1">
                <a:solidFill>
                  <a:srgbClr val="002060"/>
                </a:solidFill>
              </a:rPr>
              <a:t>керівника</a:t>
            </a:r>
            <a:r>
              <a:rPr lang="ru-RU" altLang="ru-RU" sz="2600" b="1" dirty="0">
                <a:solidFill>
                  <a:srgbClr val="002060"/>
                </a:solidFill>
              </a:rPr>
              <a:t> закладу </a:t>
            </a:r>
            <a:r>
              <a:rPr lang="ru-RU" altLang="ru-RU" sz="2600" b="1" dirty="0" err="1">
                <a:solidFill>
                  <a:srgbClr val="002060"/>
                </a:solidFill>
              </a:rPr>
              <a:t>загальної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середньої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освіти</a:t>
            </a:r>
            <a:r>
              <a:rPr lang="ru-RU" altLang="ru-RU" sz="2600" b="1" dirty="0">
                <a:solidFill>
                  <a:srgbClr val="002060"/>
                </a:solidFill>
              </a:rPr>
              <a:t> з </a:t>
            </a:r>
            <a:r>
              <a:rPr lang="ru-RU" altLang="ru-RU" sz="2600" b="1" dirty="0" err="1">
                <a:solidFill>
                  <a:srgbClr val="002060"/>
                </a:solidFill>
              </a:rPr>
              <a:t>виховної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роботи</a:t>
            </a:r>
            <a:r>
              <a:rPr lang="ru-RU" altLang="ru-RU" sz="2600" b="1" dirty="0">
                <a:solidFill>
                  <a:srgbClr val="002060"/>
                </a:solidFill>
              </a:rPr>
              <a:t>. План </a:t>
            </a:r>
            <a:r>
              <a:rPr lang="ru-RU" altLang="ru-RU" sz="2600" b="1" dirty="0" err="1">
                <a:solidFill>
                  <a:srgbClr val="002060"/>
                </a:solidFill>
              </a:rPr>
              <a:t>затверджує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керівник</a:t>
            </a:r>
            <a:r>
              <a:rPr lang="ru-RU" altLang="ru-RU" sz="2600" b="1" dirty="0">
                <a:solidFill>
                  <a:srgbClr val="002060"/>
                </a:solidFill>
              </a:rPr>
              <a:t> </a:t>
            </a:r>
            <a:r>
              <a:rPr lang="ru-RU" altLang="ru-RU" sz="2600" b="1" dirty="0" err="1">
                <a:solidFill>
                  <a:srgbClr val="002060"/>
                </a:solidFill>
              </a:rPr>
              <a:t>цього</a:t>
            </a:r>
            <a:r>
              <a:rPr lang="ru-RU" altLang="ru-RU" sz="2600" b="1" dirty="0">
                <a:solidFill>
                  <a:srgbClr val="002060"/>
                </a:solidFill>
              </a:rPr>
              <a:t> закладу.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ru-RU" altLang="ru-RU" b="1" dirty="0">
                <a:solidFill>
                  <a:srgbClr val="CC0000"/>
                </a:solidFill>
              </a:rPr>
            </a:br>
            <a:r>
              <a:rPr lang="ru-RU" altLang="ru-RU" b="1" dirty="0">
                <a:solidFill>
                  <a:srgbClr val="990000"/>
                </a:solidFill>
              </a:rPr>
              <a:t>8.Яка роль учителя в </a:t>
            </a:r>
            <a:r>
              <a:rPr lang="ru-RU" altLang="ru-RU" b="1" dirty="0" err="1">
                <a:solidFill>
                  <a:srgbClr val="990000"/>
                </a:solidFill>
              </a:rPr>
              <a:t>Новій</a:t>
            </a:r>
            <a:r>
              <a:rPr lang="ru-RU" altLang="ru-RU" b="1" dirty="0">
                <a:solidFill>
                  <a:srgbClr val="990000"/>
                </a:solidFill>
              </a:rPr>
              <a:t> </a:t>
            </a:r>
            <a:r>
              <a:rPr lang="ru-RU" altLang="ru-RU" b="1" dirty="0" err="1">
                <a:solidFill>
                  <a:srgbClr val="990000"/>
                </a:solidFill>
              </a:rPr>
              <a:t>українській</a:t>
            </a:r>
            <a:r>
              <a:rPr lang="ru-RU" altLang="ru-RU" b="1" dirty="0">
                <a:solidFill>
                  <a:srgbClr val="990000"/>
                </a:solidFill>
              </a:rPr>
              <a:t> </a:t>
            </a:r>
            <a:r>
              <a:rPr lang="ru-RU" altLang="ru-RU" b="1" dirty="0" err="1">
                <a:solidFill>
                  <a:srgbClr val="990000"/>
                </a:solidFill>
              </a:rPr>
              <a:t>школі</a:t>
            </a:r>
            <a:r>
              <a:rPr lang="ru-RU" altLang="ru-RU" b="1" dirty="0">
                <a:solidFill>
                  <a:srgbClr val="990000"/>
                </a:solidFill>
              </a:rPr>
              <a:t>?</a:t>
            </a:r>
            <a:br>
              <a:rPr lang="ru-RU" altLang="ru-RU" b="1" dirty="0">
                <a:solidFill>
                  <a:srgbClr val="CC0000"/>
                </a:solidFill>
              </a:rPr>
            </a:br>
            <a:endParaRPr lang="ru-RU" altLang="ru-RU" b="1" dirty="0">
              <a:solidFill>
                <a:srgbClr val="CC0000"/>
              </a:solidFill>
            </a:endParaRPr>
          </a:p>
        </p:txBody>
      </p:sp>
      <p:sp>
        <p:nvSpPr>
          <p:cNvPr id="56323" name="Объект 2"/>
          <p:cNvSpPr>
            <a:spLocks noGrp="1"/>
          </p:cNvSpPr>
          <p:nvPr>
            <p:ph idx="1"/>
          </p:nvPr>
        </p:nvSpPr>
        <p:spPr>
          <a:xfrm>
            <a:off x="468313" y="1268413"/>
            <a:ext cx="8229600" cy="4525962"/>
          </a:xfrm>
        </p:spPr>
        <p:txBody>
          <a:bodyPr/>
          <a:lstStyle/>
          <a:p>
            <a:pPr marL="0" indent="0">
              <a:buFontTx/>
              <a:buNone/>
            </a:pPr>
            <a:endParaRPr lang="ru-RU" altLang="ru-RU" sz="2400" b="1" dirty="0">
              <a:solidFill>
                <a:srgbClr val="002060"/>
              </a:solidFill>
            </a:endParaRPr>
          </a:p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А) </a:t>
            </a:r>
            <a:r>
              <a:rPr lang="ru-RU" altLang="ru-RU" b="1" dirty="0" err="1">
                <a:solidFill>
                  <a:srgbClr val="002060"/>
                </a:solidFill>
              </a:rPr>
              <a:t>єдиного</a:t>
            </a:r>
            <a:r>
              <a:rPr lang="ru-RU" altLang="ru-RU" b="1" dirty="0">
                <a:solidFill>
                  <a:srgbClr val="002060"/>
                </a:solidFill>
              </a:rPr>
              <a:t> наставника та </a:t>
            </a:r>
            <a:r>
              <a:rPr lang="ru-RU" altLang="ru-RU" b="1" dirty="0" err="1">
                <a:solidFill>
                  <a:srgbClr val="002060"/>
                </a:solidFill>
              </a:rPr>
              <a:t>джерела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знань</a:t>
            </a:r>
            <a:endParaRPr lang="ru-RU" altLang="ru-RU" b="1" dirty="0">
              <a:solidFill>
                <a:srgbClr val="002060"/>
              </a:solidFill>
            </a:endParaRPr>
          </a:p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Б) </a:t>
            </a:r>
            <a:r>
              <a:rPr lang="ru-RU" altLang="ru-RU" b="1" dirty="0" err="1">
                <a:solidFill>
                  <a:srgbClr val="002060"/>
                </a:solidFill>
              </a:rPr>
              <a:t>беззаперчного</a:t>
            </a:r>
            <a:r>
              <a:rPr lang="ru-RU" altLang="ru-RU" b="1" dirty="0">
                <a:solidFill>
                  <a:srgbClr val="002060"/>
                </a:solidFill>
              </a:rPr>
              <a:t> авторитета, </a:t>
            </a:r>
            <a:r>
              <a:rPr lang="ru-RU" altLang="ru-RU" b="1" dirty="0" err="1">
                <a:solidFill>
                  <a:srgbClr val="002060"/>
                </a:solidFill>
              </a:rPr>
              <a:t>абсолютної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істини</a:t>
            </a:r>
            <a:r>
              <a:rPr lang="ru-RU" altLang="ru-RU" b="1" dirty="0">
                <a:solidFill>
                  <a:srgbClr val="002060"/>
                </a:solidFill>
              </a:rPr>
              <a:t> для </a:t>
            </a:r>
            <a:r>
              <a:rPr lang="ru-RU" altLang="ru-RU" b="1" dirty="0" err="1">
                <a:solidFill>
                  <a:srgbClr val="002060"/>
                </a:solidFill>
              </a:rPr>
              <a:t>дитини</a:t>
            </a:r>
            <a:endParaRPr lang="ru-RU" altLang="ru-RU" b="1" dirty="0">
              <a:solidFill>
                <a:srgbClr val="002060"/>
              </a:solidFill>
            </a:endParaRPr>
          </a:p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В) </a:t>
            </a:r>
            <a:r>
              <a:rPr lang="ru-RU" altLang="ru-RU" b="1" dirty="0" err="1">
                <a:solidFill>
                  <a:srgbClr val="002060"/>
                </a:solidFill>
              </a:rPr>
              <a:t>коуча</a:t>
            </a:r>
            <a:r>
              <a:rPr lang="ru-RU" altLang="ru-RU" b="1" dirty="0">
                <a:solidFill>
                  <a:srgbClr val="002060"/>
                </a:solidFill>
              </a:rPr>
              <a:t>, </a:t>
            </a:r>
            <a:r>
              <a:rPr lang="ru-RU" altLang="ru-RU" b="1" dirty="0" err="1">
                <a:solidFill>
                  <a:srgbClr val="002060"/>
                </a:solidFill>
              </a:rPr>
              <a:t>фасилітатора</a:t>
            </a:r>
            <a:r>
              <a:rPr lang="ru-RU" altLang="ru-RU" b="1" dirty="0">
                <a:solidFill>
                  <a:srgbClr val="002060"/>
                </a:solidFill>
              </a:rPr>
              <a:t>, </a:t>
            </a:r>
            <a:r>
              <a:rPr lang="ru-RU" altLang="ru-RU" b="1" dirty="0" err="1">
                <a:solidFill>
                  <a:srgbClr val="002060"/>
                </a:solidFill>
              </a:rPr>
              <a:t>тьютора</a:t>
            </a:r>
            <a:r>
              <a:rPr lang="ru-RU" altLang="ru-RU" b="1" dirty="0">
                <a:solidFill>
                  <a:srgbClr val="002060"/>
                </a:solidFill>
              </a:rPr>
              <a:t>, модератора в </a:t>
            </a:r>
            <a:r>
              <a:rPr lang="ru-RU" altLang="ru-RU" b="1" dirty="0" err="1">
                <a:solidFill>
                  <a:srgbClr val="002060"/>
                </a:solidFill>
              </a:rPr>
              <a:t>індивідуальній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освітній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траєкторії</a:t>
            </a:r>
            <a:r>
              <a:rPr lang="ru-RU" altLang="ru-RU" b="1" dirty="0">
                <a:solidFill>
                  <a:srgbClr val="002060"/>
                </a:solidFill>
              </a:rPr>
              <a:t> </a:t>
            </a:r>
            <a:r>
              <a:rPr lang="ru-RU" altLang="ru-RU" b="1" dirty="0" err="1">
                <a:solidFill>
                  <a:srgbClr val="002060"/>
                </a:solidFill>
              </a:rPr>
              <a:t>дитини</a:t>
            </a:r>
            <a:endParaRPr lang="ru-RU" altLang="ru-RU" b="1" dirty="0">
              <a:solidFill>
                <a:srgbClr val="002060"/>
              </a:solidFill>
            </a:endParaRPr>
          </a:p>
          <a:p>
            <a:pPr marL="0" indent="0">
              <a:buFontTx/>
              <a:buNone/>
            </a:pPr>
            <a:r>
              <a:rPr lang="ru-RU" altLang="ru-RU" b="1" dirty="0">
                <a:solidFill>
                  <a:srgbClr val="002060"/>
                </a:solidFill>
              </a:rPr>
              <a:t>Г) старшого </a:t>
            </a:r>
            <a:r>
              <a:rPr lang="ru-RU" altLang="ru-RU" b="1" dirty="0" err="1">
                <a:solidFill>
                  <a:srgbClr val="002060"/>
                </a:solidFill>
              </a:rPr>
              <a:t>досвідченого</a:t>
            </a:r>
            <a:r>
              <a:rPr lang="ru-RU" altLang="ru-RU" b="1" dirty="0">
                <a:solidFill>
                  <a:srgbClr val="002060"/>
                </a:solidFill>
              </a:rPr>
              <a:t> наставника, </a:t>
            </a:r>
            <a:r>
              <a:rPr lang="ru-RU" altLang="ru-RU" b="1" dirty="0" err="1">
                <a:solidFill>
                  <a:srgbClr val="002060"/>
                </a:solidFill>
              </a:rPr>
              <a:t>взірця</a:t>
            </a:r>
            <a:endParaRPr lang="ru-RU" alt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ru-RU" b="1" dirty="0">
                <a:solidFill>
                  <a:srgbClr val="002060"/>
                </a:solidFill>
              </a:rPr>
              <a:t>В)Роль </a:t>
            </a:r>
            <a:r>
              <a:rPr lang="ru-RU" b="1" dirty="0" err="1">
                <a:solidFill>
                  <a:srgbClr val="002060"/>
                </a:solidFill>
              </a:rPr>
              <a:t>вчителя</a:t>
            </a:r>
            <a:r>
              <a:rPr lang="ru-RU" b="1" dirty="0">
                <a:solidFill>
                  <a:srgbClr val="002060"/>
                </a:solidFill>
              </a:rPr>
              <a:t> в НУШ - </a:t>
            </a:r>
            <a:r>
              <a:rPr lang="ru-RU" b="1" dirty="0" err="1">
                <a:solidFill>
                  <a:srgbClr val="002060"/>
                </a:solidFill>
              </a:rPr>
              <a:t>це</a:t>
            </a:r>
            <a:r>
              <a:rPr lang="ru-RU" b="1" dirty="0">
                <a:solidFill>
                  <a:srgbClr val="002060"/>
                </a:solidFill>
              </a:rPr>
              <a:t> роль </a:t>
            </a:r>
            <a:r>
              <a:rPr lang="ru-RU" b="1" dirty="0" err="1">
                <a:solidFill>
                  <a:srgbClr val="002060"/>
                </a:solidFill>
              </a:rPr>
              <a:t>коуча</a:t>
            </a:r>
            <a:r>
              <a:rPr lang="ru-RU" b="1" dirty="0">
                <a:solidFill>
                  <a:srgbClr val="002060"/>
                </a:solidFill>
              </a:rPr>
              <a:t>, </a:t>
            </a:r>
            <a:r>
              <a:rPr lang="ru-RU" b="1" dirty="0" err="1">
                <a:solidFill>
                  <a:srgbClr val="002060"/>
                </a:solidFill>
              </a:rPr>
              <a:t>фасилітатора</a:t>
            </a:r>
            <a:r>
              <a:rPr lang="ru-RU" b="1" dirty="0">
                <a:solidFill>
                  <a:srgbClr val="002060"/>
                </a:solidFill>
              </a:rPr>
              <a:t>, </a:t>
            </a:r>
            <a:r>
              <a:rPr lang="ru-RU" b="1" dirty="0" err="1">
                <a:solidFill>
                  <a:srgbClr val="002060"/>
                </a:solidFill>
              </a:rPr>
              <a:t>тьютора</a:t>
            </a:r>
            <a:r>
              <a:rPr lang="ru-RU" b="1" dirty="0">
                <a:solidFill>
                  <a:srgbClr val="002060"/>
                </a:solidFill>
              </a:rPr>
              <a:t>, модератора в </a:t>
            </a:r>
            <a:r>
              <a:rPr lang="ru-RU" b="1" dirty="0" err="1">
                <a:solidFill>
                  <a:srgbClr val="002060"/>
                </a:solidFill>
              </a:rPr>
              <a:t>індивідуальній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освітній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траєкторії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дитини</a:t>
            </a:r>
            <a:endParaRPr lang="ru-RU" b="1" dirty="0">
              <a:solidFill>
                <a:srgbClr val="002060"/>
              </a:solidFill>
            </a:endParaRP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24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101" name="Object 5"/>
          <p:cNvGraphicFramePr>
            <a:graphicFrameLocks noChangeAspect="1"/>
          </p:cNvGraphicFramePr>
          <p:nvPr/>
        </p:nvGraphicFramePr>
        <p:xfrm>
          <a:off x="468313" y="476250"/>
          <a:ext cx="2763837" cy="3168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3" imgW="2692063" imgH="3085714" progId="Photoshop.Image.9">
                  <p:embed/>
                </p:oleObj>
              </mc:Choice>
              <mc:Fallback>
                <p:oleObj name="Image" r:id="rId3" imgW="2692063" imgH="3085714" progId="Photoshop.Image.9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476250"/>
                        <a:ext cx="2763837" cy="3168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2" name="WordArt 6"/>
          <p:cNvSpPr>
            <a:spLocks noChangeArrowheads="1" noChangeShapeType="1" noTextEdit="1"/>
          </p:cNvSpPr>
          <p:nvPr/>
        </p:nvSpPr>
        <p:spPr bwMode="auto">
          <a:xfrm>
            <a:off x="827088" y="3933825"/>
            <a:ext cx="4608512" cy="8445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97366"/>
              </a:avLst>
            </a:prstTxWarp>
            <a:scene3d>
              <a:camera prst="legacyObliqueTopRight"/>
              <a:lightRig rig="legacyNormal3" dir="b"/>
            </a:scene3d>
            <a:sp3d extrusionH="4302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«педагог - </a:t>
            </a:r>
          </a:p>
        </p:txBody>
      </p:sp>
      <p:sp>
        <p:nvSpPr>
          <p:cNvPr id="4103" name="WordArt 7"/>
          <p:cNvSpPr>
            <a:spLocks noChangeArrowheads="1" noChangeShapeType="1" noTextEdit="1"/>
          </p:cNvSpPr>
          <p:nvPr/>
        </p:nvSpPr>
        <p:spPr bwMode="auto">
          <a:xfrm>
            <a:off x="2843213" y="908050"/>
            <a:ext cx="5472112" cy="26654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B2B2B2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chemeClr val="bg1"/>
                    </a:gs>
                    <a:gs pos="100000">
                      <a:srgbClr val="B2B2B2"/>
                    </a:gs>
                  </a:gsLst>
                  <a:lin ang="18900000" scaled="1"/>
                </a:gradFill>
                <a:latin typeface="Impact"/>
              </a:rPr>
              <a:t>Стилі </a:t>
            </a:r>
          </a:p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chemeClr val="bg1"/>
                    </a:gs>
                    <a:gs pos="100000">
                      <a:srgbClr val="B2B2B2"/>
                    </a:gs>
                  </a:gsLst>
                  <a:lin ang="18900000" scaled="1"/>
                </a:gradFill>
                <a:latin typeface="Impact"/>
              </a:rPr>
              <a:t>взаємодії</a:t>
            </a:r>
          </a:p>
        </p:txBody>
      </p:sp>
      <p:sp>
        <p:nvSpPr>
          <p:cNvPr id="4104" name="WordArt 8"/>
          <p:cNvSpPr>
            <a:spLocks noChangeArrowheads="1" noChangeShapeType="1" noTextEdit="1"/>
          </p:cNvSpPr>
          <p:nvPr/>
        </p:nvSpPr>
        <p:spPr bwMode="auto">
          <a:xfrm>
            <a:off x="3276600" y="4941888"/>
            <a:ext cx="4824413" cy="1008062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100000"/>
              </a:avLst>
            </a:prstTxWarp>
            <a:scene3d>
              <a:camera prst="legacyObliqueTopRight"/>
              <a:lightRig rig="legacyNormal3" dir="b"/>
            </a:scene3d>
            <a:sp3d extrusionH="4302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вихованець "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nimBg="1"/>
      <p:bldP spid="4103" grpId="0" animBg="1"/>
      <p:bldP spid="410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Учитель начальник.avi">
            <a:hlinkClick r:id="" action="ppaction://media"/>
          </p:cNvPr>
          <p:cNvPicPr>
            <a:picLocks noGrp="1" noChangeAspect="1" noChangeArrowheads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939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755650" y="3716338"/>
            <a:ext cx="2592388" cy="14398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9999"/>
              </a:gs>
              <a:gs pos="100000">
                <a:srgbClr val="FF0000"/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 dirty="0" err="1"/>
              <a:t>оволодіння</a:t>
            </a:r>
            <a:r>
              <a:rPr lang="ru-RU" altLang="ru-RU" sz="1600" b="1" dirty="0"/>
              <a:t> </a:t>
            </a:r>
            <a:r>
              <a:rPr lang="ru-RU" altLang="ru-RU" sz="1600" b="1" dirty="0" err="1"/>
              <a:t>учнями</a:t>
            </a:r>
            <a:endParaRPr lang="ru-RU" altLang="ru-RU" sz="1600" b="1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 dirty="0" err="1"/>
              <a:t>базовими</a:t>
            </a:r>
            <a:endParaRPr lang="ru-RU" altLang="ru-RU" sz="1600" b="1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 dirty="0" err="1"/>
              <a:t>знаннями</a:t>
            </a:r>
            <a:r>
              <a:rPr lang="ru-RU" altLang="ru-RU" sz="1600" b="1" dirty="0"/>
              <a:t>, </a:t>
            </a:r>
            <a:r>
              <a:rPr lang="ru-RU" altLang="ru-RU" sz="1600" b="1" dirty="0" err="1"/>
              <a:t>вміннями</a:t>
            </a:r>
            <a:r>
              <a:rPr lang="ru-RU" altLang="ru-RU" sz="1600" b="1" dirty="0"/>
              <a:t>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 dirty="0" err="1"/>
              <a:t>навичками</a:t>
            </a:r>
            <a:r>
              <a:rPr lang="ru-RU" altLang="ru-RU" sz="1600" b="1" dirty="0"/>
              <a:t>, </a:t>
            </a:r>
            <a:r>
              <a:rPr lang="ru-RU" altLang="ru-RU" sz="1600" b="1" dirty="0" err="1"/>
              <a:t>орієнтація</a:t>
            </a:r>
            <a:endParaRPr lang="ru-RU" altLang="ru-RU" sz="1600" b="1" dirty="0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 dirty="0"/>
              <a:t>на «</a:t>
            </a:r>
            <a:r>
              <a:rPr lang="ru-RU" altLang="ru-RU" sz="1600" b="1" dirty="0" err="1"/>
              <a:t>найбільший</a:t>
            </a:r>
            <a:r>
              <a:rPr lang="ru-RU" altLang="ru-RU" sz="1600" b="1" dirty="0"/>
              <a:t> </a:t>
            </a:r>
            <a:r>
              <a:rPr lang="ru-RU" altLang="ru-RU" sz="1600" b="1" dirty="0" err="1"/>
              <a:t>успіх</a:t>
            </a:r>
            <a:r>
              <a:rPr lang="ru-RU" altLang="ru-RU" sz="1600" b="1" dirty="0"/>
              <a:t>"</a:t>
            </a:r>
          </a:p>
        </p:txBody>
      </p:sp>
      <p:sp>
        <p:nvSpPr>
          <p:cNvPr id="7174" name="AutoShape 6"/>
          <p:cNvSpPr>
            <a:spLocks noChangeArrowheads="1"/>
          </p:cNvSpPr>
          <p:nvPr/>
        </p:nvSpPr>
        <p:spPr bwMode="auto">
          <a:xfrm>
            <a:off x="5580063" y="3789363"/>
            <a:ext cx="2879725" cy="1366837"/>
          </a:xfrm>
          <a:prstGeom prst="roundRect">
            <a:avLst>
              <a:gd name="adj" fmla="val 19977"/>
            </a:avLst>
          </a:prstGeom>
          <a:gradFill rotWithShape="1">
            <a:gsLst>
              <a:gs pos="0">
                <a:srgbClr val="FF9999"/>
              </a:gs>
              <a:gs pos="100000">
                <a:srgbClr val="FF0000"/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«Я дорослий»,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"Я відповідаю за все" </a:t>
            </a:r>
          </a:p>
        </p:txBody>
      </p:sp>
      <p:sp>
        <p:nvSpPr>
          <p:cNvPr id="7175" name="WordArt 7"/>
          <p:cNvSpPr>
            <a:spLocks noChangeArrowheads="1" noChangeShapeType="1" noTextEdit="1"/>
          </p:cNvSpPr>
          <p:nvPr/>
        </p:nvSpPr>
        <p:spPr bwMode="auto">
          <a:xfrm>
            <a:off x="1979613" y="476250"/>
            <a:ext cx="49688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Характеристика стилю №1</a:t>
            </a:r>
          </a:p>
        </p:txBody>
      </p:sp>
      <p:sp>
        <p:nvSpPr>
          <p:cNvPr id="7176" name="AutoShape 8"/>
          <p:cNvSpPr>
            <a:spLocks noChangeArrowheads="1"/>
          </p:cNvSpPr>
          <p:nvPr/>
        </p:nvSpPr>
        <p:spPr bwMode="auto">
          <a:xfrm>
            <a:off x="539750" y="1484313"/>
            <a:ext cx="1655763" cy="936625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FF9999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П’єдестал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ВЛАДА</a:t>
            </a:r>
          </a:p>
        </p:txBody>
      </p:sp>
      <p:sp>
        <p:nvSpPr>
          <p:cNvPr id="7177" name="AutoShape 9"/>
          <p:cNvSpPr>
            <a:spLocks noChangeArrowheads="1"/>
          </p:cNvSpPr>
          <p:nvPr/>
        </p:nvSpPr>
        <p:spPr bwMode="auto">
          <a:xfrm>
            <a:off x="2268538" y="1773238"/>
            <a:ext cx="3455987" cy="5762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FF7C8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1800" b="1"/>
              <a:t>тактика</a:t>
            </a:r>
            <a:endParaRPr lang="ru-RU" altLang="ru-RU" sz="1800" b="1"/>
          </a:p>
        </p:txBody>
      </p:sp>
      <p:sp>
        <p:nvSpPr>
          <p:cNvPr id="7178" name="AutoShape 10"/>
          <p:cNvSpPr>
            <a:spLocks noChangeArrowheads="1"/>
          </p:cNvSpPr>
          <p:nvPr/>
        </p:nvSpPr>
        <p:spPr bwMode="auto">
          <a:xfrm>
            <a:off x="5724525" y="1557338"/>
            <a:ext cx="2305050" cy="865187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FF7C80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uk-UA" alt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ЗАЛЯКУВАННЯ</a:t>
            </a:r>
            <a:endParaRPr lang="ru-RU" altLang="ru-RU" b="1" dirty="0">
              <a:effectLst>
                <a:outerShdw blurRad="38100" dist="38100" dir="2700000" algn="tl">
                  <a:srgbClr val="FFFFFF"/>
                </a:outerShdw>
              </a:effectLst>
              <a:latin typeface="Arial Black" pitchFamily="34" charset="0"/>
            </a:endParaRPr>
          </a:p>
        </p:txBody>
      </p:sp>
      <p:sp>
        <p:nvSpPr>
          <p:cNvPr id="7179" name="AutoShape 11"/>
          <p:cNvSpPr>
            <a:spLocks noChangeArrowheads="1"/>
          </p:cNvSpPr>
          <p:nvPr/>
        </p:nvSpPr>
        <p:spPr bwMode="auto">
          <a:xfrm>
            <a:off x="7956550" y="1916113"/>
            <a:ext cx="719138" cy="1368425"/>
          </a:xfrm>
          <a:prstGeom prst="curvedLeftArrow">
            <a:avLst>
              <a:gd name="adj1" fmla="val 29970"/>
              <a:gd name="adj2" fmla="val 91778"/>
              <a:gd name="adj3" fmla="val 36032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7180" name="PubOvalCallout"/>
          <p:cNvSpPr>
            <a:spLocks noEditPoints="1" noChangeArrowheads="1"/>
          </p:cNvSpPr>
          <p:nvPr/>
        </p:nvSpPr>
        <p:spPr bwMode="auto">
          <a:xfrm flipH="1">
            <a:off x="4787900" y="2565400"/>
            <a:ext cx="3095625" cy="11684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4100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lnTo>
                  <a:pt x="14100" y="21600"/>
                </a:lnTo>
                <a:close/>
              </a:path>
            </a:pathLst>
          </a:custGeom>
          <a:gradFill rotWithShape="1">
            <a:gsLst>
              <a:gs pos="0">
                <a:srgbClr val="FF9999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неусвідомлений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мотив</a:t>
            </a:r>
          </a:p>
        </p:txBody>
      </p:sp>
      <p:sp>
        <p:nvSpPr>
          <p:cNvPr id="7181" name="PubOvalCallout"/>
          <p:cNvSpPr>
            <a:spLocks noEditPoints="1" noChangeArrowheads="1"/>
          </p:cNvSpPr>
          <p:nvPr/>
        </p:nvSpPr>
        <p:spPr bwMode="auto">
          <a:xfrm>
            <a:off x="971550" y="2492375"/>
            <a:ext cx="3095625" cy="11684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4921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lnTo>
                  <a:pt x="14921" y="21600"/>
                </a:lnTo>
                <a:close/>
              </a:path>
            </a:pathLst>
          </a:custGeom>
          <a:gradFill rotWithShape="1">
            <a:gsLst>
              <a:gs pos="0">
                <a:srgbClr val="FF9999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руш</a:t>
            </a:r>
            <a:r>
              <a:rPr lang="uk-UA" altLang="ru-RU" sz="1800" b="1"/>
              <a:t>і</a:t>
            </a:r>
            <a:r>
              <a:rPr lang="ru-RU" altLang="ru-RU" sz="1800" b="1"/>
              <a:t>йний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мотив</a:t>
            </a:r>
          </a:p>
        </p:txBody>
      </p:sp>
      <p:sp>
        <p:nvSpPr>
          <p:cNvPr id="7182" name="AutoShape 14"/>
          <p:cNvSpPr>
            <a:spLocks noChangeArrowheads="1"/>
          </p:cNvSpPr>
          <p:nvPr/>
        </p:nvSpPr>
        <p:spPr bwMode="auto">
          <a:xfrm>
            <a:off x="3708400" y="4076700"/>
            <a:ext cx="1655763" cy="1366838"/>
          </a:xfrm>
          <a:prstGeom prst="downArrowCallout">
            <a:avLst>
              <a:gd name="adj1" fmla="val 21255"/>
              <a:gd name="adj2" fmla="val 29051"/>
              <a:gd name="adj3" fmla="val 32403"/>
              <a:gd name="adj4" fmla="val 34727"/>
            </a:avLst>
          </a:prstGeom>
          <a:gradFill rotWithShape="1">
            <a:gsLst>
              <a:gs pos="0">
                <a:srgbClr val="FF9999"/>
              </a:gs>
              <a:gs pos="100000">
                <a:srgbClr val="FF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ru-RU" alt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РЕЗУЛЬТАТ</a:t>
            </a:r>
          </a:p>
        </p:txBody>
      </p:sp>
      <p:sp>
        <p:nvSpPr>
          <p:cNvPr id="7183" name="AutoShape 15"/>
          <p:cNvSpPr>
            <a:spLocks noChangeArrowheads="1"/>
          </p:cNvSpPr>
          <p:nvPr/>
        </p:nvSpPr>
        <p:spPr bwMode="auto">
          <a:xfrm>
            <a:off x="611188" y="5516563"/>
            <a:ext cx="7848600" cy="746125"/>
          </a:xfrm>
          <a:prstGeom prst="roundRect">
            <a:avLst>
              <a:gd name="adj" fmla="val 19977"/>
            </a:avLst>
          </a:prstGeom>
          <a:gradFill rotWithShape="1">
            <a:gsLst>
              <a:gs pos="0">
                <a:srgbClr val="FF9999"/>
              </a:gs>
              <a:gs pos="100000">
                <a:srgbClr val="FF0000"/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ворожість, агресивність, психічні зриви, конфлікти,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образи, «бунт» учнів, відсутність щирості у взаєминах.</a:t>
            </a:r>
            <a:r>
              <a:rPr lang="ru-RU" altLang="ru-RU" sz="1600"/>
              <a:t> </a:t>
            </a:r>
          </a:p>
        </p:txBody>
      </p:sp>
      <p:pic>
        <p:nvPicPr>
          <p:cNvPr id="7184" name="Picture 16" descr="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92150"/>
            <a:ext cx="844550" cy="112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409" name="AutoShape 17">
            <a:hlinkClick r:id="rId7" action="ppaction://hlinkfile" highlightClick="1"/>
          </p:cNvPr>
          <p:cNvSpPr>
            <a:spLocks noChangeArrowheads="1"/>
          </p:cNvSpPr>
          <p:nvPr/>
        </p:nvSpPr>
        <p:spPr bwMode="auto">
          <a:xfrm>
            <a:off x="8821738" y="6524625"/>
            <a:ext cx="287337" cy="295275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vide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170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Учитель Мученик.avi">
            <a:hlinkClick r:id="" action="ppaction://media"/>
          </p:cNvPr>
          <p:cNvPicPr>
            <a:picLocks noGrp="1" noChangeAspect="1" noChangeArrowheads="1"/>
          </p:cNvPicPr>
          <p:nvPr>
            <p:ph sz="half"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041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9220" name="Учитель Мученик.avi">
            <a:hlinkClick r:id="" action="ppaction://media"/>
          </p:cNvPr>
          <p:cNvPicPr>
            <a:picLocks noGrp="1" noChangeAspect="1" noChangeArrowheads="1"/>
          </p:cNvPicPr>
          <p:nvPr>
            <p:ph sz="half" idx="2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AutoShape 6"/>
          <p:cNvSpPr>
            <a:spLocks noChangeArrowheads="1"/>
          </p:cNvSpPr>
          <p:nvPr/>
        </p:nvSpPr>
        <p:spPr bwMode="auto">
          <a:xfrm>
            <a:off x="755650" y="3716338"/>
            <a:ext cx="2592388" cy="11525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FF"/>
              </a:gs>
              <a:gs pos="100000">
                <a:srgbClr val="FF6699"/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Задоволення будь-яких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потреб дитини,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відхід від конфлікту</a:t>
            </a:r>
          </a:p>
        </p:txBody>
      </p:sp>
      <p:sp>
        <p:nvSpPr>
          <p:cNvPr id="9223" name="AutoShape 7"/>
          <p:cNvSpPr>
            <a:spLocks noChangeArrowheads="1"/>
          </p:cNvSpPr>
          <p:nvPr/>
        </p:nvSpPr>
        <p:spPr bwMode="auto">
          <a:xfrm>
            <a:off x="5580063" y="3789363"/>
            <a:ext cx="2879725" cy="1008062"/>
          </a:xfrm>
          <a:prstGeom prst="roundRect">
            <a:avLst>
              <a:gd name="adj" fmla="val 19977"/>
            </a:avLst>
          </a:prstGeom>
          <a:gradFill rotWithShape="1">
            <a:gsLst>
              <a:gs pos="0">
                <a:srgbClr val="FFCCFF"/>
              </a:gs>
              <a:gs pos="100000">
                <a:srgbClr val="FF6699"/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"Я хороший"-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прагнення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заслужити любов,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прийняття, схвалення</a:t>
            </a:r>
          </a:p>
        </p:txBody>
      </p:sp>
      <p:sp>
        <p:nvSpPr>
          <p:cNvPr id="9224" name="WordArt 8"/>
          <p:cNvSpPr>
            <a:spLocks noChangeArrowheads="1" noChangeShapeType="1" noTextEdit="1"/>
          </p:cNvSpPr>
          <p:nvPr/>
        </p:nvSpPr>
        <p:spPr bwMode="auto">
          <a:xfrm>
            <a:off x="1979613" y="476250"/>
            <a:ext cx="49688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Характеристика стилю №2</a:t>
            </a:r>
          </a:p>
        </p:txBody>
      </p:sp>
      <p:sp>
        <p:nvSpPr>
          <p:cNvPr id="9225" name="AutoShape 9"/>
          <p:cNvSpPr>
            <a:spLocks noChangeArrowheads="1"/>
          </p:cNvSpPr>
          <p:nvPr/>
        </p:nvSpPr>
        <p:spPr bwMode="auto">
          <a:xfrm>
            <a:off x="539750" y="1484313"/>
            <a:ext cx="2016125" cy="936625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FFCCFF"/>
              </a:gs>
              <a:gs pos="100000">
                <a:srgbClr val="FF6699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/>
              <a:t>П</a:t>
            </a:r>
            <a:r>
              <a:rPr lang="uk-UA" altLang="ru-RU" sz="1400" b="1"/>
              <a:t>’</a:t>
            </a:r>
            <a:r>
              <a:rPr lang="ru-RU" altLang="ru-RU" sz="1400" b="1"/>
              <a:t>єдестал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400" b="1"/>
              <a:t>БЕСКОНФЛІКТНІСТЬ</a:t>
            </a:r>
          </a:p>
        </p:txBody>
      </p:sp>
      <p:sp>
        <p:nvSpPr>
          <p:cNvPr id="9226" name="AutoShape 10"/>
          <p:cNvSpPr>
            <a:spLocks noChangeArrowheads="1"/>
          </p:cNvSpPr>
          <p:nvPr/>
        </p:nvSpPr>
        <p:spPr bwMode="auto">
          <a:xfrm>
            <a:off x="2627313" y="1773238"/>
            <a:ext cx="3168650" cy="5762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FFCCFF"/>
              </a:gs>
              <a:gs pos="100000">
                <a:srgbClr val="FF6699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1800" b="1"/>
              <a:t>ТАКТИКА</a:t>
            </a:r>
            <a:endParaRPr lang="ru-RU" altLang="ru-RU" sz="1800" b="1"/>
          </a:p>
        </p:txBody>
      </p:sp>
      <p:sp>
        <p:nvSpPr>
          <p:cNvPr id="9227" name="AutoShape 11"/>
          <p:cNvSpPr>
            <a:spLocks noChangeArrowheads="1"/>
          </p:cNvSpPr>
          <p:nvPr/>
        </p:nvSpPr>
        <p:spPr bwMode="auto">
          <a:xfrm>
            <a:off x="5795963" y="1557338"/>
            <a:ext cx="2305050" cy="865187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FFCCFF"/>
              </a:gs>
              <a:gs pos="100000">
                <a:srgbClr val="FF6699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uk-UA" altLang="ru-RU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ДОГОДЖАННЯ </a:t>
            </a:r>
            <a:endParaRPr lang="ru-RU" altLang="ru-RU" sz="1600" b="1" dirty="0">
              <a:effectLst>
                <a:outerShdw blurRad="38100" dist="38100" dir="2700000" algn="tl">
                  <a:srgbClr val="FFFFFF"/>
                </a:outerShdw>
              </a:effectLst>
              <a:latin typeface="Arial Black" pitchFamily="34" charset="0"/>
            </a:endParaRPr>
          </a:p>
        </p:txBody>
      </p:sp>
      <p:sp>
        <p:nvSpPr>
          <p:cNvPr id="9228" name="AutoShape 12"/>
          <p:cNvSpPr>
            <a:spLocks noChangeArrowheads="1"/>
          </p:cNvSpPr>
          <p:nvPr/>
        </p:nvSpPr>
        <p:spPr bwMode="auto">
          <a:xfrm>
            <a:off x="8027988" y="1916113"/>
            <a:ext cx="719137" cy="1368425"/>
          </a:xfrm>
          <a:prstGeom prst="curvedLeftArrow">
            <a:avLst>
              <a:gd name="adj1" fmla="val 29970"/>
              <a:gd name="adj2" fmla="val 91778"/>
              <a:gd name="adj3" fmla="val 36032"/>
            </a:avLst>
          </a:prstGeom>
          <a:gradFill rotWithShape="1">
            <a:gsLst>
              <a:gs pos="0">
                <a:srgbClr val="FFCCFF"/>
              </a:gs>
              <a:gs pos="100000">
                <a:srgbClr val="FF6699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9229" name="PubOvalCallout"/>
          <p:cNvSpPr>
            <a:spLocks noEditPoints="1" noChangeArrowheads="1"/>
          </p:cNvSpPr>
          <p:nvPr/>
        </p:nvSpPr>
        <p:spPr bwMode="auto">
          <a:xfrm flipH="1">
            <a:off x="4787900" y="2565400"/>
            <a:ext cx="3095625" cy="11684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4100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lnTo>
                  <a:pt x="14100" y="21600"/>
                </a:lnTo>
                <a:close/>
              </a:path>
            </a:pathLst>
          </a:custGeom>
          <a:gradFill rotWithShape="1">
            <a:gsLst>
              <a:gs pos="0">
                <a:srgbClr val="FFCCFF"/>
              </a:gs>
              <a:gs pos="100000">
                <a:srgbClr val="FF6699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Неусвідомлений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мотив</a:t>
            </a:r>
          </a:p>
        </p:txBody>
      </p:sp>
      <p:sp>
        <p:nvSpPr>
          <p:cNvPr id="9230" name="PubOvalCallout"/>
          <p:cNvSpPr>
            <a:spLocks noEditPoints="1" noChangeArrowheads="1"/>
          </p:cNvSpPr>
          <p:nvPr/>
        </p:nvSpPr>
        <p:spPr bwMode="auto">
          <a:xfrm>
            <a:off x="971550" y="2492375"/>
            <a:ext cx="3095625" cy="11684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4921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lnTo>
                  <a:pt x="14921" y="21600"/>
                </a:lnTo>
                <a:close/>
              </a:path>
            </a:pathLst>
          </a:custGeom>
          <a:gradFill rotWithShape="1">
            <a:gsLst>
              <a:gs pos="0">
                <a:srgbClr val="FFCCFF"/>
              </a:gs>
              <a:gs pos="100000">
                <a:srgbClr val="FF6699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Руш</a:t>
            </a:r>
            <a:r>
              <a:rPr lang="uk-UA" altLang="ru-RU" sz="1800" b="1">
                <a:solidFill>
                  <a:srgbClr val="000000"/>
                </a:solidFill>
              </a:rPr>
              <a:t>і</a:t>
            </a:r>
            <a:r>
              <a:rPr lang="ru-RU" altLang="ru-RU" sz="1800" b="1">
                <a:solidFill>
                  <a:srgbClr val="000000"/>
                </a:solidFill>
              </a:rPr>
              <a:t>йний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мотив</a:t>
            </a:r>
          </a:p>
        </p:txBody>
      </p:sp>
      <p:sp>
        <p:nvSpPr>
          <p:cNvPr id="9231" name="AutoShape 15"/>
          <p:cNvSpPr>
            <a:spLocks noChangeArrowheads="1"/>
          </p:cNvSpPr>
          <p:nvPr/>
        </p:nvSpPr>
        <p:spPr bwMode="auto">
          <a:xfrm>
            <a:off x="3708400" y="3933825"/>
            <a:ext cx="1655763" cy="1079500"/>
          </a:xfrm>
          <a:prstGeom prst="downArrowCallout">
            <a:avLst>
              <a:gd name="adj1" fmla="val 29555"/>
              <a:gd name="adj2" fmla="val 38161"/>
              <a:gd name="adj3" fmla="val 27819"/>
              <a:gd name="adj4" fmla="val 34727"/>
            </a:avLst>
          </a:prstGeom>
          <a:gradFill rotWithShape="1">
            <a:gsLst>
              <a:gs pos="0">
                <a:srgbClr val="FFCCFF"/>
              </a:gs>
              <a:gs pos="100000">
                <a:srgbClr val="FF6699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ru-RU" alt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РЕЗУЛЬТАТ</a:t>
            </a:r>
          </a:p>
        </p:txBody>
      </p:sp>
      <p:sp>
        <p:nvSpPr>
          <p:cNvPr id="9232" name="AutoShape 16"/>
          <p:cNvSpPr>
            <a:spLocks noChangeArrowheads="1"/>
          </p:cNvSpPr>
          <p:nvPr/>
        </p:nvSpPr>
        <p:spPr bwMode="auto">
          <a:xfrm>
            <a:off x="611188" y="5084763"/>
            <a:ext cx="7848600" cy="1079500"/>
          </a:xfrm>
          <a:prstGeom prst="roundRect">
            <a:avLst>
              <a:gd name="adj" fmla="val 19977"/>
            </a:avLst>
          </a:prstGeom>
          <a:gradFill rotWithShape="1">
            <a:gsLst>
              <a:gs pos="0">
                <a:srgbClr val="FFCCFF"/>
              </a:gs>
              <a:gs pos="100000">
                <a:srgbClr val="FF6699"/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Учні схильні потурати своїм слабкостям, імпульсивні і нерідко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не вміють вести себе на людях. Надмірне заступництво,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прагнення звільнити учня від найменших труднощів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і неприємних обов'язків формує маніпуляторів і лицемірів.</a:t>
            </a:r>
          </a:p>
        </p:txBody>
      </p:sp>
      <p:pic>
        <p:nvPicPr>
          <p:cNvPr id="9233" name="Picture 17" descr="62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0113" y="476250"/>
            <a:ext cx="646112" cy="119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34" name="AutoShape 18">
            <a:hlinkClick r:id="rId7" action="ppaction://hlinkfile" highlightClick="1"/>
          </p:cNvPr>
          <p:cNvSpPr>
            <a:spLocks noChangeArrowheads="1"/>
          </p:cNvSpPr>
          <p:nvPr/>
        </p:nvSpPr>
        <p:spPr bwMode="auto">
          <a:xfrm>
            <a:off x="8893175" y="6597650"/>
            <a:ext cx="250825" cy="26035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vide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220"/>
                </p:tgtEl>
              </p:cMediaNode>
            </p:video>
            <p:video>
              <p:cMediaNode>
                <p:cTn id="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218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Учитель компьютер.avi">
            <a:hlinkClick r:id="" action="ppaction://media"/>
          </p:cNvPr>
          <p:cNvPicPr>
            <a:picLocks noGrp="1" noChangeAspect="1" noChangeArrowheads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144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611188" y="3716338"/>
            <a:ext cx="2736850" cy="14398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CC"/>
              </a:gs>
              <a:gs pos="100000">
                <a:srgbClr val="FFFF00"/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потреба управляти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простором життя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учня, перетворити його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в об'єкт для передачі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інформації, цінностей</a:t>
            </a:r>
          </a:p>
        </p:txBody>
      </p:sp>
      <p:sp>
        <p:nvSpPr>
          <p:cNvPr id="12294" name="AutoShape 6"/>
          <p:cNvSpPr>
            <a:spLocks noChangeArrowheads="1"/>
          </p:cNvSpPr>
          <p:nvPr/>
        </p:nvSpPr>
        <p:spPr bwMode="auto">
          <a:xfrm>
            <a:off x="5580063" y="3789363"/>
            <a:ext cx="2879725" cy="1366837"/>
          </a:xfrm>
          <a:prstGeom prst="roundRect">
            <a:avLst>
              <a:gd name="adj" fmla="val 19977"/>
            </a:avLst>
          </a:prstGeom>
          <a:gradFill rotWithShape="1">
            <a:gsLst>
              <a:gs pos="0">
                <a:srgbClr val="FFFFCC"/>
              </a:gs>
              <a:gs pos="100000">
                <a:srgbClr val="FFFF00"/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«Я розумний» -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прагнення заслужити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 повагу та пошану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600" b="1"/>
          </a:p>
        </p:txBody>
      </p:sp>
      <p:sp>
        <p:nvSpPr>
          <p:cNvPr id="12295" name="WordArt 7"/>
          <p:cNvSpPr>
            <a:spLocks noChangeArrowheads="1" noChangeShapeType="1" noTextEdit="1"/>
          </p:cNvSpPr>
          <p:nvPr/>
        </p:nvSpPr>
        <p:spPr bwMode="auto">
          <a:xfrm>
            <a:off x="1979613" y="476250"/>
            <a:ext cx="49688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Характеристика стилю №3</a:t>
            </a:r>
          </a:p>
        </p:txBody>
      </p:sp>
      <p:sp>
        <p:nvSpPr>
          <p:cNvPr id="12296" name="AutoShape 8"/>
          <p:cNvSpPr>
            <a:spLocks noChangeArrowheads="1"/>
          </p:cNvSpPr>
          <p:nvPr/>
        </p:nvSpPr>
        <p:spPr bwMode="auto">
          <a:xfrm>
            <a:off x="539750" y="1484313"/>
            <a:ext cx="2016125" cy="865187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FFFFCC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П’єдестал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КОМПЕТЕНТНІСТЬ</a:t>
            </a:r>
          </a:p>
        </p:txBody>
      </p:sp>
      <p:sp>
        <p:nvSpPr>
          <p:cNvPr id="12297" name="AutoShape 9"/>
          <p:cNvSpPr>
            <a:spLocks noChangeArrowheads="1"/>
          </p:cNvSpPr>
          <p:nvPr/>
        </p:nvSpPr>
        <p:spPr bwMode="auto">
          <a:xfrm>
            <a:off x="2555875" y="1773238"/>
            <a:ext cx="3168650" cy="5762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FFFFCC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 ТАКТИКА</a:t>
            </a:r>
          </a:p>
        </p:txBody>
      </p:sp>
      <p:sp>
        <p:nvSpPr>
          <p:cNvPr id="12298" name="AutoShape 10"/>
          <p:cNvSpPr>
            <a:spLocks noChangeArrowheads="1"/>
          </p:cNvSpPr>
          <p:nvPr/>
        </p:nvSpPr>
        <p:spPr bwMode="auto">
          <a:xfrm>
            <a:off x="5724525" y="1557338"/>
            <a:ext cx="2305050" cy="865187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FFFFCC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ru-RU" alt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ДИСТАНЦІЯ</a:t>
            </a:r>
          </a:p>
        </p:txBody>
      </p:sp>
      <p:sp>
        <p:nvSpPr>
          <p:cNvPr id="12299" name="AutoShape 11"/>
          <p:cNvSpPr>
            <a:spLocks noChangeArrowheads="1"/>
          </p:cNvSpPr>
          <p:nvPr/>
        </p:nvSpPr>
        <p:spPr bwMode="auto">
          <a:xfrm>
            <a:off x="7956550" y="1916113"/>
            <a:ext cx="719138" cy="1368425"/>
          </a:xfrm>
          <a:prstGeom prst="curvedLeftArrow">
            <a:avLst>
              <a:gd name="adj1" fmla="val 29970"/>
              <a:gd name="adj2" fmla="val 91778"/>
              <a:gd name="adj3" fmla="val 36032"/>
            </a:avLst>
          </a:prstGeom>
          <a:gradFill rotWithShape="1">
            <a:gsLst>
              <a:gs pos="0">
                <a:srgbClr val="FFFFCC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2300" name="PubOvalCallout"/>
          <p:cNvSpPr>
            <a:spLocks noEditPoints="1" noChangeArrowheads="1"/>
          </p:cNvSpPr>
          <p:nvPr/>
        </p:nvSpPr>
        <p:spPr bwMode="auto">
          <a:xfrm flipH="1">
            <a:off x="4787900" y="2565400"/>
            <a:ext cx="3095625" cy="11684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4100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lnTo>
                  <a:pt x="14100" y="21600"/>
                </a:lnTo>
                <a:close/>
              </a:path>
            </a:pathLst>
          </a:custGeom>
          <a:gradFill rotWithShape="1">
            <a:gsLst>
              <a:gs pos="0">
                <a:srgbClr val="FFFFCC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1800" b="1"/>
              <a:t>Неусвідомлений</a:t>
            </a:r>
            <a:endParaRPr lang="ru-RU" altLang="ru-RU" sz="18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мотив</a:t>
            </a:r>
          </a:p>
        </p:txBody>
      </p:sp>
      <p:sp>
        <p:nvSpPr>
          <p:cNvPr id="12301" name="PubOvalCallout"/>
          <p:cNvSpPr>
            <a:spLocks noEditPoints="1" noChangeArrowheads="1"/>
          </p:cNvSpPr>
          <p:nvPr/>
        </p:nvSpPr>
        <p:spPr bwMode="auto">
          <a:xfrm>
            <a:off x="971550" y="2492375"/>
            <a:ext cx="3095625" cy="11684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4921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lnTo>
                  <a:pt x="14921" y="21600"/>
                </a:lnTo>
                <a:close/>
              </a:path>
            </a:pathLst>
          </a:custGeom>
          <a:gradFill rotWithShape="1">
            <a:gsLst>
              <a:gs pos="0">
                <a:srgbClr val="FFFFCC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1800" b="1"/>
              <a:t>Рушійний</a:t>
            </a:r>
            <a:endParaRPr lang="ru-RU" altLang="ru-RU" sz="18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мотив</a:t>
            </a:r>
          </a:p>
        </p:txBody>
      </p:sp>
      <p:sp>
        <p:nvSpPr>
          <p:cNvPr id="12302" name="AutoShape 14"/>
          <p:cNvSpPr>
            <a:spLocks noChangeArrowheads="1"/>
          </p:cNvSpPr>
          <p:nvPr/>
        </p:nvSpPr>
        <p:spPr bwMode="auto">
          <a:xfrm>
            <a:off x="3708400" y="4076700"/>
            <a:ext cx="1655763" cy="1366838"/>
          </a:xfrm>
          <a:prstGeom prst="downArrowCallout">
            <a:avLst>
              <a:gd name="adj1" fmla="val 21255"/>
              <a:gd name="adj2" fmla="val 29051"/>
              <a:gd name="adj3" fmla="val 32403"/>
              <a:gd name="adj4" fmla="val 34727"/>
            </a:avLst>
          </a:prstGeom>
          <a:gradFill rotWithShape="1">
            <a:gsLst>
              <a:gs pos="0">
                <a:srgbClr val="FFFFCC"/>
              </a:gs>
              <a:gs pos="100000">
                <a:srgbClr val="FFFF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ru-RU" alt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РЕЗУЛЬТАТ</a:t>
            </a:r>
          </a:p>
        </p:txBody>
      </p:sp>
      <p:sp>
        <p:nvSpPr>
          <p:cNvPr id="12303" name="AutoShape 15"/>
          <p:cNvSpPr>
            <a:spLocks noChangeArrowheads="1"/>
          </p:cNvSpPr>
          <p:nvPr/>
        </p:nvSpPr>
        <p:spPr bwMode="auto">
          <a:xfrm>
            <a:off x="539750" y="5516563"/>
            <a:ext cx="7920038" cy="746125"/>
          </a:xfrm>
          <a:prstGeom prst="roundRect">
            <a:avLst>
              <a:gd name="adj" fmla="val 19977"/>
            </a:avLst>
          </a:prstGeom>
          <a:gradFill rotWithShape="1">
            <a:gsLst>
              <a:gs pos="0">
                <a:srgbClr val="FFFFCC"/>
              </a:gs>
              <a:gs pos="100000">
                <a:srgbClr val="FFFF00"/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зниження в учнів впевненості в собі, відсутність у них позитивних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емоцій на уроках, зниження мотивації до занять цим предметом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  і до творчого прояву учня …</a:t>
            </a:r>
          </a:p>
        </p:txBody>
      </p:sp>
      <p:pic>
        <p:nvPicPr>
          <p:cNvPr id="12304" name="Picture 16" descr="15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76250"/>
            <a:ext cx="465138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57" name="AutoShape 17">
            <a:hlinkClick r:id="rId7" action="ppaction://hlinkfile" highlightClick="1"/>
          </p:cNvPr>
          <p:cNvSpPr>
            <a:spLocks noChangeArrowheads="1"/>
          </p:cNvSpPr>
          <p:nvPr/>
        </p:nvSpPr>
        <p:spPr bwMode="auto">
          <a:xfrm>
            <a:off x="8821738" y="6597650"/>
            <a:ext cx="287337" cy="260350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vide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290"/>
                </p:tgtEl>
              </p:cMediaNode>
            </p:vide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AutoShape 4"/>
          <p:cNvSpPr>
            <a:spLocks noChangeArrowheads="1"/>
          </p:cNvSpPr>
          <p:nvPr/>
        </p:nvSpPr>
        <p:spPr bwMode="auto">
          <a:xfrm>
            <a:off x="611188" y="3716338"/>
            <a:ext cx="3024187" cy="14398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FFCC"/>
              </a:gs>
              <a:gs pos="100000">
                <a:srgbClr val="00FF00"/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потреба в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співробітництві,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повазі і турботі, пошуку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  індивідуального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  підходу до дитини.</a:t>
            </a:r>
          </a:p>
        </p:txBody>
      </p:sp>
      <p:sp>
        <p:nvSpPr>
          <p:cNvPr id="14341" name="AutoShape 5"/>
          <p:cNvSpPr>
            <a:spLocks noChangeArrowheads="1"/>
          </p:cNvSpPr>
          <p:nvPr/>
        </p:nvSpPr>
        <p:spPr bwMode="auto">
          <a:xfrm>
            <a:off x="5435600" y="3789363"/>
            <a:ext cx="3024188" cy="1366837"/>
          </a:xfrm>
          <a:prstGeom prst="roundRect">
            <a:avLst>
              <a:gd name="adj" fmla="val 19977"/>
            </a:avLst>
          </a:prstGeom>
          <a:gradFill rotWithShape="1">
            <a:gsLst>
              <a:gs pos="0">
                <a:srgbClr val="CCFFCC"/>
              </a:gs>
              <a:gs pos="100000">
                <a:srgbClr val="00FF00"/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«Я партнер, я потрібний» -</a:t>
            </a:r>
            <a:r>
              <a:rPr lang="ru-RU" altLang="ru-RU" sz="1800"/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прагнення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успіху, популярності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600" b="1"/>
          </a:p>
        </p:txBody>
      </p:sp>
      <p:sp>
        <p:nvSpPr>
          <p:cNvPr id="14342" name="WordArt 6"/>
          <p:cNvSpPr>
            <a:spLocks noChangeArrowheads="1" noChangeShapeType="1" noTextEdit="1"/>
          </p:cNvSpPr>
          <p:nvPr/>
        </p:nvSpPr>
        <p:spPr bwMode="auto">
          <a:xfrm>
            <a:off x="1979613" y="476250"/>
            <a:ext cx="49688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Характеристика стилю №4</a:t>
            </a:r>
          </a:p>
        </p:txBody>
      </p:sp>
      <p:sp>
        <p:nvSpPr>
          <p:cNvPr id="14343" name="AutoShape 7"/>
          <p:cNvSpPr>
            <a:spLocks noChangeArrowheads="1"/>
          </p:cNvSpPr>
          <p:nvPr/>
        </p:nvSpPr>
        <p:spPr bwMode="auto">
          <a:xfrm>
            <a:off x="539750" y="1484313"/>
            <a:ext cx="2016125" cy="865187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CCFFCC"/>
              </a:gs>
              <a:gs pos="100000">
                <a:srgbClr val="00FF00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П’єдестал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ПОПУЛЯРНІСТЬ</a:t>
            </a:r>
          </a:p>
        </p:txBody>
      </p:sp>
      <p:sp>
        <p:nvSpPr>
          <p:cNvPr id="14344" name="AutoShape 8"/>
          <p:cNvSpPr>
            <a:spLocks noChangeArrowheads="1"/>
          </p:cNvSpPr>
          <p:nvPr/>
        </p:nvSpPr>
        <p:spPr bwMode="auto">
          <a:xfrm>
            <a:off x="2555875" y="1773238"/>
            <a:ext cx="3168650" cy="5762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CCFFCC"/>
              </a:gs>
              <a:gs pos="100000">
                <a:srgbClr val="00FF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ТАКТИКА</a:t>
            </a:r>
          </a:p>
        </p:txBody>
      </p:sp>
      <p:sp>
        <p:nvSpPr>
          <p:cNvPr id="14345" name="AutoShape 9"/>
          <p:cNvSpPr>
            <a:spLocks noChangeArrowheads="1"/>
          </p:cNvSpPr>
          <p:nvPr/>
        </p:nvSpPr>
        <p:spPr bwMode="auto">
          <a:xfrm>
            <a:off x="5724525" y="1557338"/>
            <a:ext cx="2305050" cy="865187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CCFFCC"/>
              </a:gs>
              <a:gs pos="100000">
                <a:srgbClr val="00FF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ru-RU" alt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ЗАГРАВАННЯ</a:t>
            </a:r>
          </a:p>
        </p:txBody>
      </p:sp>
      <p:sp>
        <p:nvSpPr>
          <p:cNvPr id="14346" name="AutoShape 10"/>
          <p:cNvSpPr>
            <a:spLocks noChangeArrowheads="1"/>
          </p:cNvSpPr>
          <p:nvPr/>
        </p:nvSpPr>
        <p:spPr bwMode="auto">
          <a:xfrm>
            <a:off x="7956550" y="1916113"/>
            <a:ext cx="719138" cy="1368425"/>
          </a:xfrm>
          <a:prstGeom prst="curvedLeftArrow">
            <a:avLst>
              <a:gd name="adj1" fmla="val 29970"/>
              <a:gd name="adj2" fmla="val 91778"/>
              <a:gd name="adj3" fmla="val 36032"/>
            </a:avLst>
          </a:prstGeom>
          <a:gradFill rotWithShape="1">
            <a:gsLst>
              <a:gs pos="0">
                <a:srgbClr val="CCFFCC"/>
              </a:gs>
              <a:gs pos="100000">
                <a:srgbClr val="00FF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4347" name="PubOvalCallout"/>
          <p:cNvSpPr>
            <a:spLocks noEditPoints="1" noChangeArrowheads="1"/>
          </p:cNvSpPr>
          <p:nvPr/>
        </p:nvSpPr>
        <p:spPr bwMode="auto">
          <a:xfrm flipH="1">
            <a:off x="4787900" y="2565400"/>
            <a:ext cx="3095625" cy="11684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4100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lnTo>
                  <a:pt x="14100" y="21600"/>
                </a:lnTo>
                <a:close/>
              </a:path>
            </a:pathLst>
          </a:custGeom>
          <a:gradFill rotWithShape="1">
            <a:gsLst>
              <a:gs pos="0">
                <a:srgbClr val="CCFFCC"/>
              </a:gs>
              <a:gs pos="100000">
                <a:srgbClr val="00FF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Неусвідомлений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мотив</a:t>
            </a:r>
          </a:p>
        </p:txBody>
      </p:sp>
      <p:sp>
        <p:nvSpPr>
          <p:cNvPr id="14348" name="PubOvalCallout"/>
          <p:cNvSpPr>
            <a:spLocks noEditPoints="1" noChangeArrowheads="1"/>
          </p:cNvSpPr>
          <p:nvPr/>
        </p:nvSpPr>
        <p:spPr bwMode="auto">
          <a:xfrm>
            <a:off x="971550" y="2492375"/>
            <a:ext cx="3095625" cy="11684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4921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lnTo>
                  <a:pt x="14921" y="21600"/>
                </a:lnTo>
                <a:close/>
              </a:path>
            </a:pathLst>
          </a:custGeom>
          <a:gradFill rotWithShape="1">
            <a:gsLst>
              <a:gs pos="0">
                <a:srgbClr val="CCFFCC"/>
              </a:gs>
              <a:gs pos="100000">
                <a:srgbClr val="00FF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1800" b="1"/>
              <a:t>Рушійний</a:t>
            </a:r>
            <a:endParaRPr lang="ru-RU" altLang="ru-RU" sz="1800" b="1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мотив</a:t>
            </a:r>
          </a:p>
        </p:txBody>
      </p:sp>
      <p:sp>
        <p:nvSpPr>
          <p:cNvPr id="14349" name="AutoShape 13"/>
          <p:cNvSpPr>
            <a:spLocks noChangeArrowheads="1"/>
          </p:cNvSpPr>
          <p:nvPr/>
        </p:nvSpPr>
        <p:spPr bwMode="auto">
          <a:xfrm>
            <a:off x="3708400" y="4076700"/>
            <a:ext cx="1655763" cy="1366838"/>
          </a:xfrm>
          <a:prstGeom prst="downArrowCallout">
            <a:avLst>
              <a:gd name="adj1" fmla="val 21255"/>
              <a:gd name="adj2" fmla="val 29051"/>
              <a:gd name="adj3" fmla="val 32403"/>
              <a:gd name="adj4" fmla="val 34727"/>
            </a:avLst>
          </a:prstGeom>
          <a:gradFill rotWithShape="1">
            <a:gsLst>
              <a:gs pos="0">
                <a:srgbClr val="CCFFCC"/>
              </a:gs>
              <a:gs pos="100000">
                <a:srgbClr val="00FF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ru-RU" altLang="ru-RU" b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РЕЗУЛЬТАТ</a:t>
            </a:r>
          </a:p>
        </p:txBody>
      </p:sp>
      <p:sp>
        <p:nvSpPr>
          <p:cNvPr id="14350" name="AutoShape 14"/>
          <p:cNvSpPr>
            <a:spLocks noChangeArrowheads="1"/>
          </p:cNvSpPr>
          <p:nvPr/>
        </p:nvSpPr>
        <p:spPr bwMode="auto">
          <a:xfrm>
            <a:off x="539750" y="5516563"/>
            <a:ext cx="7920038" cy="792162"/>
          </a:xfrm>
          <a:prstGeom prst="roundRect">
            <a:avLst>
              <a:gd name="adj" fmla="val 19977"/>
            </a:avLst>
          </a:prstGeom>
          <a:gradFill rotWithShape="1">
            <a:gsLst>
              <a:gs pos="0">
                <a:srgbClr val="CCFFCC"/>
              </a:gs>
              <a:gs pos="100000">
                <a:srgbClr val="00FF00"/>
              </a:gs>
            </a:gsLst>
            <a:lin ang="5400000" scaled="1"/>
          </a:gra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Приятельські стосунки, позбавлені глибини, справжньої теплоти і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здатності до співпереживання породжують пусте проведення часу,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що перешкоджає реалізації задатків</a:t>
            </a:r>
          </a:p>
        </p:txBody>
      </p:sp>
      <p:pic>
        <p:nvPicPr>
          <p:cNvPr id="14351" name="Picture 15" descr="78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76250"/>
            <a:ext cx="893762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AutoShape 4"/>
          <p:cNvSpPr>
            <a:spLocks noChangeArrowheads="1"/>
          </p:cNvSpPr>
          <p:nvPr/>
        </p:nvSpPr>
        <p:spPr bwMode="auto">
          <a:xfrm>
            <a:off x="468313" y="3733800"/>
            <a:ext cx="3022600" cy="14398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 dirty="0">
                <a:solidFill>
                  <a:srgbClr val="000000"/>
                </a:solidFill>
              </a:rPr>
              <a:t>Потреба у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 dirty="0" err="1">
                <a:solidFill>
                  <a:srgbClr val="000000"/>
                </a:solidFill>
              </a:rPr>
              <a:t>спілкуанні</a:t>
            </a:r>
            <a:r>
              <a:rPr lang="ru-RU" altLang="ru-RU" sz="2000" b="1" dirty="0">
                <a:solidFill>
                  <a:srgbClr val="000000"/>
                </a:solidFill>
              </a:rPr>
              <a:t> на </a:t>
            </a:r>
            <a:r>
              <a:rPr lang="ru-RU" altLang="ru-RU" sz="2000" b="1" dirty="0" err="1">
                <a:solidFill>
                  <a:srgbClr val="000000"/>
                </a:solidFill>
              </a:rPr>
              <a:t>рівних</a:t>
            </a:r>
            <a:endParaRPr lang="ru-RU" altLang="ru-RU" sz="2000" b="1" dirty="0">
              <a:solidFill>
                <a:srgbClr val="000000"/>
              </a:solidFill>
            </a:endParaRPr>
          </a:p>
        </p:txBody>
      </p:sp>
      <p:sp>
        <p:nvSpPr>
          <p:cNvPr id="14341" name="AutoShape 5"/>
          <p:cNvSpPr>
            <a:spLocks noChangeArrowheads="1"/>
          </p:cNvSpPr>
          <p:nvPr/>
        </p:nvSpPr>
        <p:spPr bwMode="auto">
          <a:xfrm>
            <a:off x="5435600" y="3789363"/>
            <a:ext cx="3024188" cy="1366837"/>
          </a:xfrm>
          <a:prstGeom prst="roundRect">
            <a:avLst>
              <a:gd name="adj" fmla="val 19977"/>
            </a:avLst>
          </a:prstGeom>
          <a:gradFill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 dirty="0">
                <a:solidFill>
                  <a:srgbClr val="000000"/>
                </a:solidFill>
              </a:rPr>
              <a:t>«Я друг, я </a:t>
            </a:r>
            <a:r>
              <a:rPr lang="ru-RU" altLang="ru-RU" sz="2000" b="1" dirty="0" err="1">
                <a:solidFill>
                  <a:srgbClr val="000000"/>
                </a:solidFill>
              </a:rPr>
              <a:t>такий</a:t>
            </a:r>
            <a:r>
              <a:rPr lang="ru-RU" altLang="ru-RU" sz="2000" b="1" dirty="0">
                <a:solidFill>
                  <a:srgbClr val="000000"/>
                </a:solidFill>
              </a:rPr>
              <a:t> як </a:t>
            </a:r>
            <a:r>
              <a:rPr lang="ru-RU" altLang="ru-RU" sz="2000" b="1" dirty="0" err="1">
                <a:solidFill>
                  <a:srgbClr val="000000"/>
                </a:solidFill>
              </a:rPr>
              <a:t>ти</a:t>
            </a:r>
            <a:r>
              <a:rPr lang="ru-RU" altLang="ru-RU" sz="2000" b="1" dirty="0">
                <a:solidFill>
                  <a:srgbClr val="000000"/>
                </a:solidFill>
              </a:rPr>
              <a:t>» -</a:t>
            </a:r>
            <a:r>
              <a:rPr lang="ru-RU" altLang="ru-RU" sz="2000" dirty="0">
                <a:solidFill>
                  <a:srgbClr val="000000"/>
                </a:solidFill>
              </a:rPr>
              <a:t>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 dirty="0" err="1">
                <a:solidFill>
                  <a:srgbClr val="000000"/>
                </a:solidFill>
              </a:rPr>
              <a:t>прагнення</a:t>
            </a:r>
            <a:r>
              <a:rPr lang="ru-RU" altLang="ru-RU" sz="2000" b="1" dirty="0">
                <a:solidFill>
                  <a:srgbClr val="000000"/>
                </a:solidFill>
              </a:rPr>
              <a:t> </a:t>
            </a:r>
            <a:r>
              <a:rPr lang="uk-UA" altLang="ru-RU" sz="2000" b="1" dirty="0">
                <a:solidFill>
                  <a:srgbClr val="000000"/>
                </a:solidFill>
              </a:rPr>
              <a:t>довіри</a:t>
            </a:r>
            <a:endParaRPr lang="ru-RU" altLang="ru-RU" sz="2000" b="1" dirty="0">
              <a:solidFill>
                <a:srgbClr val="0000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600" b="1" dirty="0">
              <a:solidFill>
                <a:srgbClr val="000000"/>
              </a:solidFill>
            </a:endParaRPr>
          </a:p>
        </p:txBody>
      </p:sp>
      <p:sp>
        <p:nvSpPr>
          <p:cNvPr id="14342" name="WordArt 6"/>
          <p:cNvSpPr>
            <a:spLocks noChangeArrowheads="1" noChangeShapeType="1" noTextEdit="1"/>
          </p:cNvSpPr>
          <p:nvPr/>
        </p:nvSpPr>
        <p:spPr bwMode="auto">
          <a:xfrm>
            <a:off x="2216150" y="476250"/>
            <a:ext cx="49688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Характеристика стилю №5</a:t>
            </a:r>
          </a:p>
        </p:txBody>
      </p:sp>
      <p:sp>
        <p:nvSpPr>
          <p:cNvPr id="14343" name="AutoShape 7"/>
          <p:cNvSpPr>
            <a:spLocks noChangeArrowheads="1"/>
          </p:cNvSpPr>
          <p:nvPr/>
        </p:nvSpPr>
        <p:spPr bwMode="auto">
          <a:xfrm>
            <a:off x="539750" y="1484313"/>
            <a:ext cx="2016125" cy="865187"/>
          </a:xfrm>
          <a:prstGeom prst="can">
            <a:avLst>
              <a:gd name="adj" fmla="val 25000"/>
            </a:avLst>
          </a:prstGeom>
          <a:gradFill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600" b="1">
              <a:solidFill>
                <a:srgbClr val="0000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>
                <a:solidFill>
                  <a:srgbClr val="000000"/>
                </a:solidFill>
              </a:rPr>
              <a:t>П’єдестал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1600" b="1">
                <a:solidFill>
                  <a:srgbClr val="000000"/>
                </a:solidFill>
              </a:rPr>
              <a:t>Вірний друг</a:t>
            </a:r>
            <a:endParaRPr lang="ru-RU" altLang="ru-RU" sz="1600" b="1">
              <a:solidFill>
                <a:srgbClr val="0000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600" b="1">
              <a:solidFill>
                <a:srgbClr val="000000"/>
              </a:solidFill>
            </a:endParaRPr>
          </a:p>
        </p:txBody>
      </p:sp>
      <p:sp>
        <p:nvSpPr>
          <p:cNvPr id="14344" name="AutoShape 8"/>
          <p:cNvSpPr>
            <a:spLocks noChangeArrowheads="1"/>
          </p:cNvSpPr>
          <p:nvPr/>
        </p:nvSpPr>
        <p:spPr bwMode="auto">
          <a:xfrm>
            <a:off x="2555875" y="1773238"/>
            <a:ext cx="3168650" cy="5762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ТАКТИКА</a:t>
            </a:r>
          </a:p>
        </p:txBody>
      </p:sp>
      <p:sp>
        <p:nvSpPr>
          <p:cNvPr id="14345" name="AutoShape 9"/>
          <p:cNvSpPr>
            <a:spLocks noChangeArrowheads="1"/>
          </p:cNvSpPr>
          <p:nvPr/>
        </p:nvSpPr>
        <p:spPr bwMode="auto">
          <a:xfrm>
            <a:off x="5724525" y="1557338"/>
            <a:ext cx="2305050" cy="865187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uk-UA" alt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діалог</a:t>
            </a:r>
            <a:endParaRPr lang="ru-RU" altLang="ru-RU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Black" pitchFamily="34" charset="0"/>
            </a:endParaRPr>
          </a:p>
        </p:txBody>
      </p:sp>
      <p:sp>
        <p:nvSpPr>
          <p:cNvPr id="14346" name="AutoShape 10"/>
          <p:cNvSpPr>
            <a:spLocks noChangeArrowheads="1"/>
          </p:cNvSpPr>
          <p:nvPr/>
        </p:nvSpPr>
        <p:spPr bwMode="auto">
          <a:xfrm>
            <a:off x="7956550" y="1916113"/>
            <a:ext cx="719138" cy="1368425"/>
          </a:xfrm>
          <a:prstGeom prst="curvedLeftArrow">
            <a:avLst>
              <a:gd name="adj1" fmla="val 29970"/>
              <a:gd name="adj2" fmla="val 91778"/>
              <a:gd name="adj3" fmla="val 36032"/>
            </a:avLst>
          </a:prstGeom>
          <a:gradFill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sp>
        <p:nvSpPr>
          <p:cNvPr id="14347" name="PubOvalCallout"/>
          <p:cNvSpPr>
            <a:spLocks noEditPoints="1" noChangeArrowheads="1"/>
          </p:cNvSpPr>
          <p:nvPr/>
        </p:nvSpPr>
        <p:spPr bwMode="auto">
          <a:xfrm flipH="1">
            <a:off x="4900613" y="2565400"/>
            <a:ext cx="3095625" cy="11684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4100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lnTo>
                  <a:pt x="14100" y="21600"/>
                </a:lnTo>
                <a:close/>
              </a:path>
            </a:pathLst>
          </a:custGeom>
          <a:gradFill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 err="1">
                <a:solidFill>
                  <a:srgbClr val="000000"/>
                </a:solidFill>
              </a:rPr>
              <a:t>Неусвідомлений</a:t>
            </a:r>
            <a:endParaRPr lang="ru-RU" altLang="ru-RU" sz="1800" b="1" dirty="0">
              <a:solidFill>
                <a:srgbClr val="0000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>
                <a:solidFill>
                  <a:srgbClr val="000000"/>
                </a:solidFill>
              </a:rPr>
              <a:t>мотив</a:t>
            </a:r>
          </a:p>
        </p:txBody>
      </p:sp>
      <p:sp>
        <p:nvSpPr>
          <p:cNvPr id="14348" name="PubOvalCallout"/>
          <p:cNvSpPr>
            <a:spLocks noEditPoints="1" noChangeArrowheads="1"/>
          </p:cNvSpPr>
          <p:nvPr/>
        </p:nvSpPr>
        <p:spPr bwMode="auto">
          <a:xfrm>
            <a:off x="668338" y="2557463"/>
            <a:ext cx="3095625" cy="11684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17694720 60000 65536"/>
              <a:gd name="T11" fmla="*/ 11796480 60000 65536"/>
              <a:gd name="T12" fmla="*/ 5898240 60000 65536"/>
              <a:gd name="T13" fmla="*/ 5898240 60000 65536"/>
              <a:gd name="T14" fmla="*/ 0 60000 65536"/>
              <a:gd name="T15" fmla="*/ 3163 w 21600"/>
              <a:gd name="T16" fmla="*/ 2374 h 21600"/>
              <a:gd name="T17" fmla="*/ 18437 w 21600"/>
              <a:gd name="T18" fmla="*/ 13836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>
                <a:moveTo>
                  <a:pt x="14921" y="21600"/>
                </a:moveTo>
                <a:lnTo>
                  <a:pt x="9590" y="16158"/>
                </a:lnTo>
                <a:cubicBezTo>
                  <a:pt x="9991" y="16192"/>
                  <a:pt x="10395" y="16210"/>
                  <a:pt x="10800" y="16210"/>
                </a:cubicBezTo>
                <a:cubicBezTo>
                  <a:pt x="16764" y="16210"/>
                  <a:pt x="21600" y="12581"/>
                  <a:pt x="21600" y="8105"/>
                </a:cubicBezTo>
                <a:cubicBezTo>
                  <a:pt x="21600" y="3628"/>
                  <a:pt x="16764" y="0"/>
                  <a:pt x="10800" y="0"/>
                </a:cubicBezTo>
                <a:cubicBezTo>
                  <a:pt x="4835" y="0"/>
                  <a:pt x="0" y="3628"/>
                  <a:pt x="0" y="8105"/>
                </a:cubicBezTo>
                <a:cubicBezTo>
                  <a:pt x="-1" y="10568"/>
                  <a:pt x="1493" y="12898"/>
                  <a:pt x="4057" y="14436"/>
                </a:cubicBezTo>
                <a:lnTo>
                  <a:pt x="14921" y="21600"/>
                </a:lnTo>
                <a:close/>
              </a:path>
            </a:pathLst>
          </a:custGeom>
          <a:gradFill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1800" b="1">
                <a:solidFill>
                  <a:srgbClr val="000000"/>
                </a:solidFill>
              </a:rPr>
              <a:t>Рушійний</a:t>
            </a:r>
            <a:endParaRPr lang="ru-RU" altLang="ru-RU" sz="1800" b="1">
              <a:solidFill>
                <a:srgbClr val="0000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мотив</a:t>
            </a:r>
          </a:p>
        </p:txBody>
      </p:sp>
      <p:sp>
        <p:nvSpPr>
          <p:cNvPr id="14349" name="AutoShape 13"/>
          <p:cNvSpPr>
            <a:spLocks noChangeArrowheads="1"/>
          </p:cNvSpPr>
          <p:nvPr/>
        </p:nvSpPr>
        <p:spPr bwMode="auto">
          <a:xfrm>
            <a:off x="3708400" y="4076700"/>
            <a:ext cx="1655763" cy="1366838"/>
          </a:xfrm>
          <a:prstGeom prst="downArrowCallout">
            <a:avLst>
              <a:gd name="adj1" fmla="val 21255"/>
              <a:gd name="adj2" fmla="val 29051"/>
              <a:gd name="adj3" fmla="val 32403"/>
              <a:gd name="adj4" fmla="val 34727"/>
            </a:avLst>
          </a:prstGeom>
          <a:gradFill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ru-RU" altLang="ru-RU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РЕЗУЛЬТАТ</a:t>
            </a:r>
          </a:p>
        </p:txBody>
      </p:sp>
      <p:sp>
        <p:nvSpPr>
          <p:cNvPr id="14350" name="AutoShape 14"/>
          <p:cNvSpPr>
            <a:spLocks noChangeArrowheads="1"/>
          </p:cNvSpPr>
          <p:nvPr/>
        </p:nvSpPr>
        <p:spPr bwMode="auto">
          <a:xfrm>
            <a:off x="539750" y="5516563"/>
            <a:ext cx="7920038" cy="792162"/>
          </a:xfrm>
          <a:prstGeom prst="roundRect">
            <a:avLst>
              <a:gd name="adj" fmla="val 19977"/>
            </a:avLst>
          </a:prstGeom>
          <a:gradFill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 dirty="0" err="1">
                <a:solidFill>
                  <a:srgbClr val="000000"/>
                </a:solidFill>
              </a:rPr>
              <a:t>Теплі</a:t>
            </a:r>
            <a:r>
              <a:rPr lang="ru-RU" altLang="ru-RU" sz="2000" b="1" dirty="0">
                <a:solidFill>
                  <a:srgbClr val="000000"/>
                </a:solidFill>
              </a:rPr>
              <a:t>, </a:t>
            </a:r>
            <a:r>
              <a:rPr lang="ru-RU" altLang="ru-RU" sz="2000" b="1" dirty="0" err="1">
                <a:solidFill>
                  <a:srgbClr val="000000"/>
                </a:solidFill>
              </a:rPr>
              <a:t>дружні</a:t>
            </a:r>
            <a:r>
              <a:rPr lang="ru-RU" altLang="ru-RU" sz="2000" b="1" dirty="0">
                <a:solidFill>
                  <a:srgbClr val="000000"/>
                </a:solidFill>
              </a:rPr>
              <a:t> </a:t>
            </a:r>
            <a:r>
              <a:rPr lang="ru-RU" altLang="ru-RU" sz="2000" b="1" dirty="0" err="1">
                <a:solidFill>
                  <a:srgbClr val="000000"/>
                </a:solidFill>
              </a:rPr>
              <a:t>стосунки</a:t>
            </a:r>
            <a:r>
              <a:rPr lang="ru-RU" altLang="ru-RU" sz="2000" b="1" dirty="0">
                <a:solidFill>
                  <a:srgbClr val="000000"/>
                </a:solidFill>
              </a:rPr>
              <a:t>, </a:t>
            </a:r>
            <a:r>
              <a:rPr lang="ru-RU" altLang="ru-RU" sz="2000" b="1" dirty="0" err="1">
                <a:solidFill>
                  <a:srgbClr val="000000"/>
                </a:solidFill>
              </a:rPr>
              <a:t>спільний</a:t>
            </a:r>
            <a:r>
              <a:rPr lang="ru-RU" altLang="ru-RU" sz="2000" b="1" dirty="0">
                <a:solidFill>
                  <a:srgbClr val="000000"/>
                </a:solidFill>
              </a:rPr>
              <a:t> досуг</a:t>
            </a:r>
          </a:p>
        </p:txBody>
      </p:sp>
      <p:pic>
        <p:nvPicPr>
          <p:cNvPr id="6350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55575"/>
            <a:ext cx="1244600" cy="150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WordArt 4"/>
          <p:cNvSpPr>
            <a:spLocks noChangeArrowheads="1" noChangeShapeType="1" noTextEdit="1"/>
          </p:cNvSpPr>
          <p:nvPr/>
        </p:nvSpPr>
        <p:spPr bwMode="auto">
          <a:xfrm>
            <a:off x="1979613" y="476250"/>
            <a:ext cx="49688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Характеристика стилю №6</a:t>
            </a:r>
          </a:p>
        </p:txBody>
      </p:sp>
      <p:sp>
        <p:nvSpPr>
          <p:cNvPr id="29701" name="AutoShape 5"/>
          <p:cNvSpPr>
            <a:spLocks noChangeArrowheads="1"/>
          </p:cNvSpPr>
          <p:nvPr/>
        </p:nvSpPr>
        <p:spPr bwMode="auto">
          <a:xfrm rot="-1311387">
            <a:off x="2925763" y="3049588"/>
            <a:ext cx="2803525" cy="5762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CCFFFF"/>
              </a:gs>
              <a:gs pos="100000">
                <a:srgbClr val="00CC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Рушійний  мотив</a:t>
            </a:r>
          </a:p>
        </p:txBody>
      </p:sp>
      <p:sp>
        <p:nvSpPr>
          <p:cNvPr id="29702" name="AutoShape 6"/>
          <p:cNvSpPr>
            <a:spLocks noChangeArrowheads="1"/>
          </p:cNvSpPr>
          <p:nvPr/>
        </p:nvSpPr>
        <p:spPr bwMode="auto">
          <a:xfrm>
            <a:off x="5867400" y="1196975"/>
            <a:ext cx="2305050" cy="865188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CCFFFF"/>
              </a:gs>
              <a:gs pos="100000">
                <a:srgbClr val="00CC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ru-RU" altLang="ru-RU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«Я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досвідчений</a:t>
            </a:r>
            <a:r>
              <a:rPr lang="ru-RU" altLang="ru-RU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»</a:t>
            </a:r>
            <a:r>
              <a:rPr lang="ru-RU" altLang="ru-RU" dirty="0">
                <a:latin typeface="Arial" charset="0"/>
              </a:rPr>
              <a:t> </a:t>
            </a:r>
          </a:p>
        </p:txBody>
      </p:sp>
      <p:sp>
        <p:nvSpPr>
          <p:cNvPr id="29703" name="AutoShape 7"/>
          <p:cNvSpPr>
            <a:spLocks noChangeArrowheads="1"/>
          </p:cNvSpPr>
          <p:nvPr/>
        </p:nvSpPr>
        <p:spPr bwMode="auto">
          <a:xfrm>
            <a:off x="2700338" y="5373688"/>
            <a:ext cx="5761037" cy="792162"/>
          </a:xfrm>
          <a:prstGeom prst="roundRect">
            <a:avLst>
              <a:gd name="adj" fmla="val 19977"/>
            </a:avLst>
          </a:prstGeom>
          <a:gradFill rotWithShape="1">
            <a:gsLst>
              <a:gs pos="0">
                <a:srgbClr val="CCFFFF"/>
              </a:gs>
              <a:gs pos="100000">
                <a:srgbClr val="00CCFF"/>
              </a:gs>
            </a:gsLst>
            <a:lin ang="5400000" scaled="1"/>
          </a:gradFill>
          <a:ln w="2857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FFFF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ru-RU" altLang="ru-RU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підвищення</a:t>
            </a:r>
            <a:r>
              <a:rPr lang="ru-RU" alt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ru-RU" altLang="ru-RU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життєстійкості</a:t>
            </a:r>
            <a:r>
              <a:rPr lang="ru-RU" alt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ru-RU" altLang="ru-RU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учнів</a:t>
            </a:r>
            <a:r>
              <a:rPr lang="ru-RU" alt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,</a:t>
            </a:r>
          </a:p>
          <a:p>
            <a:pPr algn="ctr">
              <a:defRPr/>
            </a:pPr>
            <a:r>
              <a:rPr lang="ru-RU" altLang="ru-RU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виховання</a:t>
            </a:r>
            <a:r>
              <a:rPr lang="ru-RU" alt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мотиву </a:t>
            </a:r>
            <a:r>
              <a:rPr lang="ru-RU" altLang="ru-RU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досягнення</a:t>
            </a:r>
            <a:r>
              <a:rPr lang="ru-RU" alt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ru-RU" altLang="ru-RU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успіху</a:t>
            </a:r>
            <a:endParaRPr lang="ru-RU" altLang="ru-RU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pic>
        <p:nvPicPr>
          <p:cNvPr id="29704" name="Picture 8" descr="2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844675"/>
            <a:ext cx="3097213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5" name="AutoShape 9"/>
          <p:cNvSpPr>
            <a:spLocks noChangeArrowheads="1"/>
          </p:cNvSpPr>
          <p:nvPr/>
        </p:nvSpPr>
        <p:spPr bwMode="auto">
          <a:xfrm rot="-2306656">
            <a:off x="2339975" y="2276475"/>
            <a:ext cx="3716338" cy="576263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CCFFFF"/>
              </a:gs>
              <a:gs pos="100000">
                <a:srgbClr val="00CC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Неусвідомлений  мотив</a:t>
            </a:r>
          </a:p>
        </p:txBody>
      </p:sp>
      <p:sp>
        <p:nvSpPr>
          <p:cNvPr id="29706" name="AutoShape 10"/>
          <p:cNvSpPr>
            <a:spLocks noChangeArrowheads="1"/>
          </p:cNvSpPr>
          <p:nvPr/>
        </p:nvSpPr>
        <p:spPr bwMode="auto">
          <a:xfrm>
            <a:off x="3059113" y="3789363"/>
            <a:ext cx="2520950" cy="5762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CCFFFF"/>
              </a:gs>
              <a:gs pos="100000">
                <a:srgbClr val="00CC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Тактика</a:t>
            </a:r>
          </a:p>
        </p:txBody>
      </p:sp>
      <p:sp>
        <p:nvSpPr>
          <p:cNvPr id="29707" name="AutoShape 11"/>
          <p:cNvSpPr>
            <a:spLocks noChangeArrowheads="1"/>
          </p:cNvSpPr>
          <p:nvPr/>
        </p:nvSpPr>
        <p:spPr bwMode="auto">
          <a:xfrm>
            <a:off x="5795963" y="2276475"/>
            <a:ext cx="2736850" cy="1081088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CCFFFF"/>
              </a:gs>
              <a:gs pos="100000">
                <a:srgbClr val="00CC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ru-RU" altLang="ru-RU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потреба  </a:t>
            </a:r>
          </a:p>
          <a:p>
            <a:pPr algn="ctr">
              <a:defRPr/>
            </a:pPr>
            <a:r>
              <a:rPr lang="ru-RU" altLang="ru-RU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у </a:t>
            </a:r>
            <a:r>
              <a:rPr lang="ru-RU" altLang="ru-RU" sz="16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социальній</a:t>
            </a:r>
            <a:r>
              <a:rPr lang="ru-RU" altLang="ru-RU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</a:p>
          <a:p>
            <a:pPr algn="ctr">
              <a:defRPr/>
            </a:pPr>
            <a:r>
              <a:rPr lang="ru-RU" altLang="ru-RU" sz="16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адаптації</a:t>
            </a:r>
            <a:r>
              <a:rPr lang="ru-RU" altLang="ru-RU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ru-RU" altLang="ru-RU" sz="16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дитини</a:t>
            </a:r>
            <a:r>
              <a:rPr lang="ru-RU" altLang="ru-RU" dirty="0">
                <a:latin typeface="Arial" charset="0"/>
              </a:rPr>
              <a:t> </a:t>
            </a:r>
          </a:p>
        </p:txBody>
      </p:sp>
      <p:sp>
        <p:nvSpPr>
          <p:cNvPr id="29708" name="AutoShape 12"/>
          <p:cNvSpPr>
            <a:spLocks noChangeArrowheads="1"/>
          </p:cNvSpPr>
          <p:nvPr/>
        </p:nvSpPr>
        <p:spPr bwMode="auto">
          <a:xfrm>
            <a:off x="5867400" y="3644900"/>
            <a:ext cx="2665413" cy="1368425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CCFFFF"/>
              </a:gs>
              <a:gs pos="100000">
                <a:srgbClr val="00CC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створення умов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для виховання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  самостійності і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відповідальності</a:t>
            </a:r>
          </a:p>
        </p:txBody>
      </p:sp>
      <p:sp>
        <p:nvSpPr>
          <p:cNvPr id="29709" name="AutoShape 13"/>
          <p:cNvSpPr>
            <a:spLocks noChangeArrowheads="1"/>
          </p:cNvSpPr>
          <p:nvPr/>
        </p:nvSpPr>
        <p:spPr bwMode="auto">
          <a:xfrm rot="2009425">
            <a:off x="2938463" y="4378325"/>
            <a:ext cx="1787525" cy="576263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CCFFFF"/>
              </a:gs>
              <a:gs pos="100000">
                <a:srgbClr val="00CC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Результат</a:t>
            </a:r>
          </a:p>
        </p:txBody>
      </p:sp>
      <p:sp>
        <p:nvSpPr>
          <p:cNvPr id="64526" name="AutoShape 14">
            <a:hlinkClick r:id="rId5" action="ppaction://hlinkfile" highlightClick="1"/>
          </p:cNvPr>
          <p:cNvSpPr>
            <a:spLocks noChangeArrowheads="1"/>
          </p:cNvSpPr>
          <p:nvPr/>
        </p:nvSpPr>
        <p:spPr bwMode="auto">
          <a:xfrm>
            <a:off x="611188" y="5949950"/>
            <a:ext cx="360362" cy="28733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WordArt 4"/>
          <p:cNvSpPr>
            <a:spLocks noChangeArrowheads="1" noChangeShapeType="1" noTextEdit="1"/>
          </p:cNvSpPr>
          <p:nvPr/>
        </p:nvSpPr>
        <p:spPr bwMode="auto">
          <a:xfrm>
            <a:off x="1979613" y="476250"/>
            <a:ext cx="49688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Характеристика стилю №7</a:t>
            </a:r>
          </a:p>
        </p:txBody>
      </p:sp>
      <p:sp>
        <p:nvSpPr>
          <p:cNvPr id="31749" name="AutoShape 5"/>
          <p:cNvSpPr>
            <a:spLocks noChangeArrowheads="1"/>
          </p:cNvSpPr>
          <p:nvPr/>
        </p:nvSpPr>
        <p:spPr bwMode="auto">
          <a:xfrm rot="-1311387">
            <a:off x="2930525" y="3076575"/>
            <a:ext cx="2654300" cy="576263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6699FF"/>
              </a:gs>
              <a:gs pos="100000">
                <a:srgbClr val="0000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Рушійний мотив</a:t>
            </a:r>
          </a:p>
        </p:txBody>
      </p:sp>
      <p:sp>
        <p:nvSpPr>
          <p:cNvPr id="31750" name="AutoShape 6"/>
          <p:cNvSpPr>
            <a:spLocks noChangeArrowheads="1"/>
          </p:cNvSpPr>
          <p:nvPr/>
        </p:nvSpPr>
        <p:spPr bwMode="auto">
          <a:xfrm>
            <a:off x="5867400" y="1125538"/>
            <a:ext cx="2305050" cy="720725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6699FF"/>
              </a:gs>
              <a:gs pos="100000">
                <a:srgbClr val="0000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ru-RU" altLang="ru-RU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«Я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мудрий</a:t>
            </a:r>
            <a:r>
              <a:rPr lang="ru-RU" altLang="ru-RU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»</a:t>
            </a:r>
            <a:endParaRPr lang="ru-RU" altLang="ru-RU" sz="2000" b="1" dirty="0">
              <a:latin typeface="Arial" charset="0"/>
            </a:endParaRPr>
          </a:p>
        </p:txBody>
      </p:sp>
      <p:sp>
        <p:nvSpPr>
          <p:cNvPr id="31751" name="AutoShape 7"/>
          <p:cNvSpPr>
            <a:spLocks noChangeArrowheads="1"/>
          </p:cNvSpPr>
          <p:nvPr/>
        </p:nvSpPr>
        <p:spPr bwMode="auto">
          <a:xfrm>
            <a:off x="2124075" y="5229225"/>
            <a:ext cx="6337300" cy="936625"/>
          </a:xfrm>
          <a:prstGeom prst="roundRect">
            <a:avLst>
              <a:gd name="adj" fmla="val 19977"/>
            </a:avLst>
          </a:prstGeom>
          <a:gradFill rotWithShape="1">
            <a:gsLst>
              <a:gs pos="0">
                <a:srgbClr val="6699FF"/>
              </a:gs>
              <a:gs pos="100000">
                <a:srgbClr val="0000FF"/>
              </a:gs>
            </a:gsLst>
            <a:lin ang="5400000" scaled="1"/>
          </a:gradFill>
          <a:ln w="952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99FF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 err="1"/>
              <a:t>Любов</a:t>
            </a:r>
            <a:r>
              <a:rPr lang="ru-RU" altLang="ru-RU" sz="1800" b="1" dirty="0"/>
              <a:t> до </a:t>
            </a:r>
            <a:r>
              <a:rPr lang="ru-RU" altLang="ru-RU" sz="1800" b="1" dirty="0" err="1"/>
              <a:t>ближнього</a:t>
            </a:r>
            <a:r>
              <a:rPr lang="ru-RU" altLang="ru-RU" sz="1800" b="1" dirty="0"/>
              <a:t>, </a:t>
            </a:r>
            <a:r>
              <a:rPr lang="ru-RU" altLang="ru-RU" sz="1800" b="1" dirty="0" err="1"/>
              <a:t>захист</a:t>
            </a:r>
            <a:r>
              <a:rPr lang="ru-RU" altLang="ru-RU" sz="1800" b="1" dirty="0"/>
              <a:t> </a:t>
            </a:r>
            <a:r>
              <a:rPr lang="ru-RU" altLang="ru-RU" sz="1800" b="1" dirty="0" err="1"/>
              <a:t>слабкого</a:t>
            </a:r>
            <a:r>
              <a:rPr lang="ru-RU" altLang="ru-RU" sz="1800" b="1" dirty="0"/>
              <a:t>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 err="1"/>
              <a:t>самостійність</a:t>
            </a:r>
            <a:r>
              <a:rPr lang="ru-RU" altLang="ru-RU" sz="1800" b="1" dirty="0"/>
              <a:t>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dirty="0" err="1"/>
              <a:t>просте</a:t>
            </a:r>
            <a:r>
              <a:rPr lang="ru-RU" altLang="ru-RU" sz="1800" b="1" dirty="0"/>
              <a:t> і </a:t>
            </a:r>
            <a:r>
              <a:rPr lang="ru-RU" altLang="ru-RU" sz="1800" b="1" dirty="0" err="1"/>
              <a:t>правдиве</a:t>
            </a:r>
            <a:r>
              <a:rPr lang="ru-RU" altLang="ru-RU" sz="1800" b="1" dirty="0"/>
              <a:t> </a:t>
            </a:r>
            <a:r>
              <a:rPr lang="ru-RU" altLang="ru-RU" sz="1800" b="1" dirty="0" err="1"/>
              <a:t>відношення</a:t>
            </a:r>
            <a:r>
              <a:rPr lang="ru-RU" altLang="ru-RU" sz="1800" b="1" dirty="0"/>
              <a:t> до </a:t>
            </a:r>
            <a:r>
              <a:rPr lang="ru-RU" altLang="ru-RU" sz="1800" b="1" dirty="0" err="1"/>
              <a:t>оточуючих</a:t>
            </a:r>
            <a:endParaRPr lang="ru-RU" altLang="ru-RU" sz="1800" b="1" dirty="0"/>
          </a:p>
        </p:txBody>
      </p:sp>
      <p:pic>
        <p:nvPicPr>
          <p:cNvPr id="31752" name="Picture 8" descr="2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844675"/>
            <a:ext cx="3097213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3" name="AutoShape 9"/>
          <p:cNvSpPr>
            <a:spLocks noChangeArrowheads="1"/>
          </p:cNvSpPr>
          <p:nvPr/>
        </p:nvSpPr>
        <p:spPr bwMode="auto">
          <a:xfrm rot="-2306656">
            <a:off x="2339975" y="2276475"/>
            <a:ext cx="3716338" cy="576263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6699FF"/>
              </a:gs>
              <a:gs pos="100000">
                <a:srgbClr val="0000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Неусвідомлений мотив</a:t>
            </a:r>
          </a:p>
        </p:txBody>
      </p:sp>
      <p:sp>
        <p:nvSpPr>
          <p:cNvPr id="31754" name="AutoShape 10"/>
          <p:cNvSpPr>
            <a:spLocks noChangeArrowheads="1"/>
          </p:cNvSpPr>
          <p:nvPr/>
        </p:nvSpPr>
        <p:spPr bwMode="auto">
          <a:xfrm>
            <a:off x="3059113" y="3789363"/>
            <a:ext cx="2520950" cy="5762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6699FF"/>
              </a:gs>
              <a:gs pos="100000">
                <a:srgbClr val="0000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Тактика</a:t>
            </a:r>
          </a:p>
        </p:txBody>
      </p:sp>
      <p:sp>
        <p:nvSpPr>
          <p:cNvPr id="31755" name="AutoShape 11"/>
          <p:cNvSpPr>
            <a:spLocks noChangeArrowheads="1"/>
          </p:cNvSpPr>
          <p:nvPr/>
        </p:nvSpPr>
        <p:spPr bwMode="auto">
          <a:xfrm>
            <a:off x="5651500" y="1989138"/>
            <a:ext cx="2881313" cy="1584325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6699FF"/>
              </a:gs>
              <a:gs pos="100000">
                <a:srgbClr val="0000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потреба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  в розвитку творчого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  потенціалу і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індивідуальності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  дитини</a:t>
            </a:r>
          </a:p>
        </p:txBody>
      </p:sp>
      <p:sp>
        <p:nvSpPr>
          <p:cNvPr id="31756" name="AutoShape 12"/>
          <p:cNvSpPr>
            <a:spLocks noChangeArrowheads="1"/>
          </p:cNvSpPr>
          <p:nvPr/>
        </p:nvSpPr>
        <p:spPr bwMode="auto">
          <a:xfrm>
            <a:off x="5622925" y="3716338"/>
            <a:ext cx="2881313" cy="1079500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6699FF"/>
              </a:gs>
              <a:gs pos="100000">
                <a:srgbClr val="0000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Заражає особистим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прикладом,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uk-UA" altLang="ru-RU" sz="1800" b="1"/>
              <a:t>надихає</a:t>
            </a:r>
            <a:endParaRPr lang="ru-RU" altLang="ru-RU" sz="1800" b="1"/>
          </a:p>
        </p:txBody>
      </p:sp>
      <p:sp>
        <p:nvSpPr>
          <p:cNvPr id="31757" name="AutoShape 13"/>
          <p:cNvSpPr>
            <a:spLocks noChangeArrowheads="1"/>
          </p:cNvSpPr>
          <p:nvPr/>
        </p:nvSpPr>
        <p:spPr bwMode="auto">
          <a:xfrm rot="2009425">
            <a:off x="2938463" y="4378325"/>
            <a:ext cx="1787525" cy="576263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6699FF"/>
              </a:gs>
              <a:gs pos="100000">
                <a:srgbClr val="0000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Результат</a:t>
            </a:r>
          </a:p>
        </p:txBody>
      </p:sp>
      <p:sp>
        <p:nvSpPr>
          <p:cNvPr id="65550" name="AutoShape 14">
            <a:hlinkClick r:id="rId4" action="ppaction://hlinkfile" highlightClick="1"/>
          </p:cNvPr>
          <p:cNvSpPr>
            <a:spLocks noChangeArrowheads="1"/>
          </p:cNvSpPr>
          <p:nvPr/>
        </p:nvSpPr>
        <p:spPr bwMode="auto">
          <a:xfrm>
            <a:off x="611188" y="5949950"/>
            <a:ext cx="360362" cy="28733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665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WordArt 4"/>
          <p:cNvSpPr>
            <a:spLocks noChangeArrowheads="1" noChangeShapeType="1" noTextEdit="1"/>
          </p:cNvSpPr>
          <p:nvPr/>
        </p:nvSpPr>
        <p:spPr bwMode="auto">
          <a:xfrm>
            <a:off x="1979613" y="476250"/>
            <a:ext cx="49688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Характеристика стилю №8</a:t>
            </a:r>
          </a:p>
        </p:txBody>
      </p:sp>
      <p:sp>
        <p:nvSpPr>
          <p:cNvPr id="33797" name="AutoShape 5"/>
          <p:cNvSpPr>
            <a:spLocks noChangeArrowheads="1"/>
          </p:cNvSpPr>
          <p:nvPr/>
        </p:nvSpPr>
        <p:spPr bwMode="auto">
          <a:xfrm rot="-1311387">
            <a:off x="2930525" y="3076575"/>
            <a:ext cx="2654300" cy="576263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CC99FF"/>
              </a:gs>
              <a:gs pos="100000">
                <a:srgbClr val="9900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Рушійний  мотив</a:t>
            </a:r>
          </a:p>
        </p:txBody>
      </p:sp>
      <p:sp>
        <p:nvSpPr>
          <p:cNvPr id="33798" name="AutoShape 6"/>
          <p:cNvSpPr>
            <a:spLocks noChangeArrowheads="1"/>
          </p:cNvSpPr>
          <p:nvPr/>
        </p:nvSpPr>
        <p:spPr bwMode="auto">
          <a:xfrm>
            <a:off x="5435600" y="1125538"/>
            <a:ext cx="3313113" cy="720725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CC99FF"/>
              </a:gs>
              <a:gs pos="100000">
                <a:srgbClr val="9900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ru-RU" altLang="ru-RU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«Я </a:t>
            </a:r>
            <a:r>
              <a:rPr lang="ru-RU" altLang="ru-RU" sz="20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спрямований</a:t>
            </a:r>
            <a:r>
              <a:rPr lang="ru-RU" altLang="ru-RU" sz="20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вперед»</a:t>
            </a:r>
            <a:endParaRPr lang="ru-RU" altLang="ru-RU" sz="2000" b="1" dirty="0">
              <a:latin typeface="Arial" charset="0"/>
            </a:endParaRPr>
          </a:p>
        </p:txBody>
      </p:sp>
      <p:sp>
        <p:nvSpPr>
          <p:cNvPr id="33799" name="AutoShape 7"/>
          <p:cNvSpPr>
            <a:spLocks noChangeArrowheads="1"/>
          </p:cNvSpPr>
          <p:nvPr/>
        </p:nvSpPr>
        <p:spPr bwMode="auto">
          <a:xfrm>
            <a:off x="2124075" y="5229225"/>
            <a:ext cx="6337300" cy="936625"/>
          </a:xfrm>
          <a:prstGeom prst="roundRect">
            <a:avLst>
              <a:gd name="adj" fmla="val 19977"/>
            </a:avLst>
          </a:prstGeom>
          <a:gradFill rotWithShape="1">
            <a:gsLst>
              <a:gs pos="0">
                <a:srgbClr val="CC99FF"/>
              </a:gs>
              <a:gs pos="100000">
                <a:srgbClr val="9900CC"/>
              </a:gs>
            </a:gsLst>
            <a:lin ang="5400000" scaled="1"/>
          </a:gradFill>
          <a:ln w="28575">
            <a:round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99FF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>
              <a:defRPr/>
            </a:pPr>
            <a:r>
              <a:rPr lang="ru-RU" alt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Культурно-креативна,</a:t>
            </a:r>
          </a:p>
          <a:p>
            <a:pPr algn="ctr">
              <a:defRPr/>
            </a:pPr>
            <a:r>
              <a:rPr lang="ru-RU" alt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ru-RU" altLang="ru-RU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всебічно</a:t>
            </a:r>
            <a:r>
              <a:rPr lang="ru-RU" alt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 </a:t>
            </a:r>
            <a:r>
              <a:rPr lang="ru-RU" altLang="ru-RU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розвинена</a:t>
            </a:r>
            <a:r>
              <a:rPr lang="ru-RU" altLang="ru-RU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ru-RU" altLang="ru-RU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особистість</a:t>
            </a:r>
            <a:endParaRPr lang="ru-RU" altLang="ru-RU" dirty="0">
              <a:latin typeface="Arial" charset="0"/>
            </a:endParaRPr>
          </a:p>
        </p:txBody>
      </p:sp>
      <p:pic>
        <p:nvPicPr>
          <p:cNvPr id="33800" name="Picture 8" descr="2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844675"/>
            <a:ext cx="3097213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1" name="AutoShape 9"/>
          <p:cNvSpPr>
            <a:spLocks noChangeArrowheads="1"/>
          </p:cNvSpPr>
          <p:nvPr/>
        </p:nvSpPr>
        <p:spPr bwMode="auto">
          <a:xfrm rot="-2306656">
            <a:off x="2322513" y="2225675"/>
            <a:ext cx="3425825" cy="735013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CC99FF"/>
              </a:gs>
              <a:gs pos="100000">
                <a:srgbClr val="9900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Неусвідомлений мотив</a:t>
            </a:r>
          </a:p>
        </p:txBody>
      </p:sp>
      <p:sp>
        <p:nvSpPr>
          <p:cNvPr id="33802" name="AutoShape 10"/>
          <p:cNvSpPr>
            <a:spLocks noChangeArrowheads="1"/>
          </p:cNvSpPr>
          <p:nvPr/>
        </p:nvSpPr>
        <p:spPr bwMode="auto">
          <a:xfrm>
            <a:off x="3059113" y="3789363"/>
            <a:ext cx="2520950" cy="5762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CC99FF"/>
              </a:gs>
              <a:gs pos="100000">
                <a:srgbClr val="9900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Тактика</a:t>
            </a:r>
          </a:p>
        </p:txBody>
      </p:sp>
      <p:sp>
        <p:nvSpPr>
          <p:cNvPr id="33803" name="AutoShape 11"/>
          <p:cNvSpPr>
            <a:spLocks noChangeArrowheads="1"/>
          </p:cNvSpPr>
          <p:nvPr/>
        </p:nvSpPr>
        <p:spPr bwMode="auto">
          <a:xfrm>
            <a:off x="5580063" y="1989138"/>
            <a:ext cx="3024187" cy="1584325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CC99FF"/>
              </a:gs>
              <a:gs pos="100000">
                <a:srgbClr val="9900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потреба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в співтворчості,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досягненні спільного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600" b="1"/>
              <a:t>результату</a:t>
            </a:r>
          </a:p>
        </p:txBody>
      </p:sp>
      <p:sp>
        <p:nvSpPr>
          <p:cNvPr id="33804" name="AutoShape 12"/>
          <p:cNvSpPr>
            <a:spLocks noChangeArrowheads="1"/>
          </p:cNvSpPr>
          <p:nvPr/>
        </p:nvSpPr>
        <p:spPr bwMode="auto">
          <a:xfrm>
            <a:off x="5651500" y="3716338"/>
            <a:ext cx="2881313" cy="1079500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rgbClr val="CC99FF"/>
              </a:gs>
              <a:gs pos="100000">
                <a:srgbClr val="9900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ru-RU" altLang="ru-RU" sz="16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Спільна</a:t>
            </a:r>
            <a:r>
              <a:rPr lang="ru-RU" altLang="ru-RU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</a:t>
            </a:r>
            <a:r>
              <a:rPr lang="ru-RU" altLang="ru-RU" sz="16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діяльність</a:t>
            </a:r>
            <a:endParaRPr lang="ru-RU" altLang="ru-RU" sz="16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ru-RU" altLang="ru-RU" sz="1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 ученика та</a:t>
            </a:r>
            <a:r>
              <a:rPr lang="ru-RU" altLang="ru-RU" dirty="0">
                <a:latin typeface="Arial" charset="0"/>
              </a:rPr>
              <a:t> </a:t>
            </a:r>
            <a:r>
              <a:rPr lang="ru-RU" altLang="ru-RU" sz="1600" b="1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rPr>
              <a:t>вчителя</a:t>
            </a:r>
            <a:endParaRPr lang="ru-RU" altLang="ru-RU" sz="1600" b="1" dirty="0">
              <a:effectLst>
                <a:outerShdw blurRad="38100" dist="38100" dir="2700000" algn="tl">
                  <a:srgbClr val="FFFFFF"/>
                </a:outerShdw>
              </a:effectLst>
              <a:latin typeface="Arial" charset="0"/>
            </a:endParaRPr>
          </a:p>
        </p:txBody>
      </p:sp>
      <p:sp>
        <p:nvSpPr>
          <p:cNvPr id="33805" name="AutoShape 13"/>
          <p:cNvSpPr>
            <a:spLocks noChangeArrowheads="1"/>
          </p:cNvSpPr>
          <p:nvPr/>
        </p:nvSpPr>
        <p:spPr bwMode="auto">
          <a:xfrm rot="2009425">
            <a:off x="2938463" y="4378325"/>
            <a:ext cx="1787525" cy="576263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15 h 21600"/>
              <a:gd name="T14" fmla="*/ 20338 w 21600"/>
              <a:gd name="T15" fmla="*/ 1618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9069" y="0"/>
                </a:moveTo>
                <a:lnTo>
                  <a:pt x="19069" y="5415"/>
                </a:lnTo>
                <a:lnTo>
                  <a:pt x="3375" y="5415"/>
                </a:lnTo>
                <a:lnTo>
                  <a:pt x="3375" y="16185"/>
                </a:lnTo>
                <a:lnTo>
                  <a:pt x="19069" y="16185"/>
                </a:lnTo>
                <a:lnTo>
                  <a:pt x="19069" y="21600"/>
                </a:lnTo>
                <a:lnTo>
                  <a:pt x="21600" y="10800"/>
                </a:lnTo>
                <a:lnTo>
                  <a:pt x="19069" y="0"/>
                </a:lnTo>
                <a:close/>
              </a:path>
              <a:path w="21600" h="21600">
                <a:moveTo>
                  <a:pt x="1350" y="5415"/>
                </a:moveTo>
                <a:lnTo>
                  <a:pt x="1350" y="16185"/>
                </a:lnTo>
                <a:lnTo>
                  <a:pt x="2700" y="16185"/>
                </a:lnTo>
                <a:lnTo>
                  <a:pt x="2700" y="5415"/>
                </a:lnTo>
                <a:lnTo>
                  <a:pt x="1350" y="5415"/>
                </a:lnTo>
                <a:close/>
              </a:path>
              <a:path w="21600" h="21600">
                <a:moveTo>
                  <a:pt x="0" y="5415"/>
                </a:moveTo>
                <a:lnTo>
                  <a:pt x="0" y="16185"/>
                </a:lnTo>
                <a:lnTo>
                  <a:pt x="675" y="16185"/>
                </a:lnTo>
                <a:lnTo>
                  <a:pt x="675" y="5415"/>
                </a:lnTo>
                <a:lnTo>
                  <a:pt x="0" y="5415"/>
                </a:lnTo>
                <a:close/>
              </a:path>
            </a:pathLst>
          </a:custGeom>
          <a:gradFill rotWithShape="1">
            <a:gsLst>
              <a:gs pos="0">
                <a:srgbClr val="CC99FF"/>
              </a:gs>
              <a:gs pos="100000">
                <a:srgbClr val="9900CC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Результат</a:t>
            </a:r>
          </a:p>
        </p:txBody>
      </p:sp>
      <p:sp>
        <p:nvSpPr>
          <p:cNvPr id="66574" name="AutoShape 14">
            <a:hlinkClick r:id="rId4" action="ppaction://hlinkfile" highlightClick="1"/>
          </p:cNvPr>
          <p:cNvSpPr>
            <a:spLocks noChangeArrowheads="1"/>
          </p:cNvSpPr>
          <p:nvPr/>
        </p:nvSpPr>
        <p:spPr bwMode="auto">
          <a:xfrm>
            <a:off x="611188" y="5876925"/>
            <a:ext cx="360362" cy="360363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99FF"/>
              </a:gs>
              <a:gs pos="50000">
                <a:srgbClr val="99FFCC"/>
              </a:gs>
              <a:gs pos="100000">
                <a:srgbClr val="CC99F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7587" name="Picture 3" descr="kniga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18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2700338" y="1484313"/>
            <a:ext cx="5111750" cy="1296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3399"/>
              </a:extrusionClr>
            </a:sp3d>
          </a:bodyPr>
          <a:lstStyle/>
          <a:p>
            <a:pPr algn="ctr"/>
            <a:r>
              <a:rPr lang="ru-RU" sz="3600" b="1" kern="10" spc="72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 1.педагог-</a:t>
            </a:r>
          </a:p>
        </p:txBody>
      </p:sp>
      <p:sp>
        <p:nvSpPr>
          <p:cNvPr id="6149" name="WordArt 5"/>
          <p:cNvSpPr>
            <a:spLocks noChangeArrowheads="1" noChangeShapeType="1" noTextEdit="1"/>
          </p:cNvSpPr>
          <p:nvPr/>
        </p:nvSpPr>
        <p:spPr bwMode="auto">
          <a:xfrm>
            <a:off x="1763713" y="3284538"/>
            <a:ext cx="5688012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3399"/>
              </a:extrusionClr>
            </a:sp3d>
          </a:bodyPr>
          <a:lstStyle/>
          <a:p>
            <a:pPr algn="ctr"/>
            <a:r>
              <a:rPr lang="ru-RU" sz="3600" b="1" kern="10" spc="72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"/>
                <a:cs typeface="Arial"/>
              </a:rPr>
              <a:t>начальник</a:t>
            </a:r>
          </a:p>
        </p:txBody>
      </p:sp>
      <p:pic>
        <p:nvPicPr>
          <p:cNvPr id="6150" name="Picture 6" descr="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21425" y="3106738"/>
            <a:ext cx="2822575" cy="375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99FF"/>
              </a:gs>
              <a:gs pos="50000">
                <a:srgbClr val="99FFCC"/>
              </a:gs>
              <a:gs pos="100000">
                <a:srgbClr val="CC99F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8611" name="Picture 3" descr="kniga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18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WordArt 4"/>
          <p:cNvSpPr>
            <a:spLocks noChangeArrowheads="1" noChangeShapeType="1" noTextEdit="1"/>
          </p:cNvSpPr>
          <p:nvPr/>
        </p:nvSpPr>
        <p:spPr bwMode="auto">
          <a:xfrm>
            <a:off x="2700338" y="1484313"/>
            <a:ext cx="5111750" cy="1296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CCFF"/>
              </a:extrusionClr>
            </a:sp3d>
          </a:bodyPr>
          <a:lstStyle/>
          <a:p>
            <a:pPr algn="ctr"/>
            <a:r>
              <a:rPr lang="ru-RU" sz="3600" b="1" kern="10" spc="72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CCFF"/>
                    </a:gs>
                    <a:gs pos="100000">
                      <a:srgbClr val="FF3399"/>
                    </a:gs>
                  </a:gsLst>
                  <a:lin ang="5400000" scaled="1"/>
                </a:gradFill>
                <a:latin typeface="Arial"/>
                <a:cs typeface="Arial"/>
              </a:rPr>
              <a:t>2.педагог  -</a:t>
            </a:r>
          </a:p>
        </p:txBody>
      </p:sp>
      <p:sp>
        <p:nvSpPr>
          <p:cNvPr id="8197" name="WordArt 5"/>
          <p:cNvSpPr>
            <a:spLocks noChangeArrowheads="1" noChangeShapeType="1" noTextEdit="1"/>
          </p:cNvSpPr>
          <p:nvPr/>
        </p:nvSpPr>
        <p:spPr bwMode="auto">
          <a:xfrm>
            <a:off x="1979613" y="3284538"/>
            <a:ext cx="5184775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CCFF"/>
              </a:extrusionClr>
            </a:sp3d>
          </a:bodyPr>
          <a:lstStyle/>
          <a:p>
            <a:pPr algn="ctr"/>
            <a:r>
              <a:rPr lang="ru-RU" sz="3600" b="1" kern="10" spc="72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CCFF"/>
                    </a:gs>
                    <a:gs pos="100000">
                      <a:srgbClr val="FF0066"/>
                    </a:gs>
                  </a:gsLst>
                  <a:lin ang="5400000" scaled="1"/>
                </a:gradFill>
                <a:latin typeface="Arial"/>
                <a:cs typeface="Arial"/>
              </a:rPr>
              <a:t>мученик</a:t>
            </a:r>
          </a:p>
        </p:txBody>
      </p:sp>
      <p:pic>
        <p:nvPicPr>
          <p:cNvPr id="8198" name="Picture 6" descr="62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2349500"/>
            <a:ext cx="1887538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19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99FF"/>
              </a:gs>
              <a:gs pos="50000">
                <a:srgbClr val="99FFCC"/>
              </a:gs>
              <a:gs pos="100000">
                <a:srgbClr val="CC99F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69635" name="Picture 3" descr="kniga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18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2700338" y="1484313"/>
            <a:ext cx="5111750" cy="1296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FFCC"/>
              </a:extrusionClr>
            </a:sp3d>
          </a:bodyPr>
          <a:lstStyle/>
          <a:p>
            <a:pPr algn="ctr"/>
            <a:r>
              <a:rPr lang="ru-RU" sz="3600" b="1" kern="10" spc="72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Arial"/>
                <a:cs typeface="Arial"/>
              </a:rPr>
              <a:t>3.ПЕДАГОГ -</a:t>
            </a:r>
          </a:p>
        </p:txBody>
      </p:sp>
      <p:sp>
        <p:nvSpPr>
          <p:cNvPr id="11269" name="WordArt 5"/>
          <p:cNvSpPr>
            <a:spLocks noChangeArrowheads="1" noChangeShapeType="1" noTextEdit="1"/>
          </p:cNvSpPr>
          <p:nvPr/>
        </p:nvSpPr>
        <p:spPr bwMode="auto">
          <a:xfrm>
            <a:off x="1979613" y="3284538"/>
            <a:ext cx="5184775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FFFCC"/>
              </a:extrusionClr>
            </a:sp3d>
          </a:bodyPr>
          <a:lstStyle/>
          <a:p>
            <a:pPr algn="ctr"/>
            <a:r>
              <a:rPr lang="ru-RU" sz="3600" b="1" kern="10" spc="72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FF00"/>
                    </a:gs>
                  </a:gsLst>
                  <a:lin ang="5400000" scaled="1"/>
                </a:gradFill>
                <a:latin typeface="Arial"/>
                <a:cs typeface="Arial"/>
              </a:rPr>
              <a:t>комп’ютер</a:t>
            </a:r>
          </a:p>
        </p:txBody>
      </p:sp>
      <p:pic>
        <p:nvPicPr>
          <p:cNvPr id="11270" name="Picture 6" descr="15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2565400"/>
            <a:ext cx="1349375" cy="388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26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rgbClr val="CC99FF"/>
              </a:gs>
              <a:gs pos="50000">
                <a:srgbClr val="99FFCC"/>
              </a:gs>
              <a:gs pos="100000">
                <a:srgbClr val="CC99FF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70659" name="Picture 3" descr="kniga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18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WordArt 4"/>
          <p:cNvSpPr>
            <a:spLocks noChangeArrowheads="1" noChangeShapeType="1" noTextEdit="1"/>
          </p:cNvSpPr>
          <p:nvPr/>
        </p:nvSpPr>
        <p:spPr bwMode="auto">
          <a:xfrm>
            <a:off x="2627313" y="1341438"/>
            <a:ext cx="5111750" cy="1296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66FF99"/>
              </a:extrusionClr>
            </a:sp3d>
          </a:bodyPr>
          <a:lstStyle/>
          <a:p>
            <a:pPr algn="ctr"/>
            <a:r>
              <a:rPr lang="ru-RU" sz="3600" b="1" kern="10" spc="72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66FF99"/>
                    </a:gs>
                    <a:gs pos="100000">
                      <a:srgbClr val="33CC33"/>
                    </a:gs>
                  </a:gsLst>
                  <a:lin ang="5400000" scaled="1"/>
                </a:gradFill>
                <a:latin typeface="Arial"/>
                <a:cs typeface="Arial"/>
              </a:rPr>
              <a:t>4.ПЕДАГОГ -</a:t>
            </a:r>
          </a:p>
        </p:txBody>
      </p:sp>
      <p:sp>
        <p:nvSpPr>
          <p:cNvPr id="13317" name="WordArt 5"/>
          <p:cNvSpPr>
            <a:spLocks noChangeArrowheads="1" noChangeShapeType="1" noTextEdit="1"/>
          </p:cNvSpPr>
          <p:nvPr/>
        </p:nvSpPr>
        <p:spPr bwMode="auto">
          <a:xfrm>
            <a:off x="1908175" y="3141663"/>
            <a:ext cx="5184775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00FF99"/>
              </a:extrusionClr>
            </a:sp3d>
          </a:bodyPr>
          <a:lstStyle/>
          <a:p>
            <a:pPr algn="ctr"/>
            <a:r>
              <a:rPr lang="ru-RU" sz="3600" b="1" kern="10" spc="72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FF99"/>
                    </a:gs>
                    <a:gs pos="100000">
                      <a:srgbClr val="33CC33"/>
                    </a:gs>
                  </a:gsLst>
                  <a:lin ang="5400000" scaled="1"/>
                </a:gradFill>
                <a:latin typeface="Arial"/>
                <a:cs typeface="Arial"/>
              </a:rPr>
              <a:t>приятель</a:t>
            </a:r>
          </a:p>
        </p:txBody>
      </p:sp>
      <p:pic>
        <p:nvPicPr>
          <p:cNvPr id="13318" name="Picture 6" descr="78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438" y="3429000"/>
            <a:ext cx="2722562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  <p:bldP spid="133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graphicFrame>
        <p:nvGraphicFramePr>
          <p:cNvPr id="71683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0" y="0"/>
          <a:ext cx="9144000" cy="703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2" imgW="12215873" imgH="9396825" progId="Photoshop.Image.9">
                  <p:embed/>
                </p:oleObj>
              </mc:Choice>
              <mc:Fallback>
                <p:oleObj name="Image" r:id="rId2" imgW="12215873" imgH="9396825" progId="Photoshop.Image.9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7034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4" name="WordArt 4"/>
          <p:cNvSpPr>
            <a:spLocks noChangeArrowheads="1" noChangeShapeType="1" noTextEdit="1"/>
          </p:cNvSpPr>
          <p:nvPr/>
        </p:nvSpPr>
        <p:spPr bwMode="auto">
          <a:xfrm>
            <a:off x="395288" y="692150"/>
            <a:ext cx="5111750" cy="12969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00FFCC"/>
              </a:extrusionClr>
            </a:sp3d>
          </a:bodyPr>
          <a:lstStyle/>
          <a:p>
            <a:pPr algn="ctr"/>
            <a:r>
              <a:rPr lang="ru-RU" sz="3600" b="1" kern="10" spc="72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FFCC"/>
                    </a:gs>
                    <a:gs pos="100000">
                      <a:srgbClr val="00FF00"/>
                    </a:gs>
                  </a:gsLst>
                  <a:lin ang="5400000" scaled="1"/>
                </a:gradFill>
                <a:latin typeface="Arial"/>
                <a:cs typeface="Arial"/>
              </a:rPr>
              <a:t>5.ПЕДАГОГ -</a:t>
            </a:r>
          </a:p>
        </p:txBody>
      </p:sp>
      <p:sp>
        <p:nvSpPr>
          <p:cNvPr id="15365" name="WordArt 5"/>
          <p:cNvSpPr>
            <a:spLocks noChangeArrowheads="1" noChangeShapeType="1" noTextEdit="1"/>
          </p:cNvSpPr>
          <p:nvPr/>
        </p:nvSpPr>
        <p:spPr bwMode="auto">
          <a:xfrm>
            <a:off x="3419475" y="2852738"/>
            <a:ext cx="2520950" cy="1081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00FFCC"/>
              </a:extrusionClr>
            </a:sp3d>
          </a:bodyPr>
          <a:lstStyle/>
          <a:p>
            <a:pPr algn="ctr"/>
            <a:r>
              <a:rPr lang="ru-RU" sz="3600" b="1" kern="10" spc="72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00FFCC"/>
                    </a:gs>
                    <a:gs pos="100000">
                      <a:srgbClr val="00FF00"/>
                    </a:gs>
                  </a:gsLst>
                  <a:lin ang="5400000" scaled="1"/>
                </a:gradFill>
                <a:latin typeface="Arial"/>
                <a:cs typeface="Arial"/>
              </a:rPr>
              <a:t>друг</a:t>
            </a:r>
          </a:p>
        </p:txBody>
      </p:sp>
      <p:pic>
        <p:nvPicPr>
          <p:cNvPr id="15366" name="Picture 6" descr="77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388" y="2420938"/>
            <a:ext cx="2455862" cy="296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7" name="AutoShape 7">
            <a:hlinkClick r:id="rId5" action="ppaction://hlinkfile" highlightClick="1"/>
          </p:cNvPr>
          <p:cNvSpPr>
            <a:spLocks noChangeArrowheads="1"/>
          </p:cNvSpPr>
          <p:nvPr/>
        </p:nvSpPr>
        <p:spPr bwMode="auto">
          <a:xfrm>
            <a:off x="1403350" y="5805488"/>
            <a:ext cx="503238" cy="431800"/>
          </a:xfrm>
          <a:prstGeom prst="actionButtonBlank">
            <a:avLst/>
          </a:prstGeom>
          <a:solidFill>
            <a:srgbClr val="CC99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animBg="1"/>
      <p:bldP spid="1536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graphicFrame>
        <p:nvGraphicFramePr>
          <p:cNvPr id="72707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0" y="0"/>
          <a:ext cx="9144000" cy="703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2" imgW="12215873" imgH="9396825" progId="Photoshop.Image.9">
                  <p:embed/>
                </p:oleObj>
              </mc:Choice>
              <mc:Fallback>
                <p:oleObj name="Image" r:id="rId2" imgW="12215873" imgH="9396825" progId="Photoshop.Image.9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7034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539750" y="476250"/>
            <a:ext cx="5111750" cy="12969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66FFFF"/>
              </a:extrusionClr>
            </a:sp3d>
          </a:bodyPr>
          <a:lstStyle/>
          <a:p>
            <a:pPr algn="ctr"/>
            <a:r>
              <a:rPr lang="ru-RU" sz="3600" b="1" kern="10" spc="720" dirty="0">
                <a:ln w="9525">
                  <a:round/>
                  <a:headEnd/>
                  <a:tailEnd/>
                </a:ln>
                <a:solidFill>
                  <a:schemeClr val="accent2"/>
                </a:solidFill>
                <a:latin typeface="Arial"/>
                <a:cs typeface="Arial"/>
              </a:rPr>
              <a:t>6.ПЕДАГОГ</a:t>
            </a:r>
            <a:r>
              <a:rPr lang="ru-RU" sz="3600" b="1" kern="10" spc="72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66FFFF"/>
                    </a:gs>
                    <a:gs pos="100000">
                      <a:srgbClr val="00CCFF"/>
                    </a:gs>
                  </a:gsLst>
                  <a:lin ang="5400000" scaled="1"/>
                </a:gradFill>
                <a:latin typeface="Arial"/>
                <a:cs typeface="Arial"/>
              </a:rPr>
              <a:t> -</a:t>
            </a:r>
          </a:p>
        </p:txBody>
      </p:sp>
      <p:sp>
        <p:nvSpPr>
          <p:cNvPr id="28677" name="WordArt 5"/>
          <p:cNvSpPr>
            <a:spLocks noChangeArrowheads="1" noChangeShapeType="1" noTextEdit="1"/>
          </p:cNvSpPr>
          <p:nvPr/>
        </p:nvSpPr>
        <p:spPr bwMode="auto">
          <a:xfrm>
            <a:off x="1187450" y="2205038"/>
            <a:ext cx="5399088" cy="1223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66FFFF"/>
              </a:extrusionClr>
            </a:sp3d>
          </a:bodyPr>
          <a:lstStyle/>
          <a:p>
            <a:pPr algn="ctr"/>
            <a:r>
              <a:rPr lang="ru-RU" sz="3600" b="1" kern="10" spc="720" dirty="0">
                <a:ln w="9525">
                  <a:round/>
                  <a:headEnd/>
                  <a:tailEnd/>
                </a:ln>
                <a:solidFill>
                  <a:schemeClr val="accent2"/>
                </a:solidFill>
                <a:latin typeface="Arial"/>
                <a:cs typeface="Arial"/>
              </a:rPr>
              <a:t>менеджер</a:t>
            </a:r>
          </a:p>
        </p:txBody>
      </p:sp>
      <p:pic>
        <p:nvPicPr>
          <p:cNvPr id="28678" name="Picture 6" descr="104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1663"/>
            <a:ext cx="3743325" cy="321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graphicFrame>
        <p:nvGraphicFramePr>
          <p:cNvPr id="73731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0" y="0"/>
          <a:ext cx="9144000" cy="703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2" imgW="12215873" imgH="9396825" progId="Photoshop.Image.9">
                  <p:embed/>
                </p:oleObj>
              </mc:Choice>
              <mc:Fallback>
                <p:oleObj name="Image" r:id="rId2" imgW="12215873" imgH="9396825" progId="Photoshop.Image.9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7034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4" name="WordArt 4"/>
          <p:cNvSpPr>
            <a:spLocks noChangeArrowheads="1" noChangeShapeType="1" noTextEdit="1"/>
          </p:cNvSpPr>
          <p:nvPr/>
        </p:nvSpPr>
        <p:spPr bwMode="auto">
          <a:xfrm>
            <a:off x="395288" y="549275"/>
            <a:ext cx="5111750" cy="12969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6699FF"/>
              </a:extrusionClr>
            </a:sp3d>
          </a:bodyPr>
          <a:lstStyle/>
          <a:p>
            <a:pPr algn="ctr"/>
            <a:r>
              <a:rPr lang="ru-RU" sz="3600" b="1" kern="10" spc="72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6699FF"/>
                    </a:gs>
                    <a:gs pos="100000">
                      <a:srgbClr val="0000FF"/>
                    </a:gs>
                  </a:gsLst>
                  <a:lin ang="5400000" scaled="1"/>
                </a:gradFill>
                <a:latin typeface="Arial"/>
                <a:cs typeface="Arial"/>
              </a:rPr>
              <a:t>7.ПЕДАГОГ -</a:t>
            </a:r>
          </a:p>
        </p:txBody>
      </p:sp>
      <p:sp>
        <p:nvSpPr>
          <p:cNvPr id="30725" name="WordArt 5"/>
          <p:cNvSpPr>
            <a:spLocks noChangeArrowheads="1" noChangeShapeType="1" noTextEdit="1"/>
          </p:cNvSpPr>
          <p:nvPr/>
        </p:nvSpPr>
        <p:spPr bwMode="auto">
          <a:xfrm>
            <a:off x="1547813" y="2492375"/>
            <a:ext cx="4824412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6699FF"/>
              </a:extrusionClr>
            </a:sp3d>
          </a:bodyPr>
          <a:lstStyle/>
          <a:p>
            <a:pPr algn="ctr"/>
            <a:r>
              <a:rPr lang="ru-RU" sz="3600" b="1" kern="10" spc="72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6699FF"/>
                    </a:gs>
                    <a:gs pos="100000">
                      <a:srgbClr val="0000FF"/>
                    </a:gs>
                  </a:gsLst>
                  <a:lin ang="5400000" scaled="1"/>
                </a:gradFill>
                <a:latin typeface="Arial"/>
                <a:cs typeface="Arial"/>
              </a:rPr>
              <a:t>партнер</a:t>
            </a:r>
          </a:p>
        </p:txBody>
      </p:sp>
      <p:pic>
        <p:nvPicPr>
          <p:cNvPr id="30726" name="Picture 6" descr="1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225800"/>
            <a:ext cx="2160588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 animBg="1"/>
      <p:bldP spid="3072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graphicFrame>
        <p:nvGraphicFramePr>
          <p:cNvPr id="74755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0" y="0"/>
          <a:ext cx="9144000" cy="703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2" imgW="12215873" imgH="9396825" progId="Photoshop.Image.9">
                  <p:embed/>
                </p:oleObj>
              </mc:Choice>
              <mc:Fallback>
                <p:oleObj name="Image" r:id="rId2" imgW="12215873" imgH="9396825" progId="Photoshop.Image.9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7034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2" name="WordArt 4"/>
          <p:cNvSpPr>
            <a:spLocks noChangeArrowheads="1" noChangeShapeType="1" noTextEdit="1"/>
          </p:cNvSpPr>
          <p:nvPr/>
        </p:nvSpPr>
        <p:spPr bwMode="auto">
          <a:xfrm>
            <a:off x="395288" y="692150"/>
            <a:ext cx="5400675" cy="12969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CC99FF"/>
              </a:extrusionClr>
            </a:sp3d>
          </a:bodyPr>
          <a:lstStyle/>
          <a:p>
            <a:pPr algn="ctr"/>
            <a:r>
              <a:rPr lang="ru-RU" sz="3600" b="1" kern="10" spc="72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9900CC"/>
                    </a:gs>
                  </a:gsLst>
                  <a:lin ang="5400000" scaled="1"/>
                </a:gradFill>
                <a:latin typeface="Arial"/>
                <a:cs typeface="Arial"/>
              </a:rPr>
              <a:t>8.ПЕДАГОГ -</a:t>
            </a:r>
          </a:p>
        </p:txBody>
      </p:sp>
      <p:sp>
        <p:nvSpPr>
          <p:cNvPr id="32773" name="WordArt 5"/>
          <p:cNvSpPr>
            <a:spLocks noChangeArrowheads="1" noChangeShapeType="1" noTextEdit="1"/>
          </p:cNvSpPr>
          <p:nvPr/>
        </p:nvSpPr>
        <p:spPr bwMode="auto">
          <a:xfrm>
            <a:off x="2268538" y="2781300"/>
            <a:ext cx="3816350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CC99FF"/>
              </a:extrusionClr>
            </a:sp3d>
          </a:bodyPr>
          <a:lstStyle/>
          <a:p>
            <a:pPr algn="ctr"/>
            <a:r>
              <a:rPr lang="ru-RU" sz="3600" b="1" kern="10" spc="72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CC99FF"/>
                    </a:gs>
                    <a:gs pos="100000">
                      <a:srgbClr val="9900CC"/>
                    </a:gs>
                  </a:gsLst>
                  <a:lin ang="5400000" scaled="1"/>
                </a:gradFill>
                <a:latin typeface="Arial"/>
                <a:cs typeface="Arial"/>
              </a:rPr>
              <a:t>творець </a:t>
            </a:r>
          </a:p>
        </p:txBody>
      </p:sp>
      <p:pic>
        <p:nvPicPr>
          <p:cNvPr id="32774" name="Picture 6" descr="113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0825" y="2708275"/>
            <a:ext cx="2062163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 animBg="1"/>
      <p:bldP spid="3277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468313" y="549275"/>
            <a:ext cx="8135937" cy="5832475"/>
          </a:xfrm>
          <a:prstGeom prst="rect">
            <a:avLst/>
          </a:prstGeom>
          <a:gradFill rotWithShape="1">
            <a:gsLst>
              <a:gs pos="0">
                <a:schemeClr val="bg1">
                  <a:alpha val="78000"/>
                </a:schemeClr>
              </a:gs>
              <a:gs pos="100000">
                <a:srgbClr val="CC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5125" name="WordArt 5"/>
          <p:cNvSpPr>
            <a:spLocks noChangeArrowheads="1" noChangeShapeType="1" noTextEdit="1"/>
          </p:cNvSpPr>
          <p:nvPr/>
        </p:nvSpPr>
        <p:spPr bwMode="auto">
          <a:xfrm>
            <a:off x="1835150" y="620713"/>
            <a:ext cx="547370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200" i="1" kern="10">
              <a:ln w="9525">
                <a:solidFill>
                  <a:srgbClr val="3333CC"/>
                </a:solidFill>
                <a:round/>
                <a:headEnd/>
                <a:tailEnd/>
              </a:ln>
              <a:solidFill>
                <a:srgbClr val="33CCCC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"/>
              <a:cs typeface="Arial"/>
            </a:endParaRPr>
          </a:p>
        </p:txBody>
      </p:sp>
      <p:grpSp>
        <p:nvGrpSpPr>
          <p:cNvPr id="5126" name="Group 6"/>
          <p:cNvGrpSpPr>
            <a:grpSpLocks/>
          </p:cNvGrpSpPr>
          <p:nvPr/>
        </p:nvGrpSpPr>
        <p:grpSpPr bwMode="auto">
          <a:xfrm>
            <a:off x="3276600" y="1412875"/>
            <a:ext cx="2232025" cy="4929188"/>
            <a:chOff x="3198" y="799"/>
            <a:chExt cx="1406" cy="3150"/>
          </a:xfrm>
        </p:grpSpPr>
        <p:grpSp>
          <p:nvGrpSpPr>
            <p:cNvPr id="75793" name="Group 7"/>
            <p:cNvGrpSpPr>
              <a:grpSpLocks/>
            </p:cNvGrpSpPr>
            <p:nvPr/>
          </p:nvGrpSpPr>
          <p:grpSpPr bwMode="auto">
            <a:xfrm>
              <a:off x="3787" y="2097"/>
              <a:ext cx="272" cy="607"/>
              <a:chOff x="3963" y="2372"/>
              <a:chExt cx="455" cy="1052"/>
            </a:xfrm>
          </p:grpSpPr>
          <p:graphicFrame>
            <p:nvGraphicFramePr>
              <p:cNvPr id="75802" name="Object 8"/>
              <p:cNvGraphicFramePr>
                <a:graphicFrameLocks noChangeAspect="1"/>
              </p:cNvGraphicFramePr>
              <p:nvPr/>
            </p:nvGraphicFramePr>
            <p:xfrm>
              <a:off x="3969" y="2886"/>
              <a:ext cx="449" cy="53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orelDRAW" r:id="rId3" imgW="712851" imgH="854202" progId="CorelDRAW.Graphic.12">
                      <p:embed/>
                    </p:oleObj>
                  </mc:Choice>
                  <mc:Fallback>
                    <p:oleObj name="CorelDRAW" r:id="rId3" imgW="712851" imgH="854202" progId="CorelDRAW.Graphic.12">
                      <p:embed/>
                      <p:pic>
                        <p:nvPicPr>
                          <p:cNvPr id="0" name="Object 8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969" y="2886"/>
                            <a:ext cx="449" cy="53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>
                            <a:outerShdw dist="35921" dir="2700000" algn="ctr" rotWithShape="0">
                              <a:schemeClr val="bg2">
                                <a:alpha val="50000"/>
                              </a:schemeClr>
                            </a:outerShdw>
                          </a:effectLst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75803" name="Object 9"/>
              <p:cNvGraphicFramePr>
                <a:graphicFrameLocks noChangeAspect="1"/>
              </p:cNvGraphicFramePr>
              <p:nvPr/>
            </p:nvGraphicFramePr>
            <p:xfrm>
              <a:off x="3963" y="2372"/>
              <a:ext cx="449" cy="53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orelDRAW" r:id="rId5" imgW="712851" imgH="854202" progId="CorelDRAW.Graphic.12">
                      <p:embed/>
                    </p:oleObj>
                  </mc:Choice>
                  <mc:Fallback>
                    <p:oleObj name="CorelDRAW" r:id="rId5" imgW="712851" imgH="854202" progId="CorelDRAW.Graphic.12">
                      <p:embed/>
                      <p:pic>
                        <p:nvPicPr>
                          <p:cNvPr id="0" name="Object 9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963" y="2372"/>
                            <a:ext cx="449" cy="53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>
                            <a:outerShdw dist="35921" dir="2700000" algn="ctr" rotWithShape="0">
                              <a:schemeClr val="bg2">
                                <a:alpha val="50000"/>
                              </a:schemeClr>
                            </a:outerShdw>
                          </a:effectLst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pSp>
          <p:nvGrpSpPr>
            <p:cNvPr id="75794" name="Group 10"/>
            <p:cNvGrpSpPr>
              <a:grpSpLocks/>
            </p:cNvGrpSpPr>
            <p:nvPr/>
          </p:nvGrpSpPr>
          <p:grpSpPr bwMode="auto">
            <a:xfrm>
              <a:off x="3198" y="799"/>
              <a:ext cx="1406" cy="3150"/>
              <a:chOff x="2018" y="720"/>
              <a:chExt cx="1406" cy="3150"/>
            </a:xfrm>
          </p:grpSpPr>
          <p:graphicFrame>
            <p:nvGraphicFramePr>
              <p:cNvPr id="75795" name="Object 11"/>
              <p:cNvGraphicFramePr>
                <a:graphicFrameLocks noChangeAspect="1"/>
              </p:cNvGraphicFramePr>
              <p:nvPr/>
            </p:nvGraphicFramePr>
            <p:xfrm>
              <a:off x="2231" y="1138"/>
              <a:ext cx="1028" cy="51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orelDRAW" r:id="rId7" imgW="3324225" imgH="1661541" progId="CorelDRAW.Graphic.12">
                      <p:embed/>
                    </p:oleObj>
                  </mc:Choice>
                  <mc:Fallback>
                    <p:oleObj name="CorelDRAW" r:id="rId7" imgW="3324225" imgH="1661541" progId="CorelDRAW.Graphic.12">
                      <p:embed/>
                      <p:pic>
                        <p:nvPicPr>
                          <p:cNvPr id="0" name="Object 11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231" y="1138"/>
                            <a:ext cx="1028" cy="51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>
                            <a:outerShdw dist="35921" dir="2700000" algn="ctr" rotWithShape="0">
                              <a:schemeClr val="bg2">
                                <a:alpha val="50000"/>
                              </a:schemeClr>
                            </a:outerShdw>
                          </a:effectLst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75796" name="Object 12"/>
              <p:cNvGraphicFramePr>
                <a:graphicFrameLocks noChangeAspect="1"/>
              </p:cNvGraphicFramePr>
              <p:nvPr/>
            </p:nvGraphicFramePr>
            <p:xfrm>
              <a:off x="2064" y="3425"/>
              <a:ext cx="1360" cy="44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orelDRAW" r:id="rId9" imgW="4650867" imgH="1661541" progId="CorelDRAW.Graphic.12">
                      <p:embed/>
                    </p:oleObj>
                  </mc:Choice>
                  <mc:Fallback>
                    <p:oleObj name="CorelDRAW" r:id="rId9" imgW="4650867" imgH="1661541" progId="CorelDRAW.Graphic.12">
                      <p:embed/>
                      <p:pic>
                        <p:nvPicPr>
                          <p:cNvPr id="0" name="Object 12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064" y="3425"/>
                            <a:ext cx="1360" cy="44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>
                            <a:outerShdw dist="35921" dir="2700000" algn="ctr" rotWithShape="0">
                              <a:schemeClr val="bg2">
                                <a:alpha val="50000"/>
                              </a:schemeClr>
                            </a:outerShdw>
                          </a:effectLst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75797" name="Object 13"/>
              <p:cNvGraphicFramePr>
                <a:graphicFrameLocks noChangeAspect="1"/>
              </p:cNvGraphicFramePr>
              <p:nvPr/>
            </p:nvGraphicFramePr>
            <p:xfrm>
              <a:off x="2231" y="3008"/>
              <a:ext cx="1028" cy="43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orelDRAW" r:id="rId11" imgW="3324225" imgH="1661541" progId="CorelDRAW.Graphic.12">
                      <p:embed/>
                    </p:oleObj>
                  </mc:Choice>
                  <mc:Fallback>
                    <p:oleObj name="CorelDRAW" r:id="rId11" imgW="3324225" imgH="1661541" progId="CorelDRAW.Graphic.12">
                      <p:embed/>
                      <p:pic>
                        <p:nvPicPr>
                          <p:cNvPr id="0" name="Object 1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2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231" y="3008"/>
                            <a:ext cx="1028" cy="43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>
                            <a:outerShdw dist="35921" dir="2700000" algn="ctr" rotWithShape="0">
                              <a:schemeClr val="bg2">
                                <a:alpha val="50000"/>
                              </a:schemeClr>
                            </a:outerShdw>
                          </a:effectLst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75798" name="Object 14"/>
              <p:cNvGraphicFramePr>
                <a:graphicFrameLocks noChangeAspect="1"/>
              </p:cNvGraphicFramePr>
              <p:nvPr/>
            </p:nvGraphicFramePr>
            <p:xfrm>
              <a:off x="2381" y="2614"/>
              <a:ext cx="711" cy="45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orelDRAW" r:id="rId13" imgW="2012061" imgH="1661541" progId="CorelDRAW.Graphic.12">
                      <p:embed/>
                    </p:oleObj>
                  </mc:Choice>
                  <mc:Fallback>
                    <p:oleObj name="CorelDRAW" r:id="rId13" imgW="2012061" imgH="1661541" progId="CorelDRAW.Graphic.12">
                      <p:embed/>
                      <p:pic>
                        <p:nvPicPr>
                          <p:cNvPr id="0" name="Object 14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381" y="2614"/>
                            <a:ext cx="711" cy="45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>
                            <a:outerShdw dist="35921" dir="2700000" algn="ctr" rotWithShape="0">
                              <a:schemeClr val="bg2">
                                <a:alpha val="50000"/>
                              </a:schemeClr>
                            </a:outerShdw>
                          </a:effectLst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75799" name="Object 15"/>
              <p:cNvGraphicFramePr>
                <a:graphicFrameLocks noChangeAspect="1"/>
              </p:cNvGraphicFramePr>
              <p:nvPr/>
            </p:nvGraphicFramePr>
            <p:xfrm>
              <a:off x="2426" y="1616"/>
              <a:ext cx="633" cy="40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orelDRAW" r:id="rId15" imgW="2012061" imgH="1661541" progId="CorelDRAW.Graphic.12">
                      <p:embed/>
                    </p:oleObj>
                  </mc:Choice>
                  <mc:Fallback>
                    <p:oleObj name="CorelDRAW" r:id="rId15" imgW="2012061" imgH="1661541" progId="CorelDRAW.Graphic.12">
                      <p:embed/>
                      <p:pic>
                        <p:nvPicPr>
                          <p:cNvPr id="0" name="Object 15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6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426" y="1616"/>
                            <a:ext cx="633" cy="40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>
                            <a:outerShdw dist="35921" dir="2700000" algn="ctr" rotWithShape="0">
                              <a:schemeClr val="bg2">
                                <a:alpha val="50000"/>
                              </a:schemeClr>
                            </a:outerShdw>
                          </a:effectLst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75800" name="Object 16"/>
              <p:cNvGraphicFramePr>
                <a:graphicFrameLocks noChangeAspect="1"/>
              </p:cNvGraphicFramePr>
              <p:nvPr/>
            </p:nvGraphicFramePr>
            <p:xfrm>
              <a:off x="2018" y="720"/>
              <a:ext cx="1406" cy="44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CorelDRAW" r:id="rId17" imgW="4650867" imgH="1661541" progId="CorelDRAW.Graphic.12">
                      <p:embed/>
                    </p:oleObj>
                  </mc:Choice>
                  <mc:Fallback>
                    <p:oleObj name="CorelDRAW" r:id="rId17" imgW="4650867" imgH="1661541" progId="CorelDRAW.Graphic.12">
                      <p:embed/>
                      <p:pic>
                        <p:nvPicPr>
                          <p:cNvPr id="0" name="Object 16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8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018" y="720"/>
                            <a:ext cx="1406" cy="442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>
                            <a:outerShdw dist="35921" dir="2700000" algn="ctr" rotWithShape="0">
                              <a:schemeClr val="bg2">
                                <a:alpha val="50000"/>
                              </a:schemeClr>
                            </a:outerShdw>
                          </a:effectLst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75801" name="AutoShape 17"/>
              <p:cNvSpPr>
                <a:spLocks noChangeArrowheads="1"/>
              </p:cNvSpPr>
              <p:nvPr/>
            </p:nvSpPr>
            <p:spPr bwMode="auto">
              <a:xfrm>
                <a:off x="2064" y="754"/>
                <a:ext cx="1345" cy="3085"/>
              </a:xfrm>
              <a:prstGeom prst="flowChartCollate">
                <a:avLst/>
              </a:prstGeom>
              <a:noFill/>
              <a:ln w="57150">
                <a:solidFill>
                  <a:schemeClr val="tx1"/>
                </a:solidFill>
                <a:miter lim="800000"/>
                <a:headEnd/>
                <a:tailEnd/>
              </a:ln>
              <a:effectLst>
                <a:outerShdw dist="35921" dir="2700000" algn="ctr" rotWithShape="0">
                  <a:schemeClr val="bg2">
                    <a:alpha val="50000"/>
                  </a:scheme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ru-RU" altLang="ru-RU" sz="1800"/>
              </a:p>
            </p:txBody>
          </p:sp>
        </p:grpSp>
      </p:grpSp>
      <p:sp>
        <p:nvSpPr>
          <p:cNvPr id="5138" name="WordArt 18"/>
          <p:cNvSpPr>
            <a:spLocks noChangeArrowheads="1" noChangeShapeType="1" noTextEdit="1"/>
          </p:cNvSpPr>
          <p:nvPr/>
        </p:nvSpPr>
        <p:spPr bwMode="auto">
          <a:xfrm>
            <a:off x="1258888" y="1484313"/>
            <a:ext cx="280828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8.педагог-творець</a:t>
            </a:r>
          </a:p>
        </p:txBody>
      </p:sp>
      <p:sp>
        <p:nvSpPr>
          <p:cNvPr id="5139" name="WordArt 19"/>
          <p:cNvSpPr>
            <a:spLocks noChangeArrowheads="1" noChangeShapeType="1" noTextEdit="1"/>
          </p:cNvSpPr>
          <p:nvPr/>
        </p:nvSpPr>
        <p:spPr bwMode="auto">
          <a:xfrm>
            <a:off x="5364163" y="5805488"/>
            <a:ext cx="2736850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1.педагог-начальник</a:t>
            </a:r>
          </a:p>
        </p:txBody>
      </p:sp>
      <p:sp>
        <p:nvSpPr>
          <p:cNvPr id="5140" name="WordArt 20"/>
          <p:cNvSpPr>
            <a:spLocks noChangeArrowheads="1" noChangeShapeType="1" noTextEdit="1"/>
          </p:cNvSpPr>
          <p:nvPr/>
        </p:nvSpPr>
        <p:spPr bwMode="auto">
          <a:xfrm>
            <a:off x="3203575" y="3429000"/>
            <a:ext cx="2447925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5.педагог-друг</a:t>
            </a:r>
          </a:p>
        </p:txBody>
      </p:sp>
      <p:sp>
        <p:nvSpPr>
          <p:cNvPr id="5141" name="WordArt 21"/>
          <p:cNvSpPr>
            <a:spLocks noChangeArrowheads="1" noChangeShapeType="1" noTextEdit="1"/>
          </p:cNvSpPr>
          <p:nvPr/>
        </p:nvSpPr>
        <p:spPr bwMode="auto">
          <a:xfrm>
            <a:off x="1908175" y="2205038"/>
            <a:ext cx="2808288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7.педагог-партнер</a:t>
            </a:r>
          </a:p>
        </p:txBody>
      </p:sp>
      <p:sp>
        <p:nvSpPr>
          <p:cNvPr id="5142" name="WordArt 22"/>
          <p:cNvSpPr>
            <a:spLocks noChangeArrowheads="1" noChangeShapeType="1" noTextEdit="1"/>
          </p:cNvSpPr>
          <p:nvPr/>
        </p:nvSpPr>
        <p:spPr bwMode="auto">
          <a:xfrm>
            <a:off x="2484438" y="2924175"/>
            <a:ext cx="2879725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6.педагог-менеджер</a:t>
            </a:r>
          </a:p>
        </p:txBody>
      </p:sp>
      <p:sp>
        <p:nvSpPr>
          <p:cNvPr id="5143" name="WordArt 23"/>
          <p:cNvSpPr>
            <a:spLocks noChangeArrowheads="1" noChangeShapeType="1" noTextEdit="1"/>
          </p:cNvSpPr>
          <p:nvPr/>
        </p:nvSpPr>
        <p:spPr bwMode="auto">
          <a:xfrm>
            <a:off x="4067175" y="4508500"/>
            <a:ext cx="2951163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3.педагог-компьютер</a:t>
            </a:r>
          </a:p>
        </p:txBody>
      </p:sp>
      <p:sp>
        <p:nvSpPr>
          <p:cNvPr id="5144" name="WordArt 24"/>
          <p:cNvSpPr>
            <a:spLocks noChangeArrowheads="1" noChangeShapeType="1" noTextEdit="1"/>
          </p:cNvSpPr>
          <p:nvPr/>
        </p:nvSpPr>
        <p:spPr bwMode="auto">
          <a:xfrm>
            <a:off x="4643438" y="5157788"/>
            <a:ext cx="2736850" cy="433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2.педагог-мученик</a:t>
            </a:r>
          </a:p>
        </p:txBody>
      </p:sp>
      <p:sp>
        <p:nvSpPr>
          <p:cNvPr id="5145" name="WordArt 25"/>
          <p:cNvSpPr>
            <a:spLocks noChangeArrowheads="1" noChangeShapeType="1" noTextEdit="1"/>
          </p:cNvSpPr>
          <p:nvPr/>
        </p:nvSpPr>
        <p:spPr bwMode="auto">
          <a:xfrm>
            <a:off x="3635375" y="3933825"/>
            <a:ext cx="3070225" cy="388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4.педагог-приятель</a:t>
            </a:r>
          </a:p>
        </p:txBody>
      </p:sp>
      <p:pic>
        <p:nvPicPr>
          <p:cNvPr id="5146" name="Picture 26" descr="krym2006-06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410075"/>
            <a:ext cx="2305050" cy="1731963"/>
          </a:xfrm>
          <a:prstGeom prst="rect">
            <a:avLst/>
          </a:prstGeom>
          <a:noFill/>
          <a:ln>
            <a:noFill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27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1484313"/>
            <a:ext cx="2170112" cy="1487487"/>
          </a:xfrm>
          <a:prstGeom prst="rect">
            <a:avLst/>
          </a:prstGeom>
          <a:noFill/>
          <a:ln>
            <a:noFill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  <p:bldP spid="5138" grpId="0" animBg="1"/>
      <p:bldP spid="5139" grpId="0" animBg="1"/>
      <p:bldP spid="5140" grpId="0" animBg="1"/>
      <p:bldP spid="5141" grpId="0" animBg="1"/>
      <p:bldP spid="5142" grpId="0" animBg="1"/>
      <p:bldP spid="5143" grpId="0" animBg="1"/>
      <p:bldP spid="5144" grpId="0" animBg="1"/>
      <p:bldP spid="514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B6BCF"/>
            </a:gs>
            <a:gs pos="50000">
              <a:srgbClr val="9ABEC1"/>
            </a:gs>
            <a:gs pos="100000">
              <a:srgbClr val="B8E3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3"/>
          <p:cNvSpPr>
            <a:spLocks noChangeArrowheads="1"/>
          </p:cNvSpPr>
          <p:nvPr/>
        </p:nvSpPr>
        <p:spPr bwMode="auto">
          <a:xfrm>
            <a:off x="611188" y="3789363"/>
            <a:ext cx="74882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endParaRPr lang="ru-RU" altLang="ru-RU" sz="2800">
              <a:solidFill>
                <a:schemeClr val="bg1"/>
              </a:solidFill>
            </a:endParaRPr>
          </a:p>
        </p:txBody>
      </p:sp>
      <p:sp>
        <p:nvSpPr>
          <p:cNvPr id="34820" name="WordArt 4"/>
          <p:cNvSpPr>
            <a:spLocks noChangeArrowheads="1" noChangeShapeType="1" noTextEdit="1"/>
          </p:cNvSpPr>
          <p:nvPr/>
        </p:nvSpPr>
        <p:spPr bwMode="auto">
          <a:xfrm>
            <a:off x="395288" y="188913"/>
            <a:ext cx="820896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Взаємозв’язок </a:t>
            </a:r>
          </a:p>
          <a:p>
            <a:pPr algn="ctr"/>
            <a:r>
              <a:rPr lang="ru-RU" sz="36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C0000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"/>
                <a:cs typeface="Arial"/>
              </a:rPr>
              <a:t>стилів взаємодії  та спілкування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161175"/>
              </p:ext>
            </p:extLst>
          </p:nvPr>
        </p:nvGraphicFramePr>
        <p:xfrm>
          <a:off x="395537" y="1003944"/>
          <a:ext cx="8424935" cy="5677518"/>
        </p:xfrm>
        <a:graphic>
          <a:graphicData uri="http://schemas.openxmlformats.org/drawingml/2006/table">
            <a:tbl>
              <a:tblPr firstRow="1" firstCol="1" bandRow="1"/>
              <a:tblGrid>
                <a:gridCol w="20419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54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19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78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978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3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Відносини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Ставлення до дітей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Стилі  виховання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Стилі спілкування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Типи спілкування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544"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Свідоме панування, </a:t>
                      </a:r>
                      <a:r>
                        <a:rPr lang="uk-UA" sz="1600" b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підпорядкуван</a:t>
                      </a: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-ня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 vert="vert270" anchor="ctr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негативне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 vert="vert270" anchor="ctr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начальник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Спілкування-залякування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монологічне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 anchor="ctr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38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мученик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Спілкування-догоджання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64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комп’ютер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Спілкування-дистанція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3898"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Перехід-ний рівень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 vert="vert270" anchor="ctr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нестійке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 vert="vert270" anchor="ctr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приятель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Спілкування-загравання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перехідне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 anchor="ctr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64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друг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Спілкування-діалог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6414"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Партнерські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 vert="vert270" anchor="ctr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позитивне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 vert="vert270" anchor="ctr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менеджер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Спілкування-навчання</a:t>
                      </a:r>
                      <a:endParaRPr lang="ru-RU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діалогічне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 anchor="ctr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785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партнер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Спілкування-узгодження цілей та дій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8389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творець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Спілкування-спільна творчість</a:t>
                      </a:r>
                      <a:endParaRPr lang="ru-RU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655" marR="48655" marT="0" marB="0">
                    <a:lnL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1559412" y="1120676"/>
            <a:ext cx="6440727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chemeClr val="bg1"/>
                </a:solidFill>
                <a:latin typeface="Times New Roman" pitchFamily="18" charset="0"/>
              </a:rPr>
              <a:t>ПАРТНЕРСЬКА ВЗАЄМОДІЯ – ЦЕ ВЗАЄМОДІЯ  ПОМІЖ  РІВНОПРАВНИМИ СУБ'ЄКТАМИ 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b="1" dirty="0">
                <a:solidFill>
                  <a:schemeClr val="bg1"/>
                </a:solidFill>
                <a:latin typeface="Times New Roman" pitchFamily="18" charset="0"/>
              </a:rPr>
              <a:t>В ЯКІЙ ВІДБУВАЄТЬСЯ ВЗАЄМОРОЗВИТОК  І САМОРОЗВИТОК СУБ'ЄКТІВ.</a:t>
            </a:r>
          </a:p>
        </p:txBody>
      </p:sp>
      <p:pic>
        <p:nvPicPr>
          <p:cNvPr id="4" name="Рисунок 3" descr="человечки-круг.png"/>
          <p:cNvPicPr>
            <a:picLocks noChangeAspect="1"/>
          </p:cNvPicPr>
          <p:nvPr/>
        </p:nvPicPr>
        <p:blipFill>
          <a:blip r:embed="rId3" cstate="print"/>
          <a:srcRect b="4019"/>
          <a:stretch>
            <a:fillRect/>
          </a:stretch>
        </p:blipFill>
        <p:spPr>
          <a:xfrm>
            <a:off x="2843808" y="3381063"/>
            <a:ext cx="3000150" cy="26828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AutoShape 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sp>
        <p:nvSpPr>
          <p:cNvPr id="78851" name="AutoShape 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pic>
        <p:nvPicPr>
          <p:cNvPr id="1032" name="Picture 8" descr="Пов’язане зображенн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8853" name="Picture 4" descr="Результат пошуку зображень за запитом &quot;нова українська школ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25241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 descr="Результат пошуку зображень за запитом &quot;нова українська школа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2780928"/>
            <a:ext cx="5688632" cy="3528392"/>
          </a:xfrm>
          <a:prstGeom prst="ellipse">
            <a:avLst/>
          </a:prstGeom>
          <a:noFill/>
          <a:effectLst>
            <a:softEdge rad="63500"/>
          </a:effectLst>
        </p:spPr>
      </p:pic>
      <p:sp>
        <p:nvSpPr>
          <p:cNvPr id="11" name="Прямокутник 10"/>
          <p:cNvSpPr/>
          <p:nvPr/>
        </p:nvSpPr>
        <p:spPr>
          <a:xfrm>
            <a:off x="467544" y="1124745"/>
            <a:ext cx="8496944" cy="181588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800" b="1" dirty="0">
                <a:ln w="12700">
                  <a:solidFill>
                    <a:srgbClr val="EEECE1">
                      <a:lumMod val="10000"/>
                    </a:srgbClr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/>
              </a:rPr>
              <a:t>        Педагогіка партнерства –                                </a:t>
            </a:r>
            <a:r>
              <a:rPr lang="uk-UA" sz="3200" b="1" dirty="0">
                <a:ln w="12700">
                  <a:solidFill>
                    <a:srgbClr val="EEECE1">
                      <a:lumMod val="10000"/>
                    </a:srgbClr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/>
              </a:rPr>
              <a:t>ключовий компонент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ln w="12700">
                  <a:solidFill>
                    <a:srgbClr val="EEECE1">
                      <a:lumMod val="10000"/>
                    </a:srgbClr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libri"/>
              </a:rPr>
              <a:t>                                формули Нової школи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AutoShape 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sp>
        <p:nvSpPr>
          <p:cNvPr id="79875" name="AutoShape 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pic>
        <p:nvPicPr>
          <p:cNvPr id="79876" name="Picture 8" descr="Пов’язане зобр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4" descr="Пов’язане зображення"/>
          <p:cNvPicPr>
            <a:picLocks noChangeAspect="1" noChangeArrowheads="1"/>
          </p:cNvPicPr>
          <p:nvPr/>
        </p:nvPicPr>
        <p:blipFill>
          <a:blip r:embed="rId3" cstate="print"/>
          <a:srcRect l="3424" t="1633" r="60617" b="13461"/>
          <a:stretch>
            <a:fillRect/>
          </a:stretch>
        </p:blipFill>
        <p:spPr bwMode="auto">
          <a:xfrm>
            <a:off x="539552" y="764704"/>
            <a:ext cx="3240360" cy="4680520"/>
          </a:xfrm>
          <a:prstGeom prst="roundRect">
            <a:avLst/>
          </a:prstGeom>
          <a:noFill/>
        </p:spPr>
      </p:pic>
      <p:sp>
        <p:nvSpPr>
          <p:cNvPr id="12" name="Стрілка вправо 11"/>
          <p:cNvSpPr/>
          <p:nvPr/>
        </p:nvSpPr>
        <p:spPr>
          <a:xfrm>
            <a:off x="3851275" y="692150"/>
            <a:ext cx="1081088" cy="288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Стрілка вправо 12"/>
          <p:cNvSpPr/>
          <p:nvPr/>
        </p:nvSpPr>
        <p:spPr>
          <a:xfrm>
            <a:off x="3924300" y="1700213"/>
            <a:ext cx="1079500" cy="288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Стрілка вправо 13"/>
          <p:cNvSpPr/>
          <p:nvPr/>
        </p:nvSpPr>
        <p:spPr>
          <a:xfrm>
            <a:off x="3924300" y="2781300"/>
            <a:ext cx="1079500" cy="287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Стрілка вправо 14"/>
          <p:cNvSpPr/>
          <p:nvPr/>
        </p:nvSpPr>
        <p:spPr>
          <a:xfrm>
            <a:off x="3851275" y="4292600"/>
            <a:ext cx="1081088" cy="288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Стрілка вправо 15"/>
          <p:cNvSpPr/>
          <p:nvPr/>
        </p:nvSpPr>
        <p:spPr>
          <a:xfrm>
            <a:off x="3779838" y="5300663"/>
            <a:ext cx="1079500" cy="288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Прямокутник 16"/>
          <p:cNvSpPr/>
          <p:nvPr/>
        </p:nvSpPr>
        <p:spPr>
          <a:xfrm>
            <a:off x="3938582" y="332656"/>
            <a:ext cx="5205418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7780" cmpd="sng">
                  <a:solidFill>
                    <a:prstClr val="black">
                      <a:lumMod val="75000"/>
                      <a:lumOff val="25000"/>
                    </a:prstClr>
                  </a:solidFill>
                  <a:prstDash val="solid"/>
                  <a:miter lim="800000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Вміння співіснувати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7780" cmpd="sng">
                  <a:solidFill>
                    <a:prstClr val="black">
                      <a:lumMod val="75000"/>
                      <a:lumOff val="25000"/>
                    </a:prstClr>
                  </a:solidFill>
                  <a:prstDash val="solid"/>
                  <a:miter lim="800000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з іншими людьми</a:t>
            </a:r>
          </a:p>
        </p:txBody>
      </p:sp>
      <p:sp>
        <p:nvSpPr>
          <p:cNvPr id="18" name="Прямокутник 17"/>
          <p:cNvSpPr/>
          <p:nvPr/>
        </p:nvSpPr>
        <p:spPr>
          <a:xfrm>
            <a:off x="4499992" y="1484784"/>
            <a:ext cx="5205418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7780" cmpd="sng">
                  <a:solidFill>
                    <a:prstClr val="black">
                      <a:lumMod val="75000"/>
                      <a:lumOff val="25000"/>
                    </a:prstClr>
                  </a:solidFill>
                  <a:prstDash val="solid"/>
                  <a:miter lim="800000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Допомагати одне одному</a:t>
            </a:r>
          </a:p>
        </p:txBody>
      </p:sp>
      <p:sp>
        <p:nvSpPr>
          <p:cNvPr id="19" name="Прямокутник 18"/>
          <p:cNvSpPr/>
          <p:nvPr/>
        </p:nvSpPr>
        <p:spPr>
          <a:xfrm>
            <a:off x="4283968" y="2276872"/>
            <a:ext cx="5205418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7780" cmpd="sng">
                  <a:solidFill>
                    <a:prstClr val="black">
                      <a:lumMod val="75000"/>
                      <a:lumOff val="25000"/>
                    </a:prstClr>
                  </a:solidFill>
                  <a:prstDash val="solid"/>
                  <a:miter lim="800000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Дбати про імідж колективу,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7780" cmpd="sng">
                  <a:solidFill>
                    <a:prstClr val="black">
                      <a:lumMod val="75000"/>
                      <a:lumOff val="25000"/>
                    </a:prstClr>
                  </a:solidFill>
                  <a:prstDash val="solid"/>
                  <a:miter lim="800000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а не тільки свій зокрема</a:t>
            </a:r>
          </a:p>
        </p:txBody>
      </p:sp>
      <p:sp>
        <p:nvSpPr>
          <p:cNvPr id="20" name="Прямокутник 19"/>
          <p:cNvSpPr/>
          <p:nvPr/>
        </p:nvSpPr>
        <p:spPr>
          <a:xfrm>
            <a:off x="3938582" y="3429000"/>
            <a:ext cx="5205418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7780" cmpd="sng">
                  <a:solidFill>
                    <a:prstClr val="black">
                      <a:lumMod val="75000"/>
                      <a:lumOff val="25000"/>
                    </a:prstClr>
                  </a:solidFill>
                  <a:prstDash val="solid"/>
                  <a:miter lim="800000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Ставити спільне завдання і дбати про успішне його вирішення</a:t>
            </a:r>
          </a:p>
        </p:txBody>
      </p:sp>
      <p:sp>
        <p:nvSpPr>
          <p:cNvPr id="21" name="Прямокутник 20"/>
          <p:cNvSpPr/>
          <p:nvPr/>
        </p:nvSpPr>
        <p:spPr>
          <a:xfrm>
            <a:off x="4067944" y="5085184"/>
            <a:ext cx="5205418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7780" cmpd="sng">
                  <a:solidFill>
                    <a:prstClr val="black">
                      <a:lumMod val="75000"/>
                      <a:lumOff val="25000"/>
                    </a:prstClr>
                  </a:solidFill>
                  <a:prstDash val="solid"/>
                  <a:miter lim="800000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Мати чітку особисту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7780" cmpd="sng">
                  <a:solidFill>
                    <a:prstClr val="black">
                      <a:lumMod val="75000"/>
                      <a:lumOff val="25000"/>
                    </a:prstClr>
                  </a:solidFill>
                  <a:prstDash val="solid"/>
                  <a:miter lim="800000"/>
                </a:ln>
                <a:solidFill>
                  <a:prstClr val="black">
                    <a:lumMod val="65000"/>
                    <a:lumOff val="35000"/>
                  </a:prstClr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позицію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AutoShape 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sp>
        <p:nvSpPr>
          <p:cNvPr id="81923" name="AutoShape 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pic>
        <p:nvPicPr>
          <p:cNvPr id="81924" name="Picture 8" descr="Пов’язане зобр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25" name="Picture 4" descr="Результат пошуку зображень за запитом &quot;нова українська школ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25241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 descr="Результат пошуку зображень за запитом &quot;педагогіка партнерства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700808"/>
            <a:ext cx="7776864" cy="4845813"/>
          </a:xfrm>
          <a:prstGeom prst="ellipse">
            <a:avLst/>
          </a:prstGeom>
          <a:noFill/>
        </p:spPr>
      </p:pic>
      <p:pic>
        <p:nvPicPr>
          <p:cNvPr id="6148" name="Picture 4" descr="Пов’язане зображення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116632"/>
            <a:ext cx="2348880" cy="2348880"/>
          </a:xfrm>
          <a:prstGeom prst="ellipse">
            <a:avLst/>
          </a:prstGeom>
          <a:noFill/>
        </p:spPr>
      </p:pic>
      <p:sp>
        <p:nvSpPr>
          <p:cNvPr id="8" name="Прямокутник 7"/>
          <p:cNvSpPr/>
          <p:nvPr/>
        </p:nvSpPr>
        <p:spPr>
          <a:xfrm rot="20999298">
            <a:off x="331349" y="1491522"/>
            <a:ext cx="6837581" cy="1517295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spc="50" dirty="0">
                <a:ln w="11430">
                  <a:solidFill>
                    <a:prstClr val="black">
                      <a:lumMod val="95000"/>
                      <a:lumOff val="5000"/>
                    </a:prstClr>
                  </a:solidFill>
                </a:ln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Педагогіка партнерства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AutoShape 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sp>
        <p:nvSpPr>
          <p:cNvPr id="82947" name="AutoShape 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pic>
        <p:nvPicPr>
          <p:cNvPr id="82948" name="Picture 8" descr="Пов’язане зобр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Результат пошуку зображень за запитом &quot;нова українська школа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348880"/>
            <a:ext cx="2717788" cy="1559387"/>
          </a:xfrm>
          <a:prstGeom prst="ellipse">
            <a:avLst/>
          </a:prstGeom>
          <a:noFill/>
        </p:spPr>
      </p:pic>
      <p:sp>
        <p:nvSpPr>
          <p:cNvPr id="13" name="Прямокутник 12"/>
          <p:cNvSpPr/>
          <p:nvPr/>
        </p:nvSpPr>
        <p:spPr>
          <a:xfrm rot="472638">
            <a:off x="2411760" y="2276872"/>
            <a:ext cx="5688632" cy="3672408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72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Педагогіка</a:t>
            </a:r>
          </a:p>
        </p:txBody>
      </p:sp>
      <p:sp>
        <p:nvSpPr>
          <p:cNvPr id="14" name="Прямокутник 13"/>
          <p:cNvSpPr/>
          <p:nvPr/>
        </p:nvSpPr>
        <p:spPr>
          <a:xfrm rot="187942">
            <a:off x="1804552" y="2393708"/>
            <a:ext cx="4320480" cy="1613793"/>
          </a:xfrm>
          <a:prstGeom prst="rect">
            <a:avLst/>
          </a:prstGeom>
          <a:noFill/>
        </p:spPr>
        <p:txBody>
          <a:bodyPr spcFirstLastPara="1" wrap="none">
            <a:prstTxWarp prst="textArchDow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72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партнерства</a:t>
            </a:r>
          </a:p>
        </p:txBody>
      </p:sp>
      <p:pic>
        <p:nvPicPr>
          <p:cNvPr id="82952" name="Picture 4" descr="Результат пошуку зображень за запитом &quot;нова українська школа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437063"/>
            <a:ext cx="25241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53" name="AutoShape 1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sp>
        <p:nvSpPr>
          <p:cNvPr id="82954" name="AutoShape 1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pic>
        <p:nvPicPr>
          <p:cNvPr id="19" name="Рисунок 18" descr="человечки-круг.png"/>
          <p:cNvPicPr>
            <a:picLocks noChangeAspect="1"/>
          </p:cNvPicPr>
          <p:nvPr/>
        </p:nvPicPr>
        <p:blipFill>
          <a:blip r:embed="rId5" cstate="print"/>
          <a:srcRect b="4019"/>
          <a:stretch>
            <a:fillRect/>
          </a:stretch>
        </p:blipFill>
        <p:spPr>
          <a:xfrm>
            <a:off x="107504" y="4365104"/>
            <a:ext cx="2543916" cy="22748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12" name="Picture 16" descr="Результат пошуку зображень за запитом &quot;електронние человечки школа&quot;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116633"/>
            <a:ext cx="2431157" cy="23042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14" name="Picture 18" descr="Результат пошуку зображень за запитом &quot;електронние человечки школа&quot;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188640"/>
            <a:ext cx="2466975" cy="22768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16" name="Picture 20" descr="Пов’язане зображення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4221088"/>
            <a:ext cx="2520280" cy="23485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Стрілка вправо 23"/>
          <p:cNvSpPr/>
          <p:nvPr/>
        </p:nvSpPr>
        <p:spPr>
          <a:xfrm>
            <a:off x="2771775" y="1341438"/>
            <a:ext cx="3816350" cy="2873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5" name="Стрілка вліво 24"/>
          <p:cNvSpPr/>
          <p:nvPr/>
        </p:nvSpPr>
        <p:spPr>
          <a:xfrm>
            <a:off x="2484438" y="6021388"/>
            <a:ext cx="4103687" cy="28733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6" name="Стрілка вниз 25"/>
          <p:cNvSpPr/>
          <p:nvPr/>
        </p:nvSpPr>
        <p:spPr>
          <a:xfrm>
            <a:off x="8532813" y="2060575"/>
            <a:ext cx="215900" cy="24479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7" name="Прямокутник 26"/>
          <p:cNvSpPr/>
          <p:nvPr/>
        </p:nvSpPr>
        <p:spPr>
          <a:xfrm>
            <a:off x="2699792" y="764704"/>
            <a:ext cx="396044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spc="300" dirty="0">
                <a:ln w="11430" cmpd="sng">
                  <a:solidFill>
                    <a:srgbClr val="1F497D">
                      <a:lumMod val="60000"/>
                      <a:lumOff val="40000"/>
                    </a:srgbClr>
                  </a:solidFill>
                  <a:prstDash val="solid"/>
                  <a:miter lim="800000"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Calibri"/>
              </a:rPr>
              <a:t>Спільні цілі та прагнення,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spc="300" dirty="0">
                <a:ln w="11430" cmpd="sng">
                  <a:solidFill>
                    <a:srgbClr val="1F497D">
                      <a:lumMod val="60000"/>
                      <a:lumOff val="40000"/>
                    </a:srgbClr>
                  </a:solidFill>
                  <a:prstDash val="solid"/>
                  <a:miter lim="800000"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Calibri"/>
              </a:rPr>
              <a:t>рівноправні учасники</a:t>
            </a:r>
          </a:p>
        </p:txBody>
      </p:sp>
      <p:sp>
        <p:nvSpPr>
          <p:cNvPr id="28" name="Прямокутник 27"/>
          <p:cNvSpPr/>
          <p:nvPr/>
        </p:nvSpPr>
        <p:spPr>
          <a:xfrm rot="16200000">
            <a:off x="6853159" y="3020049"/>
            <a:ext cx="2750561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spc="300" dirty="0">
                <a:ln w="11430" cmpd="sng">
                  <a:solidFill>
                    <a:srgbClr val="1F497D">
                      <a:lumMod val="60000"/>
                      <a:lumOff val="40000"/>
                    </a:srgbClr>
                  </a:solidFill>
                  <a:prstDash val="solid"/>
                  <a:miter lim="800000"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Calibri"/>
              </a:rPr>
              <a:t>Школа - ініціатор</a:t>
            </a:r>
          </a:p>
        </p:txBody>
      </p:sp>
      <p:sp>
        <p:nvSpPr>
          <p:cNvPr id="29" name="Прямокутник 28"/>
          <p:cNvSpPr/>
          <p:nvPr/>
        </p:nvSpPr>
        <p:spPr>
          <a:xfrm>
            <a:off x="2411760" y="5373216"/>
            <a:ext cx="433189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spc="300" dirty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Calibri"/>
              </a:rPr>
              <a:t>Діалог,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spc="300" dirty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Calibri"/>
              </a:rPr>
              <a:t>багатостороння комунікація</a:t>
            </a:r>
          </a:p>
        </p:txBody>
      </p:sp>
      <p:sp>
        <p:nvSpPr>
          <p:cNvPr id="30" name="Прямокутник 29"/>
          <p:cNvSpPr/>
          <p:nvPr/>
        </p:nvSpPr>
        <p:spPr>
          <a:xfrm rot="16200000">
            <a:off x="-1081311" y="2659171"/>
            <a:ext cx="366158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spc="300" dirty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Calibri"/>
              </a:rPr>
              <a:t>Спілкування, взаємодія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spc="300" dirty="0">
                <a:ln w="11430" cmpd="sng">
                  <a:solidFill>
                    <a:srgbClr val="0070C0"/>
                  </a:solidFill>
                  <a:prstDash val="solid"/>
                  <a:miter lim="800000"/>
                </a:ln>
                <a:solidFill>
                  <a:srgbClr val="1F497D">
                    <a:lumMod val="60000"/>
                    <a:lumOff val="40000"/>
                  </a:srgbClr>
                </a:solidFill>
                <a:effectLst>
                  <a:glow rad="45500">
                    <a:srgbClr val="4F81BD">
                      <a:satMod val="220000"/>
                      <a:alpha val="35000"/>
                    </a:srgbClr>
                  </a:glow>
                </a:effectLst>
                <a:latin typeface="Calibri"/>
              </a:rPr>
              <a:t>співпраця</a:t>
            </a:r>
          </a:p>
        </p:txBody>
      </p:sp>
      <p:sp>
        <p:nvSpPr>
          <p:cNvPr id="31" name="Стрілка вліво 30"/>
          <p:cNvSpPr/>
          <p:nvPr/>
        </p:nvSpPr>
        <p:spPr>
          <a:xfrm>
            <a:off x="1258888" y="2565400"/>
            <a:ext cx="2017712" cy="2159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AutoShape 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sp>
        <p:nvSpPr>
          <p:cNvPr id="83971" name="AutoShape 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pic>
        <p:nvPicPr>
          <p:cNvPr id="83972" name="Picture 8" descr="Пов’язане зобр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3" name="Picture 4" descr="Результат пошуку зображень за запитом &quot;нова українська школ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25241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кутник 5"/>
          <p:cNvSpPr/>
          <p:nvPr/>
        </p:nvSpPr>
        <p:spPr>
          <a:xfrm>
            <a:off x="3059832" y="116632"/>
            <a:ext cx="571810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elaxedModerately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softRound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5400" b="1" spc="50" dirty="0">
                <a:ln w="11430"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</a:rPr>
              <a:t>Модель взаємодії</a:t>
            </a:r>
          </a:p>
        </p:txBody>
      </p:sp>
      <p:sp>
        <p:nvSpPr>
          <p:cNvPr id="7" name="Прямокутник 6"/>
          <p:cNvSpPr/>
          <p:nvPr/>
        </p:nvSpPr>
        <p:spPr>
          <a:xfrm>
            <a:off x="1115616" y="1196752"/>
            <a:ext cx="3219150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3333FF"/>
                </a:solidFill>
                <a:latin typeface="Calibri"/>
              </a:rPr>
              <a:t>партнерство</a:t>
            </a:r>
          </a:p>
        </p:txBody>
      </p:sp>
      <p:sp>
        <p:nvSpPr>
          <p:cNvPr id="9" name="Прямокутник 8"/>
          <p:cNvSpPr/>
          <p:nvPr/>
        </p:nvSpPr>
        <p:spPr>
          <a:xfrm>
            <a:off x="1187624" y="5733256"/>
            <a:ext cx="3219150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3333FF"/>
                </a:solidFill>
                <a:latin typeface="Calibri"/>
              </a:rPr>
              <a:t>партнерство</a:t>
            </a:r>
          </a:p>
        </p:txBody>
      </p:sp>
      <p:sp>
        <p:nvSpPr>
          <p:cNvPr id="10" name="Подвійна стрілка вгору/вниз 9"/>
          <p:cNvSpPr/>
          <p:nvPr/>
        </p:nvSpPr>
        <p:spPr>
          <a:xfrm>
            <a:off x="899592" y="2204864"/>
            <a:ext cx="576064" cy="3456384"/>
          </a:xfrm>
          <a:prstGeom prst="upDown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n>
                <a:solidFill>
                  <a:srgbClr val="4F81BD">
                    <a:lumMod val="60000"/>
                    <a:lumOff val="40000"/>
                  </a:srgbClr>
                </a:solidFill>
              </a:ln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  <p:sp>
        <p:nvSpPr>
          <p:cNvPr id="11" name="Подвійна стрілка вгору/вниз 10"/>
          <p:cNvSpPr/>
          <p:nvPr/>
        </p:nvSpPr>
        <p:spPr>
          <a:xfrm>
            <a:off x="2339752" y="1916832"/>
            <a:ext cx="792088" cy="3960440"/>
          </a:xfrm>
          <a:prstGeom prst="upDown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Подвійна стрілка вгору/вниз 12"/>
          <p:cNvSpPr/>
          <p:nvPr/>
        </p:nvSpPr>
        <p:spPr>
          <a:xfrm>
            <a:off x="3995936" y="2204864"/>
            <a:ext cx="648072" cy="3384376"/>
          </a:xfrm>
          <a:prstGeom prst="upDown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Рівнобедрений трикутник 13"/>
          <p:cNvSpPr/>
          <p:nvPr/>
        </p:nvSpPr>
        <p:spPr>
          <a:xfrm>
            <a:off x="1043608" y="2708920"/>
            <a:ext cx="3456384" cy="2160240"/>
          </a:xfrm>
          <a:prstGeom prst="triangle">
            <a:avLst/>
          </a:prstGeom>
          <a:solidFill>
            <a:srgbClr val="FFFF00"/>
          </a:solidFill>
          <a:ln>
            <a:solidFill>
              <a:srgbClr val="C00000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Прямокутник 14"/>
          <p:cNvSpPr/>
          <p:nvPr/>
        </p:nvSpPr>
        <p:spPr>
          <a:xfrm>
            <a:off x="1907704" y="2348880"/>
            <a:ext cx="1722957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63500"/>
          </a:effec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Діти</a:t>
            </a:r>
          </a:p>
        </p:txBody>
      </p:sp>
      <p:sp>
        <p:nvSpPr>
          <p:cNvPr id="17" name="Прямокутник 16"/>
          <p:cNvSpPr/>
          <p:nvPr/>
        </p:nvSpPr>
        <p:spPr>
          <a:xfrm>
            <a:off x="3563888" y="4437112"/>
            <a:ext cx="1722957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63500"/>
          </a:effec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Родина</a:t>
            </a:r>
          </a:p>
        </p:txBody>
      </p:sp>
      <p:sp>
        <p:nvSpPr>
          <p:cNvPr id="18" name="Прямокутник 17"/>
          <p:cNvSpPr/>
          <p:nvPr/>
        </p:nvSpPr>
        <p:spPr>
          <a:xfrm>
            <a:off x="467544" y="4437112"/>
            <a:ext cx="1722957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softEdge rad="63500"/>
          </a:effec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Педагоги</a:t>
            </a:r>
          </a:p>
        </p:txBody>
      </p:sp>
      <p:sp>
        <p:nvSpPr>
          <p:cNvPr id="19" name="Прямокутник 18"/>
          <p:cNvSpPr/>
          <p:nvPr/>
        </p:nvSpPr>
        <p:spPr>
          <a:xfrm>
            <a:off x="5796136" y="1340768"/>
            <a:ext cx="2731069" cy="523220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Повага</a:t>
            </a:r>
          </a:p>
        </p:txBody>
      </p:sp>
      <p:sp>
        <p:nvSpPr>
          <p:cNvPr id="20" name="Прямокутник 19"/>
          <p:cNvSpPr/>
          <p:nvPr/>
        </p:nvSpPr>
        <p:spPr>
          <a:xfrm>
            <a:off x="5796136" y="2204864"/>
            <a:ext cx="2803077" cy="523220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Довіра</a:t>
            </a:r>
          </a:p>
        </p:txBody>
      </p:sp>
      <p:sp>
        <p:nvSpPr>
          <p:cNvPr id="21" name="Прямокутник 20"/>
          <p:cNvSpPr/>
          <p:nvPr/>
        </p:nvSpPr>
        <p:spPr>
          <a:xfrm>
            <a:off x="5796136" y="3068960"/>
            <a:ext cx="2803077" cy="523220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Діалог</a:t>
            </a:r>
          </a:p>
        </p:txBody>
      </p:sp>
      <p:sp>
        <p:nvSpPr>
          <p:cNvPr id="22" name="Прямокутник 21"/>
          <p:cNvSpPr/>
          <p:nvPr/>
        </p:nvSpPr>
        <p:spPr>
          <a:xfrm>
            <a:off x="5796136" y="3933056"/>
            <a:ext cx="2803077" cy="523220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Добровільність</a:t>
            </a:r>
          </a:p>
        </p:txBody>
      </p:sp>
      <p:sp>
        <p:nvSpPr>
          <p:cNvPr id="23" name="Прямокутник 22"/>
          <p:cNvSpPr/>
          <p:nvPr/>
        </p:nvSpPr>
        <p:spPr>
          <a:xfrm>
            <a:off x="5796136" y="4797152"/>
            <a:ext cx="2803077" cy="523220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Рівність</a:t>
            </a:r>
          </a:p>
        </p:txBody>
      </p:sp>
      <p:sp>
        <p:nvSpPr>
          <p:cNvPr id="24" name="Прямокутник 23"/>
          <p:cNvSpPr/>
          <p:nvPr/>
        </p:nvSpPr>
        <p:spPr>
          <a:xfrm>
            <a:off x="5796136" y="5733256"/>
            <a:ext cx="2952328" cy="523220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1430"/>
                <a:solidFill>
                  <a:srgbClr val="3333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Відповідальність</a:t>
            </a:r>
          </a:p>
        </p:txBody>
      </p:sp>
      <p:sp>
        <p:nvSpPr>
          <p:cNvPr id="25" name="Стрілка вправо 24"/>
          <p:cNvSpPr/>
          <p:nvPr/>
        </p:nvSpPr>
        <p:spPr>
          <a:xfrm>
            <a:off x="5148064" y="1484784"/>
            <a:ext cx="576064" cy="36004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3333FF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6" name="Стрілка вправо 25"/>
          <p:cNvSpPr/>
          <p:nvPr/>
        </p:nvSpPr>
        <p:spPr>
          <a:xfrm>
            <a:off x="5148064" y="5877272"/>
            <a:ext cx="576064" cy="36004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7" name="Стрілка вправо 26"/>
          <p:cNvSpPr/>
          <p:nvPr/>
        </p:nvSpPr>
        <p:spPr>
          <a:xfrm>
            <a:off x="5148064" y="4941168"/>
            <a:ext cx="576064" cy="36004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8" name="Стрілка вправо 27"/>
          <p:cNvSpPr/>
          <p:nvPr/>
        </p:nvSpPr>
        <p:spPr>
          <a:xfrm>
            <a:off x="5148064" y="4005064"/>
            <a:ext cx="576064" cy="36004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9" name="Стрілка вправо 28"/>
          <p:cNvSpPr/>
          <p:nvPr/>
        </p:nvSpPr>
        <p:spPr>
          <a:xfrm>
            <a:off x="5148064" y="3140968"/>
            <a:ext cx="576064" cy="36004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30" name="Стрілка вправо 29"/>
          <p:cNvSpPr/>
          <p:nvPr/>
        </p:nvSpPr>
        <p:spPr>
          <a:xfrm>
            <a:off x="5148064" y="2276872"/>
            <a:ext cx="576064" cy="36004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8" descr="Результат пошуку зображень за запитом &quot;фони для презентацій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7338" cy="755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Заголовок 1"/>
          <p:cNvSpPr>
            <a:spLocks noGrp="1"/>
          </p:cNvSpPr>
          <p:nvPr>
            <p:ph type="title"/>
          </p:nvPr>
        </p:nvSpPr>
        <p:spPr>
          <a:xfrm>
            <a:off x="395288" y="249238"/>
            <a:ext cx="8077200" cy="11969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>
                <a:solidFill>
                  <a:srgbClr val="002060"/>
                </a:solidFill>
                <a:latin typeface="Georgia" pitchFamily="18" charset="0"/>
                <a:cs typeface="Aparajita" pitchFamily="34" charset="0"/>
              </a:rPr>
              <a:t>Модель </a:t>
            </a:r>
            <a:r>
              <a:rPr lang="ru-RU" dirty="0" err="1">
                <a:solidFill>
                  <a:srgbClr val="002060"/>
                </a:solidFill>
                <a:latin typeface="Georgia" pitchFamily="18" charset="0"/>
                <a:cs typeface="Aparajita" pitchFamily="34" charset="0"/>
              </a:rPr>
              <a:t>сучасного</a:t>
            </a:r>
            <a:r>
              <a:rPr lang="ru-RU" dirty="0">
                <a:solidFill>
                  <a:srgbClr val="002060"/>
                </a:solidFill>
                <a:latin typeface="Georgia" pitchFamily="18" charset="0"/>
                <a:cs typeface="Aparajita" pitchFamily="34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Georgia" pitchFamily="18" charset="0"/>
                <a:cs typeface="Aparajita" pitchFamily="34" charset="0"/>
              </a:rPr>
              <a:t>вчителя</a:t>
            </a:r>
            <a:r>
              <a:rPr lang="ru-RU" dirty="0">
                <a:solidFill>
                  <a:srgbClr val="002060"/>
                </a:solidFill>
                <a:latin typeface="Georgia" pitchFamily="18" charset="0"/>
                <a:cs typeface="Aparajita" pitchFamily="34" charset="0"/>
              </a:rPr>
              <a:t> </a:t>
            </a:r>
            <a:br>
              <a:rPr lang="ru-RU" dirty="0">
                <a:solidFill>
                  <a:srgbClr val="002060"/>
                </a:solidFill>
                <a:latin typeface="Georgia" pitchFamily="18" charset="0"/>
                <a:cs typeface="Aparajita" pitchFamily="34" charset="0"/>
              </a:rPr>
            </a:br>
            <a:r>
              <a:rPr lang="ru-RU" dirty="0">
                <a:solidFill>
                  <a:srgbClr val="002060"/>
                </a:solidFill>
                <a:latin typeface="Georgia" pitchFamily="18" charset="0"/>
                <a:cs typeface="Aparajita" pitchFamily="34" charset="0"/>
              </a:rPr>
              <a:t>в </a:t>
            </a:r>
            <a:r>
              <a:rPr lang="ru-RU" dirty="0" err="1">
                <a:solidFill>
                  <a:srgbClr val="002060"/>
                </a:solidFill>
                <a:latin typeface="Georgia" pitchFamily="18" charset="0"/>
                <a:cs typeface="Aparajita" pitchFamily="34" charset="0"/>
              </a:rPr>
              <a:t>інноваційному</a:t>
            </a:r>
            <a:r>
              <a:rPr lang="ru-RU" dirty="0">
                <a:solidFill>
                  <a:srgbClr val="002060"/>
                </a:solidFill>
                <a:latin typeface="Georgia" pitchFamily="18" charset="0"/>
                <a:cs typeface="Aparajita" pitchFamily="34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Georgia" pitchFamily="18" charset="0"/>
                <a:cs typeface="Aparajita" pitchFamily="34" charset="0"/>
              </a:rPr>
              <a:t>просторі</a:t>
            </a:r>
            <a:br>
              <a:rPr lang="ru-RU" sz="3200" dirty="0">
                <a:solidFill>
                  <a:schemeClr val="accent1">
                    <a:tint val="88000"/>
                    <a:satMod val="150000"/>
                  </a:schemeClr>
                </a:solidFill>
                <a:latin typeface="Georgia" pitchFamily="18" charset="0"/>
              </a:rPr>
            </a:br>
            <a:endParaRPr lang="uk-UA" sz="3200" dirty="0">
              <a:solidFill>
                <a:schemeClr val="accent1">
                  <a:tint val="88000"/>
                  <a:satMod val="150000"/>
                </a:schemeClr>
              </a:solidFill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48400" y="1635125"/>
            <a:ext cx="2452688" cy="63023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b="1" dirty="0" err="1">
                <a:solidFill>
                  <a:prstClr val="black"/>
                </a:solidFill>
              </a:rPr>
              <a:t>Інформаційно</a:t>
            </a:r>
            <a:r>
              <a:rPr lang="uk-UA" sz="1600" b="1" dirty="0">
                <a:solidFill>
                  <a:prstClr val="black"/>
                </a:solidFill>
              </a:rPr>
              <a:t> - компетентний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3027363" y="2514600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3027363" y="1884363"/>
            <a:ext cx="66198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3027363" y="3200400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3027363" y="3733800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3021013" y="4419600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3021013" y="5029200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3033713" y="5638800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5389563" y="1884363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5389563" y="2500313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5389563" y="3117850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5403850" y="3671888"/>
            <a:ext cx="85883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5403850" y="4419600"/>
            <a:ext cx="85883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5403850" y="5029200"/>
            <a:ext cx="85883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5403850" y="5611813"/>
            <a:ext cx="85883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2" name="Прямоугольник 31"/>
          <p:cNvSpPr/>
          <p:nvPr/>
        </p:nvSpPr>
        <p:spPr>
          <a:xfrm>
            <a:off x="6248400" y="2265363"/>
            <a:ext cx="2452688" cy="636587"/>
          </a:xfrm>
          <a:prstGeom prst="rect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Громадянин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6248400" y="2901950"/>
            <a:ext cx="2452688" cy="58896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Гуманіст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6248400" y="3490913"/>
            <a:ext cx="2452688" cy="679450"/>
          </a:xfrm>
          <a:prstGeom prst="rect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Цінитель краси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6262688" y="4170363"/>
            <a:ext cx="2438400" cy="6096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Дослідник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6262688" y="4779963"/>
            <a:ext cx="24384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Культурний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6262688" y="5389563"/>
            <a:ext cx="2438400" cy="63023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Здоровий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6273800" y="1635125"/>
            <a:ext cx="2452688" cy="63023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b="1" dirty="0" err="1">
                <a:solidFill>
                  <a:prstClr val="black"/>
                </a:solidFill>
              </a:rPr>
              <a:t>Інформаційно</a:t>
            </a:r>
            <a:r>
              <a:rPr lang="uk-UA" sz="1600" b="1" dirty="0">
                <a:solidFill>
                  <a:prstClr val="black"/>
                </a:solidFill>
              </a:rPr>
              <a:t> - компетентний</a:t>
            </a: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3052763" y="2514600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>
            <a:off x="3052763" y="1884363"/>
            <a:ext cx="66198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3052763" y="3200400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3052763" y="3733800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3046413" y="4419600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3046413" y="5029200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3059113" y="5638800"/>
            <a:ext cx="85883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6273800" y="2265363"/>
            <a:ext cx="2452688" cy="636587"/>
          </a:xfrm>
          <a:prstGeom prst="rect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Громадянин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6273800" y="2901950"/>
            <a:ext cx="2452688" cy="58896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Гуманіст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6273800" y="3490913"/>
            <a:ext cx="2452688" cy="679450"/>
          </a:xfrm>
          <a:prstGeom prst="rect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Цінитель краси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6288088" y="4170363"/>
            <a:ext cx="2438400" cy="6096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Дослідник</a:t>
            </a:r>
          </a:p>
        </p:txBody>
      </p:sp>
      <p:sp>
        <p:nvSpPr>
          <p:cNvPr id="50" name="Прямоугольник 49"/>
          <p:cNvSpPr/>
          <p:nvPr/>
        </p:nvSpPr>
        <p:spPr>
          <a:xfrm>
            <a:off x="6288088" y="4779963"/>
            <a:ext cx="24384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Культурний</a:t>
            </a:r>
          </a:p>
        </p:txBody>
      </p:sp>
      <p:sp>
        <p:nvSpPr>
          <p:cNvPr id="51" name="Прямоугольник 50"/>
          <p:cNvSpPr/>
          <p:nvPr/>
        </p:nvSpPr>
        <p:spPr>
          <a:xfrm>
            <a:off x="6288088" y="5389563"/>
            <a:ext cx="2438400" cy="63023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Здоровий</a:t>
            </a:r>
          </a:p>
        </p:txBody>
      </p:sp>
      <p:pic>
        <p:nvPicPr>
          <p:cNvPr id="85031" name="Picture 6" descr="Результат пошуку зображень за запитом &quot;картинка учителя&quot;"/>
          <p:cNvPicPr>
            <a:picLocks noChangeAspect="1" noChangeArrowheads="1"/>
          </p:cNvPicPr>
          <p:nvPr/>
        </p:nvPicPr>
        <p:blipFill>
          <a:blip r:embed="rId3">
            <a:lum bright="-2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9350" y="1392238"/>
            <a:ext cx="3429000" cy="444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Прямоугольник 51"/>
          <p:cNvSpPr/>
          <p:nvPr/>
        </p:nvSpPr>
        <p:spPr>
          <a:xfrm>
            <a:off x="381000" y="1554163"/>
            <a:ext cx="2571750" cy="63023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Інформаційна сфера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381000" y="2184400"/>
            <a:ext cx="2571750" cy="636588"/>
          </a:xfrm>
          <a:prstGeom prst="rect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 err="1">
                <a:solidFill>
                  <a:prstClr val="black"/>
                </a:solidFill>
              </a:rPr>
              <a:t>Громадянсько</a:t>
            </a:r>
            <a:r>
              <a:rPr lang="uk-UA" b="1" dirty="0">
                <a:solidFill>
                  <a:prstClr val="black"/>
                </a:solidFill>
              </a:rPr>
              <a:t> – правова сфера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381000" y="2820988"/>
            <a:ext cx="2571750" cy="58896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Гуманістична сфера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381000" y="3409950"/>
            <a:ext cx="2571750" cy="679450"/>
          </a:xfrm>
          <a:prstGeom prst="rect">
            <a:avLst/>
          </a:prstGeom>
          <a:ln w="19050">
            <a:solidFill>
              <a:srgbClr val="002060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Художньо – естетична сфера</a:t>
            </a:r>
          </a:p>
        </p:txBody>
      </p:sp>
      <p:sp>
        <p:nvSpPr>
          <p:cNvPr id="56" name="Прямоугольник 55"/>
          <p:cNvSpPr/>
          <p:nvPr/>
        </p:nvSpPr>
        <p:spPr>
          <a:xfrm>
            <a:off x="395288" y="4089400"/>
            <a:ext cx="2557462" cy="6096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b="1" dirty="0">
                <a:solidFill>
                  <a:prstClr val="black"/>
                </a:solidFill>
              </a:rPr>
              <a:t>Науково – пізнавальна сфера </a:t>
            </a:r>
          </a:p>
        </p:txBody>
      </p:sp>
      <p:sp>
        <p:nvSpPr>
          <p:cNvPr id="57" name="Прямоугольник 56"/>
          <p:cNvSpPr/>
          <p:nvPr/>
        </p:nvSpPr>
        <p:spPr>
          <a:xfrm>
            <a:off x="395288" y="4699000"/>
            <a:ext cx="2557462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prstClr val="black"/>
                </a:solidFill>
              </a:rPr>
              <a:t>Культурна сфера</a:t>
            </a:r>
          </a:p>
        </p:txBody>
      </p:sp>
      <p:sp>
        <p:nvSpPr>
          <p:cNvPr id="58" name="Прямоугольник 57"/>
          <p:cNvSpPr/>
          <p:nvPr/>
        </p:nvSpPr>
        <p:spPr>
          <a:xfrm>
            <a:off x="395288" y="5308600"/>
            <a:ext cx="2557462" cy="63023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 err="1">
                <a:solidFill>
                  <a:prstClr val="black"/>
                </a:solidFill>
              </a:rPr>
              <a:t>Здоров</a:t>
            </a:r>
            <a:r>
              <a:rPr lang="uk-UA" b="1" dirty="0" err="1">
                <a:solidFill>
                  <a:prstClr val="black"/>
                </a:solidFill>
                <a:latin typeface="Arial"/>
                <a:cs typeface="Arial"/>
              </a:rPr>
              <a:t>'</a:t>
            </a:r>
            <a:r>
              <a:rPr lang="uk-UA" b="1" dirty="0" err="1">
                <a:solidFill>
                  <a:prstClr val="black"/>
                </a:solidFill>
              </a:rPr>
              <a:t>язбері-гаюча</a:t>
            </a:r>
            <a:r>
              <a:rPr lang="uk-UA" b="1" dirty="0">
                <a:solidFill>
                  <a:prstClr val="black"/>
                </a:solidFill>
              </a:rPr>
              <a:t> сфера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3"/>
          <p:cNvSpPr txBox="1">
            <a:spLocks/>
          </p:cNvSpPr>
          <p:nvPr/>
        </p:nvSpPr>
        <p:spPr bwMode="auto">
          <a:xfrm>
            <a:off x="468313" y="1341438"/>
            <a:ext cx="8280400" cy="548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ts val="25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28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spcBef>
                <a:spcPts val="250"/>
              </a:spcBef>
              <a:buClr>
                <a:schemeClr val="accent1"/>
              </a:buClr>
              <a:buSzPct val="100000"/>
              <a:buFont typeface="Verdana" pitchFamily="34" charset="0"/>
              <a:buChar char="◦"/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spcBef>
                <a:spcPts val="250"/>
              </a:spcBef>
              <a:buClr>
                <a:srgbClr val="ED3742"/>
              </a:buClr>
              <a:buSzPct val="100000"/>
              <a:buFont typeface="Wingdings 2" pitchFamily="18" charset="2"/>
              <a:buChar char=""/>
              <a:defRPr sz="22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spcBef>
                <a:spcPts val="225"/>
              </a:spcBef>
              <a:buClr>
                <a:srgbClr val="ED3742"/>
              </a:buClr>
              <a:buSzPct val="112000"/>
              <a:buFont typeface="Verdana" pitchFamily="34" charset="0"/>
              <a:buChar char="◦"/>
              <a:defRPr sz="19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spcBef>
                <a:spcPts val="250"/>
              </a:spcBef>
              <a:buClr>
                <a:srgbClr val="4A85BF"/>
              </a:buClr>
              <a:buSzPct val="100000"/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uk-UA" altLang="ru-RU" sz="2600">
                <a:solidFill>
                  <a:srgbClr val="000000"/>
                </a:solidFill>
                <a:latin typeface="Calibri" pitchFamily="34" charset="0"/>
              </a:rPr>
              <a:t>розглядає учня як </a:t>
            </a:r>
            <a:r>
              <a:rPr lang="uk-UA" altLang="ru-RU" sz="2600" b="1" u="sng">
                <a:solidFill>
                  <a:srgbClr val="000000"/>
                </a:solidFill>
                <a:latin typeface="Calibri" pitchFamily="34" charset="0"/>
              </a:rPr>
              <a:t>рівноправного партнера</a:t>
            </a:r>
            <a:r>
              <a:rPr lang="uk-UA" altLang="ru-RU" sz="2600">
                <a:solidFill>
                  <a:srgbClr val="000000"/>
                </a:solidFill>
                <a:latin typeface="Calibri" pitchFamily="34" charset="0"/>
              </a:rPr>
              <a:t> у спілкуванні, колегу у спільному пошуку знань;</a:t>
            </a:r>
          </a:p>
          <a:p>
            <a:pPr eaLnBrk="1" hangingPunct="1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uk-UA" altLang="ru-RU" sz="2600">
                <a:solidFill>
                  <a:srgbClr val="000000"/>
                </a:solidFill>
                <a:latin typeface="Calibri" pitchFamily="34" charset="0"/>
              </a:rPr>
              <a:t>залучає учнів </a:t>
            </a:r>
            <a:r>
              <a:rPr lang="uk-UA" altLang="ru-RU" sz="2600" b="1" u="sng">
                <a:solidFill>
                  <a:srgbClr val="000000"/>
                </a:solidFill>
                <a:latin typeface="Calibri" pitchFamily="34" charset="0"/>
              </a:rPr>
              <a:t>до прийняття рішень</a:t>
            </a:r>
            <a:r>
              <a:rPr lang="uk-UA" altLang="ru-RU" sz="2600">
                <a:solidFill>
                  <a:srgbClr val="000000"/>
                </a:solidFill>
                <a:latin typeface="Calibri" pitchFamily="34" charset="0"/>
              </a:rPr>
              <a:t>, бере до уваги їхні думки, заохочує самостійність суджень, зважає </a:t>
            </a:r>
            <a:r>
              <a:rPr lang="uk-UA" altLang="ru-RU" sz="2600" b="1" u="sng">
                <a:solidFill>
                  <a:srgbClr val="000000"/>
                </a:solidFill>
                <a:latin typeface="Calibri" pitchFamily="34" charset="0"/>
              </a:rPr>
              <a:t>на особистісні якості</a:t>
            </a:r>
            <a:r>
              <a:rPr lang="uk-UA" altLang="ru-RU" sz="2600">
                <a:solidFill>
                  <a:srgbClr val="000000"/>
                </a:solidFill>
                <a:latin typeface="Calibri" pitchFamily="34" charset="0"/>
              </a:rPr>
              <a:t> вихованців; </a:t>
            </a:r>
          </a:p>
          <a:p>
            <a:pPr eaLnBrk="1" hangingPunct="1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uk-UA" altLang="ru-RU" sz="2600" b="1" u="sng">
                <a:solidFill>
                  <a:srgbClr val="000000"/>
                </a:solidFill>
                <a:latin typeface="Calibri" pitchFamily="34" charset="0"/>
              </a:rPr>
              <a:t>спонукає до дії порадами</a:t>
            </a:r>
            <a:r>
              <a:rPr lang="uk-UA" altLang="ru-RU" sz="2600">
                <a:solidFill>
                  <a:srgbClr val="000000"/>
                </a:solidFill>
                <a:latin typeface="Calibri" pitchFamily="34" charset="0"/>
              </a:rPr>
              <a:t>, проханнями; </a:t>
            </a:r>
          </a:p>
          <a:p>
            <a:pPr eaLnBrk="1" hangingPunct="1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uk-UA" altLang="ru-RU" sz="2600">
                <a:solidFill>
                  <a:srgbClr val="000000"/>
                </a:solidFill>
                <a:latin typeface="Calibri" pitchFamily="34" charset="0"/>
              </a:rPr>
              <a:t>багато </a:t>
            </a:r>
            <a:r>
              <a:rPr lang="uk-UA" altLang="ru-RU" sz="2600" b="1" u="sng">
                <a:solidFill>
                  <a:srgbClr val="000000"/>
                </a:solidFill>
                <a:latin typeface="Calibri" pitchFamily="34" charset="0"/>
              </a:rPr>
              <a:t>працює над собою</a:t>
            </a:r>
            <a:r>
              <a:rPr lang="uk-UA" altLang="ru-RU" sz="2600">
                <a:solidFill>
                  <a:srgbClr val="000000"/>
                </a:solidFill>
                <a:latin typeface="Calibri" pitchFamily="34" charset="0"/>
              </a:rPr>
              <a:t>, над своїми психологічними вміннями; </a:t>
            </a:r>
          </a:p>
          <a:p>
            <a:pPr eaLnBrk="1" hangingPunct="1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uk-UA" altLang="ru-RU" sz="2600">
                <a:solidFill>
                  <a:srgbClr val="000000"/>
                </a:solidFill>
                <a:latin typeface="Calibri" pitchFamily="34" charset="0"/>
              </a:rPr>
              <a:t>має рівень </a:t>
            </a:r>
            <a:r>
              <a:rPr lang="uk-UA" altLang="ru-RU" sz="2600" b="1" u="sng">
                <a:solidFill>
                  <a:srgbClr val="000000"/>
                </a:solidFill>
                <a:latin typeface="Calibri" pitchFamily="34" charset="0"/>
              </a:rPr>
              <a:t>ІТ-компетентності</a:t>
            </a:r>
            <a:r>
              <a:rPr lang="uk-UA" altLang="ru-RU" sz="2600">
                <a:solidFill>
                  <a:srgbClr val="000000"/>
                </a:solidFill>
                <a:latin typeface="Calibri" pitchFamily="34" charset="0"/>
              </a:rPr>
              <a:t>;</a:t>
            </a:r>
          </a:p>
          <a:p>
            <a:pPr eaLnBrk="1" hangingPunct="1">
              <a:spcBef>
                <a:spcPct val="20000"/>
              </a:spcBef>
              <a:buClrTx/>
              <a:buSzTx/>
              <a:buFont typeface="Arial" pitchFamily="34" charset="0"/>
              <a:buChar char="•"/>
            </a:pPr>
            <a:r>
              <a:rPr lang="uk-UA" altLang="ru-RU" sz="2600">
                <a:solidFill>
                  <a:srgbClr val="000000"/>
                </a:solidFill>
                <a:latin typeface="Calibri" pitchFamily="34" charset="0"/>
              </a:rPr>
              <a:t>має високу </a:t>
            </a:r>
            <a:r>
              <a:rPr lang="uk-UA" altLang="ru-RU" sz="2600" b="1" u="sng">
                <a:solidFill>
                  <a:srgbClr val="000000"/>
                </a:solidFill>
                <a:latin typeface="Calibri" pitchFamily="34" charset="0"/>
              </a:rPr>
              <a:t>професійну стійкість, задоволений своєю професією</a:t>
            </a:r>
            <a:r>
              <a:rPr lang="ru-RU" altLang="ru-RU" sz="2600" b="1" u="sng">
                <a:solidFill>
                  <a:srgbClr val="FFFFFF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86019" name="Rectangle 2"/>
          <p:cNvSpPr txBox="1">
            <a:spLocks/>
          </p:cNvSpPr>
          <p:nvPr/>
        </p:nvSpPr>
        <p:spPr bwMode="auto">
          <a:xfrm>
            <a:off x="250825" y="152400"/>
            <a:ext cx="8785225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ts val="25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2800">
                <a:solidFill>
                  <a:schemeClr val="tx1"/>
                </a:solidFill>
                <a:latin typeface="Verdana" pitchFamily="34" charset="0"/>
              </a:defRPr>
            </a:lvl1pPr>
            <a:lvl2pPr marL="547688" indent="-200025" eaLnBrk="0" hangingPunct="0">
              <a:spcBef>
                <a:spcPts val="250"/>
              </a:spcBef>
              <a:buClr>
                <a:schemeClr val="accent1"/>
              </a:buClr>
              <a:buSzPct val="100000"/>
              <a:buFont typeface="Verdana" pitchFamily="34" charset="0"/>
              <a:buChar char="◦"/>
              <a:defRPr sz="2400">
                <a:solidFill>
                  <a:schemeClr val="tx1"/>
                </a:solidFill>
                <a:latin typeface="Verdana" pitchFamily="34" charset="0"/>
              </a:defRPr>
            </a:lvl2pPr>
            <a:lvl3pPr marL="785813" indent="-182563" eaLnBrk="0" hangingPunct="0">
              <a:spcBef>
                <a:spcPts val="250"/>
              </a:spcBef>
              <a:buClr>
                <a:srgbClr val="ED3742"/>
              </a:buClr>
              <a:buSzPct val="100000"/>
              <a:buFont typeface="Wingdings 2" pitchFamily="18" charset="2"/>
              <a:buChar char=""/>
              <a:defRPr sz="2200">
                <a:solidFill>
                  <a:schemeClr val="tx1"/>
                </a:solidFill>
                <a:latin typeface="Verdana" pitchFamily="34" charset="0"/>
              </a:defRPr>
            </a:lvl3pPr>
            <a:lvl4pPr marL="1023938" indent="-182563" eaLnBrk="0" hangingPunct="0">
              <a:spcBef>
                <a:spcPts val="225"/>
              </a:spcBef>
              <a:buClr>
                <a:srgbClr val="ED3742"/>
              </a:buClr>
              <a:buSzPct val="112000"/>
              <a:buFont typeface="Verdana" pitchFamily="34" charset="0"/>
              <a:buChar char="◦"/>
              <a:defRPr sz="1900">
                <a:solidFill>
                  <a:schemeClr val="tx1"/>
                </a:solidFill>
                <a:latin typeface="Verdana" pitchFamily="34" charset="0"/>
              </a:defRPr>
            </a:lvl4pPr>
            <a:lvl5pPr marL="1279525" indent="-182563" eaLnBrk="0" hangingPunct="0">
              <a:spcBef>
                <a:spcPts val="250"/>
              </a:spcBef>
              <a:buClr>
                <a:srgbClr val="4A85BF"/>
              </a:buClr>
              <a:buSzPct val="100000"/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1736725" indent="-182563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193925" indent="-182563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2651125" indent="-182563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108325" indent="-182563" eaLnBrk="0" fontAlgn="base" hangingPunct="0">
              <a:spcBef>
                <a:spcPts val="250"/>
              </a:spcBef>
              <a:spcAft>
                <a:spcPct val="0"/>
              </a:spcAft>
              <a:buClr>
                <a:srgbClr val="4A85BF"/>
              </a:buClr>
              <a:buSzPct val="100000"/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b="1">
                <a:solidFill>
                  <a:srgbClr val="000000"/>
                </a:solidFill>
                <a:latin typeface="Times New Roman" pitchFamily="18" charset="0"/>
              </a:rPr>
              <a:t>За демократичного  стилю </a:t>
            </a:r>
            <a:br>
              <a:rPr lang="uk-UA" altLang="ru-RU" b="1">
                <a:solidFill>
                  <a:srgbClr val="000000"/>
                </a:solidFill>
                <a:latin typeface="Times New Roman" pitchFamily="18" charset="0"/>
              </a:rPr>
            </a:br>
            <a:r>
              <a:rPr lang="uk-UA" altLang="ru-RU" b="1">
                <a:solidFill>
                  <a:srgbClr val="000000"/>
                </a:solidFill>
                <a:latin typeface="Times New Roman" pitchFamily="18" charset="0"/>
              </a:rPr>
              <a:t>педагогічної діяльності вчитель</a:t>
            </a:r>
            <a:r>
              <a:rPr lang="ru-RU" altLang="ru-RU" sz="4000">
                <a:solidFill>
                  <a:srgbClr val="FFFFFF"/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AutoShape 2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sp>
        <p:nvSpPr>
          <p:cNvPr id="80899" name="AutoShape 4" descr="Пов’язане зображен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solidFill>
                <a:srgbClr val="000000"/>
              </a:solidFill>
            </a:endParaRPr>
          </a:p>
        </p:txBody>
      </p:sp>
      <p:pic>
        <p:nvPicPr>
          <p:cNvPr id="80900" name="Picture 8" descr="Пов’язане зображенн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1" name="Picture 4" descr="Результат пошуку зображень за запитом &quot;нова українська школа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252412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2" name="Picture 2" descr="Результат пошуку зображень за запитом &quot;нова українська школа картинки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Users\Rubikon\Desktop\6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4664"/>
            <a:ext cx="3871402" cy="60486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-468560" y="404664"/>
            <a:ext cx="6141368" cy="1152128"/>
          </a:xfrm>
        </p:spPr>
        <p:txBody>
          <a:bodyPr/>
          <a:lstStyle/>
          <a:p>
            <a:r>
              <a:rPr lang="uk-UA" sz="4800" b="1" dirty="0">
                <a:solidFill>
                  <a:srgbClr val="990000"/>
                </a:solidFill>
                <a:latin typeface="Monotype Corsiva" panose="03010101010201010101" pitchFamily="66" charset="0"/>
              </a:rPr>
              <a:t>Конструкторське </a:t>
            </a:r>
            <a:br>
              <a:rPr lang="uk-UA" sz="4800" b="1" dirty="0">
                <a:solidFill>
                  <a:srgbClr val="990000"/>
                </a:solidFill>
                <a:latin typeface="Monotype Corsiva" panose="03010101010201010101" pitchFamily="66" charset="0"/>
              </a:rPr>
            </a:br>
            <a:r>
              <a:rPr lang="uk-UA" sz="4800" b="1" dirty="0">
                <a:solidFill>
                  <a:srgbClr val="990000"/>
                </a:solidFill>
                <a:latin typeface="Monotype Corsiva" panose="03010101010201010101" pitchFamily="66" charset="0"/>
              </a:rPr>
              <a:t>бюро</a:t>
            </a:r>
            <a:endParaRPr lang="ru-RU" sz="4800" b="1" dirty="0">
              <a:solidFill>
                <a:srgbClr val="99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1316182"/>
            <a:ext cx="8229600" cy="4809981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uk-UA" b="1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uk-UA" b="1" dirty="0">
                <a:solidFill>
                  <a:srgbClr val="990000"/>
                </a:solidFill>
                <a:latin typeface="Times New Roman"/>
                <a:ea typeface="Times New Roman"/>
                <a:cs typeface="Times New Roman"/>
              </a:rPr>
              <a:t>Імідж вчителя НУШ</a:t>
            </a:r>
          </a:p>
          <a:p>
            <a:pPr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uk-UA" b="1" dirty="0">
                <a:solidFill>
                  <a:srgbClr val="000099"/>
                </a:solidFill>
                <a:latin typeface="Times New Roman"/>
                <a:ea typeface="Times New Roman"/>
                <a:cs typeface="Times New Roman"/>
              </a:rPr>
              <a:t>  одяг;</a:t>
            </a:r>
            <a:endParaRPr lang="ru-RU" sz="2400" dirty="0">
              <a:solidFill>
                <a:srgbClr val="000099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uk-UA" b="1" dirty="0">
                <a:solidFill>
                  <a:srgbClr val="000099"/>
                </a:solidFill>
                <a:latin typeface="Times New Roman"/>
                <a:ea typeface="Times New Roman"/>
                <a:cs typeface="Times New Roman"/>
              </a:rPr>
              <a:t>  зачіска, макіяж;</a:t>
            </a:r>
            <a:endParaRPr lang="ru-RU" sz="2400" dirty="0">
              <a:solidFill>
                <a:srgbClr val="000099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v"/>
            </a:pPr>
            <a:r>
              <a:rPr lang="uk-UA" b="1" dirty="0">
                <a:solidFill>
                  <a:srgbClr val="000099"/>
                </a:solidFill>
                <a:latin typeface="Times New Roman"/>
                <a:ea typeface="Times New Roman"/>
                <a:cs typeface="Times New Roman"/>
              </a:rPr>
              <a:t>   міміка, погляд.</a:t>
            </a:r>
            <a:endParaRPr lang="ru-RU" sz="2400" dirty="0">
              <a:solidFill>
                <a:srgbClr val="000099"/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Вправа Невидима нитка</a:t>
            </a:r>
            <a:endParaRPr lang="ru-RU" dirty="0"/>
          </a:p>
        </p:txBody>
      </p:sp>
      <p:pic>
        <p:nvPicPr>
          <p:cNvPr id="4" name="videoplayback (1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0" y="3628"/>
            <a:ext cx="9197815" cy="6854372"/>
          </a:xfrm>
          <a:prstGeom prst="rect">
            <a:avLst/>
          </a:prstGeom>
        </p:spPr>
      </p:pic>
      <p:pic>
        <p:nvPicPr>
          <p:cNvPr id="2" name="volshebnaya+vostochnaya+instrumental+naya+muzyka_muzlostyle.ru_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924472" y="5189714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15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4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84424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0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video>
              <p:cMediaNode vol="80000">
                <p:cTn id="11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altLang="ru-RU" dirty="0"/>
          </a:p>
        </p:txBody>
      </p:sp>
      <p:pic>
        <p:nvPicPr>
          <p:cNvPr id="2" name="videoplayback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13" y="0"/>
            <a:ext cx="9168342" cy="6858000"/>
          </a:xfrm>
          <a:prstGeom prst="rect">
            <a:avLst/>
          </a:prstGeom>
        </p:spPr>
      </p:pic>
      <p:pic>
        <p:nvPicPr>
          <p:cNvPr id="89092" name="Picture 4" descr="пацан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92" r="19939" b="8284"/>
          <a:stretch/>
        </p:blipFill>
        <p:spPr bwMode="auto">
          <a:xfrm>
            <a:off x="2051720" y="607654"/>
            <a:ext cx="4835421" cy="584870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8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1935</TotalTime>
  <Words>1603</Words>
  <Application>Microsoft Office PowerPoint</Application>
  <PresentationFormat>Экран (4:3)</PresentationFormat>
  <Paragraphs>336</Paragraphs>
  <Slides>56</Slides>
  <Notes>3</Notes>
  <HiddenSlides>0</HiddenSlides>
  <MMClips>7</MMClips>
  <ScaleCrop>false</ScaleCrop>
  <HeadingPairs>
    <vt:vector size="8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56</vt:i4>
      </vt:variant>
    </vt:vector>
  </HeadingPairs>
  <TitlesOfParts>
    <vt:vector size="75" baseType="lpstr">
      <vt:lpstr>a_CooperBlackOtl</vt:lpstr>
      <vt:lpstr>Arial</vt:lpstr>
      <vt:lpstr>Arial Black</vt:lpstr>
      <vt:lpstr>Calibri</vt:lpstr>
      <vt:lpstr>Georgia</vt:lpstr>
      <vt:lpstr>Impact</vt:lpstr>
      <vt:lpstr>inherit</vt:lpstr>
      <vt:lpstr>LatoLatin, sans-serif</vt:lpstr>
      <vt:lpstr>Monotype Corsiva</vt:lpstr>
      <vt:lpstr>Times New Roman</vt:lpstr>
      <vt:lpstr>Verdana</vt:lpstr>
      <vt:lpstr>Wingdings</vt:lpstr>
      <vt:lpstr>Wingdings 2</vt:lpstr>
      <vt:lpstr>Оформление по умолчанию</vt:lpstr>
      <vt:lpstr>Тема Office</vt:lpstr>
      <vt:lpstr>1_Тема Office</vt:lpstr>
      <vt:lpstr>4_Аспект</vt:lpstr>
      <vt:lpstr>Image</vt:lpstr>
      <vt:lpstr>CorelDRAW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1.Вам треба поставити стільці і парти у класі. Як ви це зробите?  </vt:lpstr>
      <vt:lpstr>Презентация PowerPoint</vt:lpstr>
      <vt:lpstr>2.Дитина не погоджується з вашою думкою. Ваші дії? </vt:lpstr>
      <vt:lpstr>Презентация PowerPoint</vt:lpstr>
      <vt:lpstr> 3.Учень пропонує тему для уроку. Що ви зробите? </vt:lpstr>
      <vt:lpstr>Презентация PowerPoint</vt:lpstr>
      <vt:lpstr>4.Що таке інтегроване навчання?</vt:lpstr>
      <vt:lpstr>Презентация PowerPoint</vt:lpstr>
      <vt:lpstr>5.Які домашні завдання  задають першокласникам?</vt:lpstr>
      <vt:lpstr>Презентация PowerPoint</vt:lpstr>
      <vt:lpstr>6.Вам треба сконцентрувати увагу учнів. Ваші дії? </vt:lpstr>
      <vt:lpstr>Презентация PowerPoint</vt:lpstr>
      <vt:lpstr> 7.Чи  повинні бути у вчителів   1 класів плани ВР?  </vt:lpstr>
      <vt:lpstr>Презентация PowerPoint</vt:lpstr>
      <vt:lpstr> 8.Яка роль учителя в Новій українській школі?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Модель сучасного вчителя  в інноваційному просторі </vt:lpstr>
      <vt:lpstr>Презентация PowerPoint</vt:lpstr>
      <vt:lpstr>Презентация PowerPoint</vt:lpstr>
      <vt:lpstr>Конструкторське  бюро</vt:lpstr>
      <vt:lpstr>Презентация PowerPoint</vt:lpstr>
      <vt:lpstr>Презентация PowerPoint</vt:lpstr>
    </vt:vector>
  </TitlesOfParts>
  <Company>Home_Office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Marina</dc:creator>
  <cp:lastModifiedBy>Пользователь</cp:lastModifiedBy>
  <cp:revision>307</cp:revision>
  <cp:lastPrinted>2018-11-19T08:08:42Z</cp:lastPrinted>
  <dcterms:created xsi:type="dcterms:W3CDTF">2009-07-03T08:52:15Z</dcterms:created>
  <dcterms:modified xsi:type="dcterms:W3CDTF">2024-11-19T14:35:32Z</dcterms:modified>
</cp:coreProperties>
</file>