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9" r:id="rId17"/>
    <p:sldId id="288" r:id="rId18"/>
    <p:sldId id="272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82" autoAdjust="0"/>
    <p:restoredTop sz="86409" autoAdjust="0"/>
  </p:normalViewPr>
  <p:slideViewPr>
    <p:cSldViewPr>
      <p:cViewPr>
        <p:scale>
          <a:sx n="80" d="100"/>
          <a:sy n="80" d="100"/>
        </p:scale>
        <p:origin x="-11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31EE300-F38B-4CC9-98E7-B609735AFB0D}" type="datetimeFigureOut">
              <a:rPr lang="ru-RU"/>
              <a:pPr>
                <a:defRPr/>
              </a:pPr>
              <a:t>08.01.2014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A30D33B-209B-418A-8F80-1646B68CCC9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uk-UA" dirty="0" smtClean="0"/>
              <a:t>я</a:t>
            </a: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3229C9A-CE7E-4E59-A46F-58911E9CCCD9}" type="slidenum">
              <a:rPr lang="ru-RU" smtClean="0"/>
              <a:pPr/>
              <a:t>4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0E1DDD-A103-4766-9800-90B673DB2105}" type="slidenum">
              <a:rPr lang="ru-RU" smtClean="0"/>
              <a:pPr/>
              <a:t>18</a:t>
            </a:fld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A45EA-FFC7-49C8-95C8-F479C7ACBA0E}" type="datetimeFigureOut">
              <a:rPr lang="ru-RU"/>
              <a:pPr>
                <a:defRPr/>
              </a:pPr>
              <a:t>08.01.2014</a:t>
            </a:fld>
            <a:endParaRPr lang="ru-RU" dirty="0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8C46A-2545-4A96-9B83-ADA5E8A6720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2FA53-972B-4FE9-980C-DBBE0EB20424}" type="datetimeFigureOut">
              <a:rPr lang="ru-RU"/>
              <a:pPr>
                <a:defRPr/>
              </a:pPr>
              <a:t>08.01.2014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00B85-ACF7-4849-9EFB-42B7E3B3A1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DC24A-3013-442E-A898-B7B090DC2DDA}" type="datetimeFigureOut">
              <a:rPr lang="ru-RU"/>
              <a:pPr>
                <a:defRPr/>
              </a:pPr>
              <a:t>08.01.2014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65CB6-8384-4B2E-85ED-1AAD5966B7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41148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E41C934-07A7-4841-BC80-52F2335B8666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055DD-E79D-4AA8-8DCD-349061159F14}" type="datetimeFigureOut">
              <a:rPr lang="ru-RU"/>
              <a:pPr>
                <a:defRPr/>
              </a:pPr>
              <a:t>08.01.2014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58D64-B80A-4F5C-AB91-E7519073A2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02AEB-654F-4064-86CF-D5DFF5BC621C}" type="datetimeFigureOut">
              <a:rPr lang="ru-RU"/>
              <a:pPr>
                <a:defRPr/>
              </a:pPr>
              <a:t>08.01.2014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E495B-A373-400F-B9FF-1A3E6175D2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3225D-CF22-4E9E-A106-410CA2664A93}" type="datetimeFigureOut">
              <a:rPr lang="ru-RU"/>
              <a:pPr>
                <a:defRPr/>
              </a:pPr>
              <a:t>08.01.2014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D048F-5D42-482D-9D28-C908DDDEDF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F8A65-D025-439A-B94D-68DF4C66CD82}" type="datetimeFigureOut">
              <a:rPr lang="ru-RU"/>
              <a:pPr>
                <a:defRPr/>
              </a:pPr>
              <a:t>08.01.2014</a:t>
            </a:fld>
            <a:endParaRPr lang="ru-RU" dirty="0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D965D-4E86-4C19-B93E-7361057F3B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571B7-8F59-4CCF-A56C-AEA12E08BC48}" type="datetimeFigureOut">
              <a:rPr lang="ru-RU"/>
              <a:pPr>
                <a:defRPr/>
              </a:pPr>
              <a:t>08.01.2014</a:t>
            </a:fld>
            <a:endParaRPr lang="ru-RU" dirty="0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1CEAD-1182-4B82-A333-EEF8E06DB6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EDE1E-0953-48D8-A7CD-8957D6D1A503}" type="datetimeFigureOut">
              <a:rPr lang="ru-RU"/>
              <a:pPr>
                <a:defRPr/>
              </a:pPr>
              <a:t>08.01.2014</a:t>
            </a:fld>
            <a:endParaRPr lang="ru-RU" dirty="0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2B477-819E-4B6A-8572-A8D0730248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A4FB0-992A-497B-98A5-F356075579B1}" type="datetimeFigureOut">
              <a:rPr lang="ru-RU"/>
              <a:pPr>
                <a:defRPr/>
              </a:pPr>
              <a:t>08.01.2014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92509-FC85-4054-BECD-6F36BCBE0D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4BC8C-E6B3-4258-A970-2EB9940E250A}" type="datetimeFigureOut">
              <a:rPr lang="ru-RU"/>
              <a:pPr>
                <a:defRPr/>
              </a:pPr>
              <a:t>08.01.2014</a:t>
            </a:fld>
            <a:endParaRPr lang="ru-RU" dirty="0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E94944-48A1-45C1-83D0-52F97A6C4A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D4E9556B-B9B1-4001-B117-B5DDD46CF074}" type="datetimeFigureOut">
              <a:rPr lang="ru-RU"/>
              <a:pPr>
                <a:defRPr/>
              </a:pPr>
              <a:t>08.01.2014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47C9A833-F203-478B-874D-E612F873B7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01" r:id="rId2"/>
    <p:sldLayoutId id="2147483710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11" r:id="rId9"/>
    <p:sldLayoutId id="2147483707" r:id="rId10"/>
    <p:sldLayoutId id="2147483708" r:id="rId11"/>
    <p:sldLayoutId id="214748371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786063" y="0"/>
            <a:ext cx="3571875" cy="8985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Сонце</a:t>
            </a: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1643063"/>
            <a:ext cx="4500562" cy="4752975"/>
          </a:xfrm>
        </p:spPr>
        <p:txBody>
          <a:bodyPr/>
          <a:lstStyle/>
          <a:p>
            <a:pPr marR="0" eaLnBrk="1" hangingPunct="1"/>
            <a:r>
              <a:rPr lang="ru-RU" dirty="0" smtClean="0">
                <a:solidFill>
                  <a:srgbClr val="072428"/>
                </a:solidFill>
                <a:latin typeface="Arno Pro Smbd Display" pitchFamily="18" charset="0"/>
              </a:rPr>
              <a:t>Знай, </a:t>
            </a:r>
            <a:r>
              <a:rPr lang="ru-RU" dirty="0" smtClean="0">
                <a:solidFill>
                  <a:srgbClr val="072428"/>
                </a:solidFill>
                <a:latin typeface="Arno Pro Smbd Display" pitchFamily="18" charset="0"/>
              </a:rPr>
              <a:t>що</a:t>
            </a:r>
            <a:r>
              <a:rPr lang="ru-RU" dirty="0" smtClean="0">
                <a:solidFill>
                  <a:srgbClr val="072428"/>
                </a:solidFill>
                <a:latin typeface="Arno Pro Smbd Display" pitchFamily="18" charset="0"/>
              </a:rPr>
              <a:t> </a:t>
            </a:r>
            <a:r>
              <a:rPr lang="uk-UA" dirty="0" smtClean="0">
                <a:solidFill>
                  <a:srgbClr val="072428"/>
                </a:solidFill>
                <a:latin typeface="Arno Pro Smbd Display" pitchFamily="18" charset="0"/>
              </a:rPr>
              <a:t>най</a:t>
            </a:r>
            <a:r>
              <a:rPr lang="ru-RU" dirty="0" smtClean="0">
                <a:solidFill>
                  <a:srgbClr val="072428"/>
                </a:solidFill>
                <a:latin typeface="Arno Pro Smbd Display" pitchFamily="18" charset="0"/>
              </a:rPr>
              <a:t>величезніший</a:t>
            </a:r>
            <a:r>
              <a:rPr lang="ru-RU" dirty="0" smtClean="0">
                <a:solidFill>
                  <a:srgbClr val="072428"/>
                </a:solidFill>
                <a:latin typeface="Arno Pro Smbd Display" pitchFamily="18" charset="0"/>
              </a:rPr>
              <a:t> </a:t>
            </a:r>
            <a:r>
              <a:rPr lang="ru-RU" dirty="0" smtClean="0">
                <a:solidFill>
                  <a:srgbClr val="072428"/>
                </a:solidFill>
                <a:latin typeface="Arno Pro Smbd Display" pitchFamily="18" charset="0"/>
              </a:rPr>
              <a:t>діамант</a:t>
            </a:r>
            <a:r>
              <a:rPr lang="ru-RU" dirty="0" smtClean="0">
                <a:solidFill>
                  <a:srgbClr val="072428"/>
                </a:solidFill>
                <a:latin typeface="Arno Pro Smbd Display" pitchFamily="18" charset="0"/>
              </a:rPr>
              <a:t> - </a:t>
            </a:r>
            <a:r>
              <a:rPr lang="ru-RU" dirty="0" smtClean="0">
                <a:solidFill>
                  <a:srgbClr val="072428"/>
                </a:solidFill>
                <a:latin typeface="Arno Pro Smbd Display" pitchFamily="18" charset="0"/>
              </a:rPr>
              <a:t>це</a:t>
            </a:r>
            <a:r>
              <a:rPr lang="ru-RU" dirty="0" smtClean="0">
                <a:solidFill>
                  <a:srgbClr val="072428"/>
                </a:solidFill>
                <a:latin typeface="Arno Pro Smbd Display" pitchFamily="18" charset="0"/>
              </a:rPr>
              <a:t> </a:t>
            </a:r>
            <a:r>
              <a:rPr lang="ru-RU" dirty="0" smtClean="0">
                <a:solidFill>
                  <a:srgbClr val="072428"/>
                </a:solidFill>
                <a:latin typeface="Arno Pro Smbd Display" pitchFamily="18" charset="0"/>
              </a:rPr>
              <a:t>Сонце</a:t>
            </a:r>
            <a:r>
              <a:rPr lang="ru-RU" dirty="0" smtClean="0">
                <a:solidFill>
                  <a:srgbClr val="072428"/>
                </a:solidFill>
                <a:latin typeface="Arno Pro Smbd Display" pitchFamily="18" charset="0"/>
              </a:rPr>
              <a:t>. </a:t>
            </a:r>
          </a:p>
          <a:p>
            <a:pPr marR="0" eaLnBrk="1" hangingPunct="1"/>
            <a:r>
              <a:rPr lang="ru-RU" dirty="0" smtClean="0">
                <a:solidFill>
                  <a:srgbClr val="072428"/>
                </a:solidFill>
                <a:latin typeface="Arno Pro Smbd Display" pitchFamily="18" charset="0"/>
              </a:rPr>
              <a:t>На </a:t>
            </a:r>
            <a:r>
              <a:rPr lang="ru-RU" dirty="0" smtClean="0">
                <a:solidFill>
                  <a:srgbClr val="072428"/>
                </a:solidFill>
                <a:latin typeface="Arno Pro Smbd Display" pitchFamily="18" charset="0"/>
              </a:rPr>
              <a:t>щастя</a:t>
            </a:r>
            <a:r>
              <a:rPr lang="ru-RU" dirty="0" smtClean="0">
                <a:solidFill>
                  <a:srgbClr val="072428"/>
                </a:solidFill>
                <a:latin typeface="Arno Pro Smbd Display" pitchFamily="18" charset="0"/>
              </a:rPr>
              <a:t>, </a:t>
            </a:r>
            <a:r>
              <a:rPr lang="ru-RU" dirty="0" smtClean="0">
                <a:solidFill>
                  <a:srgbClr val="072428"/>
                </a:solidFill>
                <a:latin typeface="Arno Pro Smbd Display" pitchFamily="18" charset="0"/>
              </a:rPr>
              <a:t>воно</a:t>
            </a:r>
            <a:r>
              <a:rPr lang="ru-RU" dirty="0" smtClean="0">
                <a:solidFill>
                  <a:srgbClr val="072428"/>
                </a:solidFill>
                <a:latin typeface="Arno Pro Smbd Display" pitchFamily="18" charset="0"/>
              </a:rPr>
              <a:t> </a:t>
            </a:r>
            <a:r>
              <a:rPr lang="ru-RU" dirty="0" smtClean="0">
                <a:solidFill>
                  <a:srgbClr val="072428"/>
                </a:solidFill>
                <a:latin typeface="Arno Pro Smbd Display" pitchFamily="18" charset="0"/>
              </a:rPr>
              <a:t>виблискує</a:t>
            </a:r>
            <a:r>
              <a:rPr lang="ru-RU" dirty="0" smtClean="0">
                <a:solidFill>
                  <a:srgbClr val="072428"/>
                </a:solidFill>
                <a:latin typeface="Arno Pro Smbd Display" pitchFamily="18" charset="0"/>
              </a:rPr>
              <a:t> для </a:t>
            </a:r>
            <a:r>
              <a:rPr lang="ru-RU" dirty="0" smtClean="0">
                <a:solidFill>
                  <a:srgbClr val="072428"/>
                </a:solidFill>
                <a:latin typeface="Arno Pro Smbd Display" pitchFamily="18" charset="0"/>
              </a:rPr>
              <a:t>всіх</a:t>
            </a:r>
            <a:r>
              <a:rPr lang="ru-RU" dirty="0" smtClean="0">
                <a:solidFill>
                  <a:srgbClr val="072428"/>
                </a:solidFill>
                <a:latin typeface="Arno Pro Smbd Display" pitchFamily="18" charset="0"/>
              </a:rPr>
              <a:t>…</a:t>
            </a:r>
            <a:endParaRPr lang="en-US" dirty="0" smtClean="0">
              <a:solidFill>
                <a:srgbClr val="072428"/>
              </a:solidFill>
              <a:latin typeface="Arno Pro Smbd Display" pitchFamily="18" charset="0"/>
            </a:endParaRPr>
          </a:p>
          <a:p>
            <a:pPr marR="0" eaLnBrk="1" hangingPunct="1"/>
            <a:endParaRPr lang="ru-RU" dirty="0" smtClean="0">
              <a:solidFill>
                <a:srgbClr val="072428"/>
              </a:solidFill>
            </a:endParaRPr>
          </a:p>
          <a:p>
            <a:pPr marR="0" eaLnBrk="1" hangingPunct="1"/>
            <a:r>
              <a:rPr lang="ru-RU" sz="2400" dirty="0" smtClean="0">
                <a:solidFill>
                  <a:srgbClr val="072428"/>
                </a:solidFill>
              </a:rPr>
              <a:t>Чарльз Спенсер </a:t>
            </a:r>
            <a:r>
              <a:rPr lang="ru-RU" sz="2400" dirty="0" smtClean="0">
                <a:solidFill>
                  <a:srgbClr val="072428"/>
                </a:solidFill>
              </a:rPr>
              <a:t>Чаплін</a:t>
            </a:r>
            <a:endParaRPr lang="ru-RU" sz="2400" dirty="0" smtClean="0">
              <a:solidFill>
                <a:srgbClr val="072428"/>
              </a:solidFill>
            </a:endParaRPr>
          </a:p>
        </p:txBody>
      </p:sp>
      <p:pic>
        <p:nvPicPr>
          <p:cNvPr id="2052" name="Picture 5" descr="http://ipress.ua/media/gallery/full/1/2/1223457532_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1285875"/>
            <a:ext cx="4286250" cy="492918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35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6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46" dur="1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0"/>
                            </p:stCondLst>
                            <p:childTnLst>
                              <p:par>
                                <p:cTn id="5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57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8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642938" y="214313"/>
            <a:ext cx="7615237" cy="58261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Атмосфера </a:t>
            </a:r>
            <a:r>
              <a:rPr lang="ru-RU" b="1" dirty="0" smtClean="0"/>
              <a:t>Сонця</a:t>
            </a:r>
            <a:endParaRPr lang="ru-RU" dirty="0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785813" y="928688"/>
            <a:ext cx="7829550" cy="928687"/>
          </a:xfrm>
        </p:spPr>
        <p:txBody>
          <a:bodyPr/>
          <a:lstStyle/>
          <a:p>
            <a:pPr marL="79375" indent="17463" eaLnBrk="1" hangingPunct="1">
              <a:buFont typeface="Arial" charset="0"/>
              <a:buNone/>
            </a:pPr>
            <a:r>
              <a:rPr lang="ru-RU" b="1" u="sng" dirty="0" smtClean="0"/>
              <a:t>Сонячну</a:t>
            </a:r>
            <a:r>
              <a:rPr lang="ru-RU" b="1" u="sng" dirty="0" smtClean="0"/>
              <a:t> атмосферу </a:t>
            </a:r>
            <a:r>
              <a:rPr lang="ru-RU" b="1" u="sng" dirty="0" smtClean="0"/>
              <a:t>можна</a:t>
            </a:r>
            <a:r>
              <a:rPr lang="ru-RU" b="1" u="sng" dirty="0" smtClean="0"/>
              <a:t> </a:t>
            </a:r>
            <a:r>
              <a:rPr lang="ru-RU" b="1" u="sng" dirty="0" smtClean="0"/>
              <a:t>умовно</a:t>
            </a:r>
            <a:r>
              <a:rPr lang="ru-RU" b="1" u="sng" dirty="0" smtClean="0"/>
              <a:t> </a:t>
            </a:r>
            <a:r>
              <a:rPr lang="ru-RU" b="1" u="sng" dirty="0" smtClean="0"/>
              <a:t>поділити</a:t>
            </a:r>
            <a:r>
              <a:rPr lang="ru-RU" b="1" u="sng" dirty="0" smtClean="0"/>
              <a:t> на </a:t>
            </a:r>
            <a:r>
              <a:rPr lang="ru-RU" b="1" u="sng" dirty="0" smtClean="0"/>
              <a:t>кілька</a:t>
            </a:r>
            <a:r>
              <a:rPr lang="ru-RU" b="1" u="sng" dirty="0" smtClean="0"/>
              <a:t> </a:t>
            </a:r>
            <a:r>
              <a:rPr lang="ru-RU" b="1" u="sng" dirty="0" smtClean="0"/>
              <a:t>шарів</a:t>
            </a:r>
            <a:r>
              <a:rPr lang="ru-RU" b="1" u="sng" dirty="0" smtClean="0"/>
              <a:t>.</a:t>
            </a:r>
          </a:p>
        </p:txBody>
      </p:sp>
      <p:sp>
        <p:nvSpPr>
          <p:cNvPr id="8196" name="Содержимое 2"/>
          <p:cNvSpPr txBox="1">
            <a:spLocks/>
          </p:cNvSpPr>
          <p:nvPr/>
        </p:nvSpPr>
        <p:spPr bwMode="auto">
          <a:xfrm>
            <a:off x="500063" y="2357438"/>
            <a:ext cx="378618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9375" indent="17463">
              <a:spcBef>
                <a:spcPct val="20000"/>
              </a:spcBef>
              <a:buFont typeface="Arial" charset="0"/>
              <a:buChar char="•"/>
            </a:pPr>
            <a:r>
              <a:rPr lang="ru-RU" sz="3200" b="1" i="1" dirty="0"/>
              <a:t> Фотосфера</a:t>
            </a:r>
          </a:p>
          <a:p>
            <a:pPr marL="79375" indent="17463">
              <a:spcBef>
                <a:spcPct val="20000"/>
              </a:spcBef>
            </a:pPr>
            <a:r>
              <a:rPr lang="ru-RU" sz="3200" b="1" i="1" dirty="0"/>
              <a:t> </a:t>
            </a:r>
          </a:p>
          <a:p>
            <a:pPr marL="79375" indent="17463">
              <a:spcBef>
                <a:spcPct val="20000"/>
              </a:spcBef>
              <a:buFont typeface="Arial" charset="0"/>
              <a:buChar char="•"/>
            </a:pPr>
            <a:r>
              <a:rPr lang="ru-RU" sz="3200" b="1" i="1" dirty="0"/>
              <a:t>Хромосфера</a:t>
            </a:r>
          </a:p>
          <a:p>
            <a:pPr marL="79375" indent="17463">
              <a:spcBef>
                <a:spcPct val="20000"/>
              </a:spcBef>
            </a:pPr>
            <a:r>
              <a:rPr lang="ru-RU" sz="3200" b="1" i="1" dirty="0"/>
              <a:t> </a:t>
            </a:r>
          </a:p>
          <a:p>
            <a:pPr marL="79375" indent="17463">
              <a:spcBef>
                <a:spcPct val="20000"/>
              </a:spcBef>
              <a:buFont typeface="Arial" charset="0"/>
              <a:buChar char="•"/>
            </a:pPr>
            <a:r>
              <a:rPr lang="ru-RU" sz="3200" b="1" i="1" dirty="0"/>
              <a:t>Корона </a:t>
            </a:r>
            <a:r>
              <a:rPr lang="ru-RU" sz="3200" b="1" i="1" dirty="0"/>
              <a:t>Сонця</a:t>
            </a:r>
            <a:endParaRPr lang="ru-RU" sz="3200" b="1" i="1" dirty="0"/>
          </a:p>
        </p:txBody>
      </p:sp>
      <p:pic>
        <p:nvPicPr>
          <p:cNvPr id="8197" name="Picture 2" descr="http://xn----8sbiecm6bhdx8i.xn--p1ai/sites/default/files/sun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2357430"/>
            <a:ext cx="4286250" cy="32813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  <p:bldP spid="8196" grpId="0"/>
      <p:bldP spid="819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214438" y="285750"/>
            <a:ext cx="6686550" cy="3683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Фотосфера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714375" y="4357688"/>
            <a:ext cx="7543800" cy="1697037"/>
          </a:xfrm>
        </p:spPr>
        <p:txBody>
          <a:bodyPr>
            <a:normAutofit fontScale="85000" lnSpcReduction="20000"/>
          </a:bodyPr>
          <a:lstStyle/>
          <a:p>
            <a:pPr marL="274320" indent="17463" eaLnBrk="1" fontAlgn="auto" hangingPunct="1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ru-RU" sz="2400" b="1" i="1" dirty="0" smtClean="0"/>
              <a:t>Найглибший</a:t>
            </a:r>
            <a:r>
              <a:rPr lang="ru-RU" sz="2400" b="1" i="1" dirty="0" smtClean="0"/>
              <a:t> шар </a:t>
            </a:r>
            <a:r>
              <a:rPr lang="ru-RU" sz="2400" b="1" i="1" dirty="0" smtClean="0"/>
              <a:t>атмосфери</a:t>
            </a:r>
            <a:r>
              <a:rPr lang="ru-RU" sz="2400" b="1" i="1" dirty="0" smtClean="0"/>
              <a:t>, </a:t>
            </a:r>
            <a:r>
              <a:rPr lang="ru-RU" sz="2400" b="1" i="1" dirty="0" smtClean="0"/>
              <a:t>товщиною</a:t>
            </a:r>
            <a:r>
              <a:rPr lang="ru-RU" sz="2400" b="1" i="1" dirty="0" smtClean="0"/>
              <a:t> 200–300 км, </a:t>
            </a:r>
            <a:r>
              <a:rPr lang="ru-RU" sz="2400" b="1" i="1" dirty="0" smtClean="0"/>
              <a:t>називається</a:t>
            </a:r>
            <a:r>
              <a:rPr lang="ru-RU" sz="2400" b="1" i="1" dirty="0" smtClean="0"/>
              <a:t> фотосферою (сфера </a:t>
            </a:r>
            <a:r>
              <a:rPr lang="ru-RU" sz="2400" b="1" i="1" dirty="0" smtClean="0"/>
              <a:t>світла</a:t>
            </a:r>
            <a:r>
              <a:rPr lang="ru-RU" sz="2400" b="1" i="1" dirty="0" smtClean="0"/>
              <a:t>). З </a:t>
            </a:r>
            <a:r>
              <a:rPr lang="ru-RU" sz="2400" b="1" i="1" dirty="0" smtClean="0"/>
              <a:t>нього</a:t>
            </a:r>
            <a:r>
              <a:rPr lang="ru-RU" sz="2400" b="1" i="1" dirty="0" smtClean="0"/>
              <a:t> </a:t>
            </a:r>
            <a:r>
              <a:rPr lang="ru-RU" sz="2400" b="1" i="1" dirty="0" smtClean="0"/>
              <a:t>випромінюється</a:t>
            </a:r>
            <a:r>
              <a:rPr lang="ru-RU" sz="2400" b="1" i="1" dirty="0" smtClean="0"/>
              <a:t> </a:t>
            </a:r>
            <a:r>
              <a:rPr lang="ru-RU" sz="2400" b="1" i="1" dirty="0" smtClean="0"/>
              <a:t>майже</a:t>
            </a:r>
            <a:r>
              <a:rPr lang="ru-RU" sz="2400" b="1" i="1" dirty="0" smtClean="0"/>
              <a:t> вся </a:t>
            </a:r>
            <a:r>
              <a:rPr lang="ru-RU" sz="2400" b="1" i="1" dirty="0" smtClean="0"/>
              <a:t>енергія</a:t>
            </a:r>
            <a:r>
              <a:rPr lang="ru-RU" sz="2400" b="1" i="1" dirty="0" smtClean="0"/>
              <a:t>, яка </a:t>
            </a:r>
            <a:r>
              <a:rPr lang="ru-RU" sz="2400" b="1" i="1" dirty="0" smtClean="0"/>
              <a:t>спостерігається</a:t>
            </a:r>
            <a:r>
              <a:rPr lang="ru-RU" sz="2400" b="1" i="1" dirty="0" smtClean="0"/>
              <a:t> у </a:t>
            </a:r>
            <a:r>
              <a:rPr lang="ru-RU" sz="2400" b="1" i="1" dirty="0" smtClean="0"/>
              <a:t>видимій</a:t>
            </a:r>
            <a:r>
              <a:rPr lang="ru-RU" sz="2400" b="1" i="1" dirty="0" smtClean="0"/>
              <a:t> </a:t>
            </a:r>
            <a:r>
              <a:rPr lang="ru-RU" sz="2400" b="1" i="1" dirty="0" smtClean="0"/>
              <a:t>частині</a:t>
            </a:r>
            <a:r>
              <a:rPr lang="ru-RU" sz="2400" b="1" i="1" dirty="0" smtClean="0"/>
              <a:t> спектра, вона </a:t>
            </a:r>
            <a:r>
              <a:rPr lang="ru-RU" sz="2400" b="1" i="1" dirty="0" smtClean="0"/>
              <a:t>утворює</a:t>
            </a:r>
            <a:r>
              <a:rPr lang="ru-RU" sz="2400" b="1" i="1" dirty="0" smtClean="0"/>
              <a:t> </a:t>
            </a:r>
            <a:r>
              <a:rPr lang="ru-RU" sz="2400" b="1" i="1" dirty="0" smtClean="0"/>
              <a:t>видиму</a:t>
            </a:r>
            <a:r>
              <a:rPr lang="ru-RU" sz="2400" b="1" i="1" dirty="0" smtClean="0"/>
              <a:t> </a:t>
            </a:r>
            <a:r>
              <a:rPr lang="ru-RU" sz="2400" b="1" i="1" dirty="0" smtClean="0"/>
              <a:t>поверхню</a:t>
            </a:r>
            <a:r>
              <a:rPr lang="ru-RU" sz="2400" b="1" i="1" dirty="0" smtClean="0"/>
              <a:t> </a:t>
            </a:r>
            <a:r>
              <a:rPr lang="ru-RU" sz="2400" b="1" i="1" dirty="0" smtClean="0"/>
              <a:t>Сонця</a:t>
            </a:r>
            <a:r>
              <a:rPr lang="ru-RU" sz="2400" b="1" i="1" dirty="0" smtClean="0"/>
              <a:t>. </a:t>
            </a:r>
            <a:r>
              <a:rPr lang="ru-RU" sz="2400" b="1" i="1" dirty="0" smtClean="0"/>
              <a:t>Її</a:t>
            </a:r>
            <a:r>
              <a:rPr lang="ru-RU" sz="2400" b="1" i="1" dirty="0" smtClean="0"/>
              <a:t> </a:t>
            </a:r>
            <a:r>
              <a:rPr lang="ru-RU" sz="2400" b="1" i="1" dirty="0" smtClean="0"/>
              <a:t>товщина</a:t>
            </a:r>
            <a:r>
              <a:rPr lang="ru-RU" sz="2400" b="1" i="1" dirty="0" smtClean="0"/>
              <a:t> </a:t>
            </a:r>
            <a:r>
              <a:rPr lang="ru-RU" sz="2400" b="1" i="1" dirty="0" smtClean="0"/>
              <a:t>відповідає</a:t>
            </a:r>
            <a:r>
              <a:rPr lang="ru-RU" sz="2400" b="1" i="1" dirty="0" smtClean="0"/>
              <a:t> </a:t>
            </a:r>
            <a:r>
              <a:rPr lang="ru-RU" sz="2400" b="1" i="1" dirty="0" smtClean="0"/>
              <a:t>оптичній</a:t>
            </a:r>
            <a:r>
              <a:rPr lang="ru-RU" sz="2400" b="1" i="1" dirty="0" smtClean="0"/>
              <a:t> </a:t>
            </a:r>
            <a:r>
              <a:rPr lang="ru-RU" sz="2400" b="1" i="1" dirty="0" smtClean="0"/>
              <a:t>товщині</a:t>
            </a:r>
            <a:r>
              <a:rPr lang="ru-RU" sz="2400" b="1" i="1" dirty="0" smtClean="0"/>
              <a:t> </a:t>
            </a:r>
            <a:r>
              <a:rPr lang="ru-RU" sz="2400" b="1" i="1" dirty="0" smtClean="0"/>
              <a:t>приблизно</a:t>
            </a:r>
            <a:r>
              <a:rPr lang="ru-RU" sz="2400" b="1" i="1" dirty="0" smtClean="0"/>
              <a:t> в 2/3.</a:t>
            </a:r>
            <a:r>
              <a:rPr lang="ru-RU" sz="1600" b="1" i="1" dirty="0" smtClean="0"/>
              <a:t> </a:t>
            </a:r>
          </a:p>
        </p:txBody>
      </p:sp>
      <p:pic>
        <p:nvPicPr>
          <p:cNvPr id="9221" name="Picture 5" descr="http://vsya-vselennaya.ru/imag_index/sun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142984"/>
            <a:ext cx="6338315" cy="30003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323528" y="1643063"/>
            <a:ext cx="3391222" cy="6540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/>
              <a:t>Сонячна грануляція</a:t>
            </a:r>
            <a:endParaRPr lang="ru-RU" b="1" dirty="0" smtClean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214313" y="4005064"/>
            <a:ext cx="8229600" cy="2852936"/>
          </a:xfrm>
        </p:spPr>
        <p:txBody>
          <a:bodyPr>
            <a:normAutofit fontScale="92500"/>
          </a:bodyPr>
          <a:lstStyle/>
          <a:p>
            <a:pPr marL="274320" indent="17463" eaLnBrk="1" fontAlgn="auto" hangingPunct="1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ru-RU" sz="2400" b="1" dirty="0" smtClean="0"/>
              <a:t>Сонячна</a:t>
            </a:r>
            <a:r>
              <a:rPr lang="ru-RU" sz="2400" b="1" dirty="0" smtClean="0"/>
              <a:t> </a:t>
            </a:r>
            <a:r>
              <a:rPr lang="ru-RU" sz="2400" b="1" dirty="0" smtClean="0"/>
              <a:t>грануляція</a:t>
            </a:r>
            <a:r>
              <a:rPr lang="ru-RU" sz="2400" b="1" dirty="0" smtClean="0"/>
              <a:t> в </a:t>
            </a:r>
            <a:r>
              <a:rPr lang="ru-RU" sz="2400" b="1" dirty="0" smtClean="0"/>
              <a:t>сонячній</a:t>
            </a:r>
            <a:r>
              <a:rPr lang="ru-RU" sz="2400" b="1" dirty="0" smtClean="0"/>
              <a:t> </a:t>
            </a:r>
            <a:r>
              <a:rPr lang="ru-RU" sz="2400" b="1" dirty="0" smtClean="0"/>
              <a:t>фотосфері</a:t>
            </a:r>
            <a:r>
              <a:rPr lang="ru-RU" sz="2400" b="1" dirty="0" smtClean="0"/>
              <a:t> </a:t>
            </a:r>
            <a:r>
              <a:rPr lang="ru-RU" sz="2400" b="1" dirty="0" smtClean="0"/>
              <a:t>зумовлена</a:t>
            </a:r>
            <a:r>
              <a:rPr lang="ru-RU" sz="2400" b="1" dirty="0" smtClean="0"/>
              <a:t> </a:t>
            </a:r>
            <a:r>
              <a:rPr lang="ru-RU" sz="2400" b="1" dirty="0" smtClean="0"/>
              <a:t>конвективними</a:t>
            </a:r>
            <a:r>
              <a:rPr lang="ru-RU" sz="2400" b="1" dirty="0" smtClean="0"/>
              <a:t> потоками </a:t>
            </a:r>
            <a:r>
              <a:rPr lang="ru-RU" sz="2400" b="1" dirty="0" smtClean="0"/>
              <a:t>плазми</a:t>
            </a:r>
            <a:r>
              <a:rPr lang="ru-RU" sz="2400" b="1" dirty="0" smtClean="0"/>
              <a:t>, </a:t>
            </a:r>
            <a:r>
              <a:rPr lang="ru-RU" sz="2400" b="1" dirty="0" smtClean="0"/>
              <a:t>що</a:t>
            </a:r>
            <a:r>
              <a:rPr lang="ru-RU" sz="2400" b="1" dirty="0" smtClean="0"/>
              <a:t> </a:t>
            </a:r>
            <a:r>
              <a:rPr lang="ru-RU" sz="2400" b="1" dirty="0" smtClean="0"/>
              <a:t>сягають</a:t>
            </a:r>
            <a:r>
              <a:rPr lang="ru-RU" sz="2400" b="1" dirty="0" smtClean="0"/>
              <a:t> </a:t>
            </a:r>
            <a:r>
              <a:rPr lang="ru-RU" sz="2400" b="1" dirty="0" smtClean="0"/>
              <a:t>фотосфери</a:t>
            </a:r>
            <a:r>
              <a:rPr lang="ru-RU" sz="2400" b="1" dirty="0" smtClean="0"/>
              <a:t> </a:t>
            </a:r>
            <a:r>
              <a:rPr lang="ru-RU" sz="2400" b="1" dirty="0" smtClean="0"/>
              <a:t>з</a:t>
            </a:r>
            <a:r>
              <a:rPr lang="ru-RU" sz="2400" b="1" dirty="0" smtClean="0"/>
              <a:t> </a:t>
            </a:r>
            <a:r>
              <a:rPr lang="ru-RU" sz="2400" b="1" dirty="0" smtClean="0"/>
              <a:t>конвективної</a:t>
            </a:r>
            <a:r>
              <a:rPr lang="ru-RU" sz="2400" b="1" dirty="0" smtClean="0"/>
              <a:t> </a:t>
            </a:r>
            <a:r>
              <a:rPr lang="ru-RU" sz="2400" b="1" dirty="0" smtClean="0"/>
              <a:t>зони</a:t>
            </a:r>
            <a:r>
              <a:rPr lang="ru-RU" sz="2400" b="1" dirty="0" smtClean="0"/>
              <a:t> </a:t>
            </a:r>
            <a:r>
              <a:rPr lang="ru-RU" sz="2400" b="1" dirty="0" smtClean="0"/>
              <a:t>Сонця</a:t>
            </a:r>
            <a:r>
              <a:rPr lang="ru-RU" sz="2400" b="1" dirty="0" smtClean="0"/>
              <a:t>. </a:t>
            </a:r>
            <a:r>
              <a:rPr lang="ru-RU" sz="2400" b="1" dirty="0" smtClean="0"/>
              <a:t>Грануляція</a:t>
            </a:r>
            <a:r>
              <a:rPr lang="ru-RU" sz="2400" b="1" dirty="0" smtClean="0"/>
              <a:t> за </a:t>
            </a:r>
            <a:r>
              <a:rPr lang="ru-RU" sz="2400" b="1" dirty="0" smtClean="0"/>
              <a:t>своєю</a:t>
            </a:r>
            <a:r>
              <a:rPr lang="ru-RU" sz="2400" b="1" dirty="0" smtClean="0"/>
              <a:t> </a:t>
            </a:r>
            <a:r>
              <a:rPr lang="ru-RU" sz="2400" b="1" dirty="0" smtClean="0"/>
              <a:t>суттю</a:t>
            </a:r>
            <a:r>
              <a:rPr lang="ru-RU" sz="2400" b="1" dirty="0" smtClean="0"/>
              <a:t> </a:t>
            </a:r>
            <a:r>
              <a:rPr lang="ru-RU" sz="2400" b="1" dirty="0" smtClean="0"/>
              <a:t>є</a:t>
            </a:r>
            <a:r>
              <a:rPr lang="ru-RU" sz="2400" b="1" dirty="0" smtClean="0"/>
              <a:t> </a:t>
            </a:r>
            <a:r>
              <a:rPr lang="ru-RU" sz="2400" b="1" dirty="0" smtClean="0"/>
              <a:t>сукупністю</a:t>
            </a:r>
            <a:r>
              <a:rPr lang="ru-RU" sz="2400" b="1" dirty="0" smtClean="0"/>
              <a:t> </a:t>
            </a:r>
            <a:r>
              <a:rPr lang="ru-RU" sz="2400" b="1" dirty="0" smtClean="0"/>
              <a:t>окремих</a:t>
            </a:r>
            <a:r>
              <a:rPr lang="ru-RU" sz="2400" b="1" dirty="0" smtClean="0"/>
              <a:t> гранул (</a:t>
            </a:r>
            <a:r>
              <a:rPr lang="ru-RU" sz="2400" b="1" dirty="0" smtClean="0"/>
              <a:t>комірок</a:t>
            </a:r>
            <a:r>
              <a:rPr lang="ru-RU" sz="2400" b="1" dirty="0" smtClean="0"/>
              <a:t>), в </a:t>
            </a:r>
            <a:r>
              <a:rPr lang="ru-RU" sz="2400" b="1" dirty="0" smtClean="0"/>
              <a:t>центрі</a:t>
            </a:r>
            <a:r>
              <a:rPr lang="ru-RU" sz="2400" b="1" dirty="0" smtClean="0"/>
              <a:t> </a:t>
            </a:r>
            <a:r>
              <a:rPr lang="ru-RU" sz="2400" b="1" dirty="0" smtClean="0"/>
              <a:t>яких</a:t>
            </a:r>
            <a:r>
              <a:rPr lang="ru-RU" sz="2400" b="1" dirty="0" smtClean="0"/>
              <a:t> на </a:t>
            </a:r>
            <a:r>
              <a:rPr lang="ru-RU" sz="2400" b="1" dirty="0" smtClean="0"/>
              <a:t>поверхню</a:t>
            </a:r>
            <a:r>
              <a:rPr lang="ru-RU" sz="2400" b="1" dirty="0" smtClean="0"/>
              <a:t> </a:t>
            </a:r>
            <a:r>
              <a:rPr lang="ru-RU" sz="2400" b="1" dirty="0" smtClean="0"/>
              <a:t>з</a:t>
            </a:r>
            <a:r>
              <a:rPr lang="ru-RU" sz="2400" b="1" dirty="0" smtClean="0"/>
              <a:t> </a:t>
            </a:r>
            <a:r>
              <a:rPr lang="ru-RU" sz="2400" b="1" dirty="0" smtClean="0"/>
              <a:t>надр</a:t>
            </a:r>
            <a:r>
              <a:rPr lang="ru-RU" sz="2400" b="1" dirty="0" smtClean="0"/>
              <a:t> </a:t>
            </a:r>
            <a:r>
              <a:rPr lang="ru-RU" sz="2400" b="1" dirty="0" smtClean="0"/>
              <a:t>Сонця</a:t>
            </a:r>
            <a:r>
              <a:rPr lang="ru-RU" sz="2400" b="1" dirty="0" smtClean="0"/>
              <a:t> </a:t>
            </a:r>
            <a:r>
              <a:rPr lang="ru-RU" sz="2400" b="1" dirty="0" smtClean="0"/>
              <a:t>виноситься</a:t>
            </a:r>
            <a:r>
              <a:rPr lang="ru-RU" sz="2400" b="1" dirty="0" smtClean="0"/>
              <a:t> </a:t>
            </a:r>
            <a:r>
              <a:rPr lang="ru-RU" sz="2400" b="1" dirty="0" smtClean="0"/>
              <a:t>гаряча</a:t>
            </a:r>
            <a:r>
              <a:rPr lang="ru-RU" sz="2400" b="1" dirty="0" smtClean="0"/>
              <a:t> плазма, в той час як по </a:t>
            </a:r>
            <a:r>
              <a:rPr lang="ru-RU" sz="2400" b="1" dirty="0" smtClean="0"/>
              <a:t>їхніх</a:t>
            </a:r>
            <a:r>
              <a:rPr lang="ru-RU" sz="2400" b="1" dirty="0" smtClean="0"/>
              <a:t> краях </a:t>
            </a:r>
            <a:r>
              <a:rPr lang="ru-RU" sz="2400" b="1" dirty="0" smtClean="0"/>
              <a:t>охолоджена</a:t>
            </a:r>
            <a:r>
              <a:rPr lang="ru-RU" sz="2400" b="1" dirty="0" smtClean="0"/>
              <a:t> за </a:t>
            </a:r>
            <a:r>
              <a:rPr lang="ru-RU" sz="2400" b="1" dirty="0" smtClean="0"/>
              <a:t>рахунок</a:t>
            </a:r>
            <a:r>
              <a:rPr lang="ru-RU" sz="2400" b="1" dirty="0" smtClean="0"/>
              <a:t> </a:t>
            </a:r>
            <a:r>
              <a:rPr lang="ru-RU" sz="2400" b="1" dirty="0" smtClean="0"/>
              <a:t>випромінювання</a:t>
            </a:r>
            <a:r>
              <a:rPr lang="ru-RU" sz="2400" b="1" dirty="0" smtClean="0"/>
              <a:t> плазма </a:t>
            </a:r>
            <a:r>
              <a:rPr lang="ru-RU" sz="2400" b="1" dirty="0" smtClean="0"/>
              <a:t>тече</a:t>
            </a:r>
            <a:r>
              <a:rPr lang="ru-RU" sz="2400" b="1" dirty="0" smtClean="0"/>
              <a:t> </a:t>
            </a:r>
            <a:r>
              <a:rPr lang="ru-RU" sz="2400" b="1" dirty="0" smtClean="0"/>
              <a:t>вглиб</a:t>
            </a:r>
            <a:r>
              <a:rPr lang="ru-RU" sz="2400" b="1" dirty="0" smtClean="0"/>
              <a:t> </a:t>
            </a:r>
            <a:r>
              <a:rPr lang="ru-RU" sz="2400" b="1" dirty="0" smtClean="0"/>
              <a:t>Сонця</a:t>
            </a:r>
            <a:r>
              <a:rPr lang="ru-RU" sz="2400" b="1" dirty="0" smtClean="0"/>
              <a:t>.</a:t>
            </a:r>
          </a:p>
        </p:txBody>
      </p:sp>
      <p:pic>
        <p:nvPicPr>
          <p:cNvPr id="12292" name="Picture 5" descr="Файл:Granules2-Cropped-Photospheric-Granulation-G.Scharmer-Swedish-Vacuum-Solar-Telescope-10-July-19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8" y="714375"/>
            <a:ext cx="4572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600"/>
                            </p:stCondLst>
                            <p:childTnLst>
                              <p:par>
                                <p:cTn id="18" presetID="1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5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0" grpId="1"/>
      <p:bldP spid="1229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5148064" y="857250"/>
            <a:ext cx="4567436" cy="5111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/>
              <a:t>Хромосфера</a:t>
            </a:r>
            <a:endParaRPr lang="ru-RU" dirty="0" smtClean="0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285750" y="3857625"/>
            <a:ext cx="8229600" cy="2571750"/>
          </a:xfrm>
        </p:spPr>
        <p:txBody>
          <a:bodyPr>
            <a:normAutofit fontScale="92500" lnSpcReduction="10000"/>
          </a:bodyPr>
          <a:lstStyle/>
          <a:p>
            <a:pPr marL="274320" indent="17463" eaLnBrk="1" fontAlgn="auto" hangingPunct="1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ru-RU" sz="2400" b="1" dirty="0" smtClean="0"/>
              <a:t>Хромосфера</a:t>
            </a:r>
            <a:r>
              <a:rPr lang="ru-RU" sz="2400" dirty="0" smtClean="0"/>
              <a:t> — </a:t>
            </a:r>
            <a:r>
              <a:rPr lang="ru-RU" sz="2400" b="1" dirty="0" smtClean="0"/>
              <a:t>розріджена</a:t>
            </a:r>
            <a:r>
              <a:rPr lang="ru-RU" sz="2400" b="1" dirty="0" smtClean="0"/>
              <a:t> </a:t>
            </a:r>
            <a:r>
              <a:rPr lang="ru-RU" sz="2400" b="1" dirty="0" smtClean="0"/>
              <a:t>газова</a:t>
            </a:r>
            <a:r>
              <a:rPr lang="ru-RU" sz="2400" b="1" dirty="0" smtClean="0"/>
              <a:t> </a:t>
            </a:r>
            <a:r>
              <a:rPr lang="ru-RU" sz="2400" b="1" dirty="0" smtClean="0"/>
              <a:t>оболонка</a:t>
            </a:r>
            <a:r>
              <a:rPr lang="ru-RU" sz="2400" b="1" dirty="0" smtClean="0"/>
              <a:t> </a:t>
            </a:r>
            <a:r>
              <a:rPr lang="ru-RU" sz="2400" b="1" dirty="0" smtClean="0"/>
              <a:t>Сонця</a:t>
            </a:r>
            <a:r>
              <a:rPr lang="ru-RU" sz="2400" b="1" dirty="0" smtClean="0"/>
              <a:t>, </a:t>
            </a:r>
            <a:r>
              <a:rPr lang="ru-RU" sz="2400" b="1" dirty="0" smtClean="0"/>
              <a:t>що</a:t>
            </a:r>
            <a:r>
              <a:rPr lang="ru-RU" sz="2400" b="1" dirty="0" smtClean="0"/>
              <a:t> </a:t>
            </a:r>
            <a:r>
              <a:rPr lang="ru-RU" sz="2400" b="1" dirty="0" smtClean="0"/>
              <a:t>спостерігається</a:t>
            </a:r>
            <a:r>
              <a:rPr lang="ru-RU" sz="2400" b="1" dirty="0" smtClean="0"/>
              <a:t> </a:t>
            </a:r>
            <a:r>
              <a:rPr lang="ru-RU" sz="2400" b="1" dirty="0" smtClean="0"/>
              <a:t>під</a:t>
            </a:r>
            <a:r>
              <a:rPr lang="ru-RU" sz="2400" b="1" dirty="0" smtClean="0"/>
              <a:t> час </a:t>
            </a:r>
            <a:r>
              <a:rPr lang="ru-RU" sz="2400" b="1" dirty="0" smtClean="0"/>
              <a:t>сонячного</a:t>
            </a:r>
            <a:r>
              <a:rPr lang="ru-RU" sz="2400" b="1" dirty="0" smtClean="0"/>
              <a:t> </a:t>
            </a:r>
            <a:r>
              <a:rPr lang="ru-RU" sz="2400" b="1" dirty="0" smtClean="0"/>
              <a:t>затемнення</a:t>
            </a:r>
            <a:r>
              <a:rPr lang="ru-RU" sz="2400" b="1" dirty="0" smtClean="0"/>
              <a:t>, область </a:t>
            </a:r>
            <a:r>
              <a:rPr lang="ru-RU" sz="2400" b="1" dirty="0" smtClean="0"/>
              <a:t>між</a:t>
            </a:r>
            <a:r>
              <a:rPr lang="ru-RU" sz="2400" b="1" dirty="0" smtClean="0"/>
              <a:t> фотосферою </a:t>
            </a:r>
            <a:r>
              <a:rPr lang="ru-RU" sz="2400" b="1" dirty="0" smtClean="0"/>
              <a:t>і</a:t>
            </a:r>
            <a:r>
              <a:rPr lang="ru-RU" sz="2400" b="1" dirty="0" smtClean="0"/>
              <a:t> короною, </a:t>
            </a:r>
            <a:r>
              <a:rPr lang="ru-RU" sz="2400" b="1" dirty="0" smtClean="0"/>
              <a:t>проте</a:t>
            </a:r>
            <a:r>
              <a:rPr lang="ru-RU" sz="2400" b="1" dirty="0" smtClean="0"/>
              <a:t> </a:t>
            </a:r>
            <a:r>
              <a:rPr lang="ru-RU" sz="2400" b="1" dirty="0" smtClean="0"/>
              <a:t>виражена</a:t>
            </a:r>
            <a:r>
              <a:rPr lang="ru-RU" sz="2400" b="1" dirty="0" smtClean="0"/>
              <a:t> вона </a:t>
            </a:r>
            <a:r>
              <a:rPr lang="ru-RU" sz="2400" b="1" dirty="0" smtClean="0"/>
              <a:t>нечітко</a:t>
            </a:r>
            <a:r>
              <a:rPr lang="ru-RU" sz="2400" b="1" dirty="0" smtClean="0"/>
              <a:t>. </a:t>
            </a:r>
            <a:r>
              <a:rPr lang="ru-RU" sz="2400" b="1" dirty="0" smtClean="0"/>
              <a:t>Ця</a:t>
            </a:r>
            <a:r>
              <a:rPr lang="ru-RU" sz="2400" b="1" dirty="0" smtClean="0"/>
              <a:t> </a:t>
            </a:r>
            <a:r>
              <a:rPr lang="ru-RU" sz="2400" b="1" dirty="0" smtClean="0"/>
              <a:t>нечіткість</a:t>
            </a:r>
            <a:r>
              <a:rPr lang="ru-RU" sz="2400" b="1" dirty="0" smtClean="0"/>
              <a:t> </a:t>
            </a:r>
            <a:r>
              <a:rPr lang="ru-RU" sz="2400" b="1" dirty="0" smtClean="0"/>
              <a:t>виявляється</a:t>
            </a:r>
            <a:r>
              <a:rPr lang="ru-RU" sz="2400" b="1" dirty="0" smtClean="0"/>
              <a:t> особливо </a:t>
            </a:r>
            <a:r>
              <a:rPr lang="ru-RU" sz="2400" b="1" dirty="0" smtClean="0"/>
              <a:t>наочно</a:t>
            </a:r>
            <a:r>
              <a:rPr lang="ru-RU" sz="2400" b="1" dirty="0" smtClean="0"/>
              <a:t> у </a:t>
            </a:r>
            <a:r>
              <a:rPr lang="ru-RU" sz="2400" b="1" dirty="0" smtClean="0"/>
              <a:t>верхній</a:t>
            </a:r>
            <a:r>
              <a:rPr lang="ru-RU" sz="2400" b="1" dirty="0" smtClean="0"/>
              <a:t> </a:t>
            </a:r>
            <a:r>
              <a:rPr lang="ru-RU" sz="2400" b="1" dirty="0" smtClean="0"/>
              <a:t>хромосфері</a:t>
            </a:r>
            <a:r>
              <a:rPr lang="ru-RU" sz="2400" b="1" dirty="0" smtClean="0"/>
              <a:t>, яка </a:t>
            </a:r>
            <a:r>
              <a:rPr lang="ru-RU" sz="2400" b="1" dirty="0" smtClean="0"/>
              <a:t>досить</a:t>
            </a:r>
            <a:r>
              <a:rPr lang="ru-RU" sz="2400" b="1" dirty="0" smtClean="0"/>
              <a:t> плавно, без </a:t>
            </a:r>
            <a:r>
              <a:rPr lang="ru-RU" sz="2400" b="1" dirty="0" smtClean="0"/>
              <a:t>видимих</a:t>
            </a:r>
            <a:r>
              <a:rPr lang="ru-RU" sz="2400" b="1" dirty="0" smtClean="0"/>
              <a:t> меж переходить в </a:t>
            </a:r>
            <a:r>
              <a:rPr lang="ru-RU" sz="2400" b="1" dirty="0" smtClean="0"/>
              <a:t>сонячну</a:t>
            </a:r>
            <a:r>
              <a:rPr lang="ru-RU" sz="2400" b="1" dirty="0" smtClean="0"/>
              <a:t> корону. </a:t>
            </a:r>
            <a:r>
              <a:rPr lang="ru-RU" sz="2400" b="1" dirty="0" smtClean="0"/>
              <a:t>Саме</a:t>
            </a:r>
            <a:r>
              <a:rPr lang="ru-RU" sz="2400" b="1" dirty="0" smtClean="0"/>
              <a:t> у </a:t>
            </a:r>
            <a:r>
              <a:rPr lang="ru-RU" sz="2400" b="1" dirty="0" smtClean="0"/>
              <a:t>хромосфері</a:t>
            </a:r>
            <a:r>
              <a:rPr lang="ru-RU" sz="2400" b="1" dirty="0" smtClean="0"/>
              <a:t> </a:t>
            </a:r>
            <a:r>
              <a:rPr lang="ru-RU" sz="2400" b="1" dirty="0" smtClean="0"/>
              <a:t>розігруються</a:t>
            </a:r>
            <a:r>
              <a:rPr lang="ru-RU" sz="2400" b="1" dirty="0" smtClean="0"/>
              <a:t> </a:t>
            </a:r>
            <a:r>
              <a:rPr lang="ru-RU" sz="2400" b="1" dirty="0" smtClean="0"/>
              <a:t>найбільш</a:t>
            </a:r>
            <a:r>
              <a:rPr lang="ru-RU" sz="2400" b="1" dirty="0" smtClean="0"/>
              <a:t> </a:t>
            </a:r>
            <a:r>
              <a:rPr lang="ru-RU" sz="2400" b="1" dirty="0" smtClean="0"/>
              <a:t>вражаючі</a:t>
            </a:r>
            <a:r>
              <a:rPr lang="ru-RU" sz="2400" b="1" dirty="0" smtClean="0"/>
              <a:t> </a:t>
            </a:r>
            <a:r>
              <a:rPr lang="ru-RU" sz="2400" b="1" dirty="0" smtClean="0"/>
              <a:t>з</a:t>
            </a:r>
            <a:r>
              <a:rPr lang="ru-RU" sz="2400" b="1" dirty="0" smtClean="0"/>
              <a:t> точки </a:t>
            </a:r>
            <a:r>
              <a:rPr lang="ru-RU" sz="2400" b="1" dirty="0" smtClean="0"/>
              <a:t>зору</a:t>
            </a:r>
            <a:r>
              <a:rPr lang="ru-RU" sz="2400" b="1" dirty="0" smtClean="0"/>
              <a:t> </a:t>
            </a:r>
            <a:r>
              <a:rPr lang="ru-RU" sz="2400" b="1" dirty="0" smtClean="0"/>
              <a:t>людини</a:t>
            </a:r>
            <a:r>
              <a:rPr lang="ru-RU" sz="2400" b="1" dirty="0" smtClean="0"/>
              <a:t> </a:t>
            </a:r>
            <a:r>
              <a:rPr lang="ru-RU" sz="2400" b="1" dirty="0" smtClean="0"/>
              <a:t>процеси</a:t>
            </a:r>
            <a:r>
              <a:rPr lang="ru-RU" sz="2400" b="1" dirty="0" smtClean="0"/>
              <a:t>.</a:t>
            </a:r>
          </a:p>
        </p:txBody>
      </p:sp>
      <p:pic>
        <p:nvPicPr>
          <p:cNvPr id="10245" name="Picture 5" descr="Файл:Solar eclips 1999 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3786214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1024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214438" y="0"/>
            <a:ext cx="6686550" cy="58261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/>
              <a:t>Корона </a:t>
            </a:r>
            <a:r>
              <a:rPr lang="ru-RU" b="1" i="1" dirty="0" smtClean="0"/>
              <a:t>Сонця</a:t>
            </a:r>
            <a:endParaRPr lang="ru-RU" dirty="0" smtClean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457200" y="4143375"/>
            <a:ext cx="8229600" cy="2428875"/>
          </a:xfrm>
        </p:spPr>
        <p:txBody>
          <a:bodyPr>
            <a:normAutofit/>
          </a:bodyPr>
          <a:lstStyle/>
          <a:p>
            <a:pPr marL="274320" indent="17463" eaLnBrk="1" fontAlgn="auto" hangingPunct="1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vi-VN" sz="2400" b="1" dirty="0" smtClean="0">
                <a:latin typeface="+mj-lt"/>
              </a:rPr>
              <a:t>Сонячн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vi-VN" sz="2400" b="1" dirty="0" smtClean="0">
                <a:latin typeface="+mj-lt"/>
              </a:rPr>
              <a:t> корона</a:t>
            </a:r>
            <a:r>
              <a:rPr lang="vi-VN" sz="2400" dirty="0" smtClean="0">
                <a:latin typeface="+mj-lt"/>
              </a:rPr>
              <a:t> — </a:t>
            </a:r>
            <a:r>
              <a:rPr lang="vi-VN" sz="2400" b="1" i="1" dirty="0" smtClean="0">
                <a:latin typeface="+mj-lt"/>
              </a:rPr>
              <a:t>зовнішня частина атмосфери Сонця, яка просліджується до відстаней майже в два радіуси Сонця від сонячної поверхні. Сонячна плазма в цій частині має малу густину й розігрівається до температур в кілька мільйонів Кельвінів.</a:t>
            </a:r>
            <a:endParaRPr lang="ru-RU" sz="2400" b="1" i="1" dirty="0" smtClean="0">
              <a:latin typeface="+mj-lt"/>
            </a:endParaRPr>
          </a:p>
        </p:txBody>
      </p:sp>
      <p:pic>
        <p:nvPicPr>
          <p:cNvPr id="11269" name="Picture 5" descr="Файл:Trace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714356"/>
            <a:ext cx="6929486" cy="34290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&amp;Fcy;&amp;acy;&amp;jcy;&amp;lcy;:Magnetosphere rendi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dirty="0" smtClean="0">
                <a:solidFill>
                  <a:schemeClr val="bg1"/>
                </a:solidFill>
              </a:rPr>
              <a:t>Сонячний вітер</a:t>
            </a:r>
            <a:endParaRPr lang="uk-UA" dirty="0" smtClean="0">
              <a:solidFill>
                <a:schemeClr val="bg1"/>
              </a:solidFill>
            </a:endParaRPr>
          </a:p>
        </p:txBody>
      </p:sp>
      <p:sp>
        <p:nvSpPr>
          <p:cNvPr id="1946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b="1" dirty="0" smtClean="0">
                <a:solidFill>
                  <a:schemeClr val="bg1"/>
                </a:solidFill>
              </a:rPr>
              <a:t>Сонячний вітер</a:t>
            </a:r>
            <a:r>
              <a:rPr lang="uk-UA" dirty="0" smtClean="0">
                <a:solidFill>
                  <a:schemeClr val="bg1"/>
                </a:solidFill>
              </a:rPr>
              <a:t> — потік іонізованих частинок (в основному </a:t>
            </a:r>
            <a:r>
              <a:rPr lang="uk-UA" dirty="0" smtClean="0">
                <a:solidFill>
                  <a:schemeClr val="bg1"/>
                </a:solidFill>
              </a:rPr>
              <a:t>геліо–водневої</a:t>
            </a:r>
            <a:r>
              <a:rPr lang="uk-UA" dirty="0" smtClean="0">
                <a:solidFill>
                  <a:schemeClr val="bg1"/>
                </a:solidFill>
              </a:rPr>
              <a:t> плазми), який виділяється із сонячної корони зі швидкістю 300–1200 км/с у навколишній простір у всіх напрямках. Рух цих частинок викривлює магнітне поле Сонця, Землі та галактики і галактичний вітер. Водночас магнітне поле Сонця уповільнює сонячний вітер, зменшуючи його дальність.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1"/>
      <p:bldP spid="1946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3" name="Rectangle 5"/>
          <p:cNvSpPr>
            <a:spLocks noGrp="1" noChangeArrowheads="1"/>
          </p:cNvSpPr>
          <p:nvPr>
            <p:ph type="body" sz="half" idx="3"/>
          </p:nvPr>
        </p:nvSpPr>
        <p:spPr>
          <a:xfrm>
            <a:off x="457200" y="1124744"/>
            <a:ext cx="8382000" cy="266429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Ґалілео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Галілей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вивчаючи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Сонце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телескопа,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помітив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ньому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плями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. Вони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переміщувались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сонячному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дискові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їхні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розміри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змінювались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. Учений припустив,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Сонці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відбувається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активний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рух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речовин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Нині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встановлено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дійсно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рухаються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розжарені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гази, тому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поверхня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Сонця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нагадує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бурхливе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море. А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плями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Сонці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місця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температура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газів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нижча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за 6000 °С 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приблизно</a:t>
            </a:r>
            <a:r>
              <a:rPr lang="ru-RU" sz="2400" dirty="0">
                <a:solidFill>
                  <a:srgbClr val="FF99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на 1500 °С.</a:t>
            </a:r>
          </a:p>
        </p:txBody>
      </p:sp>
      <p:pic>
        <p:nvPicPr>
          <p:cNvPr id="83974" name="Picture 6" descr="1024px-Solar_sys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" y="3962400"/>
            <a:ext cx="4572000" cy="2239963"/>
          </a:xfrm>
          <a:noFill/>
          <a:ln/>
        </p:spPr>
      </p:pic>
      <p:pic>
        <p:nvPicPr>
          <p:cNvPr id="83975" name="Picture 7" descr="7нгщз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562600" y="3886200"/>
            <a:ext cx="3392488" cy="2751138"/>
          </a:xfrm>
          <a:noFill/>
          <a:ln/>
        </p:spPr>
      </p:pic>
      <p:sp>
        <p:nvSpPr>
          <p:cNvPr id="5" name="TextBox 4"/>
          <p:cNvSpPr txBox="1"/>
          <p:nvPr/>
        </p:nvSpPr>
        <p:spPr>
          <a:xfrm>
            <a:off x="683568" y="476672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Соняч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ні плями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 eaLnBrk="1" hangingPunct="1"/>
            <a:r>
              <a:rPr lang="uk-UA" dirty="0" smtClean="0"/>
              <a:t>Майбутнє сонця</a:t>
            </a:r>
            <a:endParaRPr lang="ru-RU" dirty="0" smtClean="0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395288" y="4508500"/>
            <a:ext cx="8291512" cy="1816100"/>
          </a:xfrm>
        </p:spPr>
        <p:txBody>
          <a:bodyPr/>
          <a:lstStyle/>
          <a:p>
            <a:pPr eaLnBrk="1" hangingPunct="1"/>
            <a:r>
              <a:rPr lang="ru-RU" sz="1600" b="1" dirty="0" smtClean="0"/>
              <a:t>Телескоп </a:t>
            </a:r>
            <a:r>
              <a:rPr lang="en-US" sz="1600" b="1" dirty="0" smtClean="0"/>
              <a:t>NASA – </a:t>
            </a:r>
            <a:r>
              <a:rPr lang="ru-RU" sz="1600" b="1" dirty="0" smtClean="0"/>
              <a:t>Хаббл - </a:t>
            </a:r>
            <a:r>
              <a:rPr lang="ru-RU" sz="1600" b="1" dirty="0" smtClean="0"/>
              <a:t>сфотографував</a:t>
            </a:r>
            <a:r>
              <a:rPr lang="ru-RU" sz="1600" b="1" dirty="0" smtClean="0"/>
              <a:t> </a:t>
            </a:r>
            <a:r>
              <a:rPr lang="ru-RU" sz="1600" b="1" dirty="0" smtClean="0"/>
              <a:t>водневу</a:t>
            </a:r>
            <a:r>
              <a:rPr lang="ru-RU" sz="1600" b="1" dirty="0" smtClean="0"/>
              <a:t> </a:t>
            </a:r>
            <a:r>
              <a:rPr lang="ru-RU" sz="1600" b="1" dirty="0" smtClean="0"/>
              <a:t>зірку</a:t>
            </a:r>
            <a:r>
              <a:rPr lang="ru-RU" sz="1600" b="1" dirty="0" smtClean="0"/>
              <a:t> </a:t>
            </a:r>
            <a:r>
              <a:rPr lang="ru-RU" sz="1600" b="1" dirty="0" smtClean="0"/>
              <a:t>Кемпбелла</a:t>
            </a:r>
            <a:r>
              <a:rPr lang="ru-RU" sz="1600" b="1" dirty="0" smtClean="0"/>
              <a:t> у </a:t>
            </a:r>
            <a:r>
              <a:rPr lang="ru-RU" sz="1600" b="1" dirty="0" smtClean="0"/>
              <a:t>сузір'ї</a:t>
            </a:r>
            <a:r>
              <a:rPr lang="ru-RU" sz="1600" b="1" dirty="0" smtClean="0"/>
              <a:t> Лебедя (</a:t>
            </a:r>
            <a:r>
              <a:rPr lang="en-US" sz="1600" b="1" dirty="0" smtClean="0"/>
              <a:t>HD 184738), </a:t>
            </a:r>
            <a:r>
              <a:rPr lang="ru-RU" sz="1600" b="1" dirty="0" smtClean="0"/>
              <a:t>яка </a:t>
            </a:r>
            <a:r>
              <a:rPr lang="ru-RU" sz="1600" b="1" dirty="0" smtClean="0"/>
              <a:t>перебуває</a:t>
            </a:r>
            <a:r>
              <a:rPr lang="ru-RU" sz="1600" b="1" dirty="0" smtClean="0"/>
              <a:t> на </a:t>
            </a:r>
            <a:r>
              <a:rPr lang="ru-RU" sz="1600" b="1" dirty="0" smtClean="0"/>
              <a:t>завершальному</a:t>
            </a:r>
            <a:r>
              <a:rPr lang="ru-RU" sz="1600" b="1" dirty="0" smtClean="0"/>
              <a:t> </a:t>
            </a:r>
            <a:r>
              <a:rPr lang="ru-RU" sz="1600" b="1" dirty="0" smtClean="0"/>
              <a:t>етапі</a:t>
            </a:r>
            <a:r>
              <a:rPr lang="ru-RU" sz="1600" b="1" dirty="0" smtClean="0"/>
              <a:t> </a:t>
            </a:r>
            <a:r>
              <a:rPr lang="ru-RU" sz="1600" b="1" dirty="0" smtClean="0"/>
              <a:t>своєї</a:t>
            </a:r>
            <a:r>
              <a:rPr lang="ru-RU" sz="1600" b="1" dirty="0" smtClean="0"/>
              <a:t> </a:t>
            </a:r>
            <a:r>
              <a:rPr lang="ru-RU" sz="1600" b="1" dirty="0" smtClean="0"/>
              <a:t>еволюції</a:t>
            </a:r>
            <a:r>
              <a:rPr lang="ru-RU" sz="1600" b="1" dirty="0" smtClean="0"/>
              <a:t>. </a:t>
            </a:r>
            <a:r>
              <a:rPr lang="ru-RU" sz="1600" b="1" dirty="0" smtClean="0"/>
              <a:t>Зображення</a:t>
            </a:r>
            <a:r>
              <a:rPr lang="ru-RU" sz="1600" b="1" dirty="0" smtClean="0"/>
              <a:t>, </a:t>
            </a:r>
            <a:r>
              <a:rPr lang="ru-RU" sz="1600" b="1" dirty="0" smtClean="0"/>
              <a:t>отримане</a:t>
            </a:r>
            <a:r>
              <a:rPr lang="ru-RU" sz="1600" b="1" dirty="0" smtClean="0"/>
              <a:t> телескопом, </a:t>
            </a:r>
            <a:r>
              <a:rPr lang="ru-RU" sz="1600" b="1" dirty="0" smtClean="0"/>
              <a:t>дозволяє</a:t>
            </a:r>
            <a:r>
              <a:rPr lang="ru-RU" sz="1600" b="1" dirty="0" smtClean="0"/>
              <a:t> </a:t>
            </a:r>
            <a:r>
              <a:rPr lang="ru-RU" sz="1600" b="1" dirty="0" smtClean="0"/>
              <a:t>уявити</a:t>
            </a:r>
            <a:r>
              <a:rPr lang="ru-RU" sz="1600" b="1" dirty="0" smtClean="0"/>
              <a:t>, як </a:t>
            </a:r>
            <a:r>
              <a:rPr lang="ru-RU" sz="1600" b="1" dirty="0" smtClean="0"/>
              <a:t>виглядатиме</a:t>
            </a:r>
            <a:r>
              <a:rPr lang="ru-RU" sz="1600" b="1" dirty="0" smtClean="0"/>
              <a:t> </a:t>
            </a:r>
            <a:r>
              <a:rPr lang="ru-RU" sz="1600" b="1" dirty="0" smtClean="0"/>
              <a:t>Сонце</a:t>
            </a:r>
            <a:r>
              <a:rPr lang="ru-RU" sz="1600" b="1" dirty="0" smtClean="0"/>
              <a:t> через </a:t>
            </a:r>
            <a:r>
              <a:rPr lang="ru-RU" sz="1600" b="1" dirty="0" smtClean="0"/>
              <a:t>п'ять</a:t>
            </a:r>
            <a:r>
              <a:rPr lang="ru-RU" sz="1600" b="1" dirty="0" smtClean="0"/>
              <a:t> </a:t>
            </a:r>
            <a:r>
              <a:rPr lang="ru-RU" sz="1600" b="1" dirty="0" smtClean="0"/>
              <a:t>мільярдів</a:t>
            </a:r>
            <a:r>
              <a:rPr lang="ru-RU" sz="1600" b="1" dirty="0" smtClean="0"/>
              <a:t> </a:t>
            </a:r>
            <a:r>
              <a:rPr lang="ru-RU" sz="1600" b="1" dirty="0" smtClean="0"/>
              <a:t>років</a:t>
            </a:r>
            <a:r>
              <a:rPr lang="ru-RU" sz="1600" b="1" dirty="0" smtClean="0"/>
              <a:t>. </a:t>
            </a:r>
            <a:r>
              <a:rPr lang="ru-RU" sz="1600" b="1" dirty="0" smtClean="0"/>
              <a:t>Згідно</a:t>
            </a:r>
            <a:r>
              <a:rPr lang="ru-RU" sz="1600" b="1" dirty="0" smtClean="0"/>
              <a:t> </a:t>
            </a:r>
            <a:r>
              <a:rPr lang="ru-RU" sz="1600" b="1" dirty="0" smtClean="0"/>
              <a:t>із</a:t>
            </a:r>
            <a:r>
              <a:rPr lang="ru-RU" sz="1600" b="1" dirty="0" smtClean="0"/>
              <a:t> </a:t>
            </a:r>
            <a:r>
              <a:rPr lang="ru-RU" sz="1600" b="1" dirty="0" smtClean="0"/>
              <a:t>сучасними</a:t>
            </a:r>
            <a:r>
              <a:rPr lang="ru-RU" sz="1600" b="1" dirty="0" smtClean="0"/>
              <a:t> </a:t>
            </a:r>
            <a:r>
              <a:rPr lang="ru-RU" sz="1600" b="1" dirty="0" smtClean="0"/>
              <a:t>науковими</a:t>
            </a:r>
            <a:r>
              <a:rPr lang="ru-RU" sz="1600" b="1" dirty="0" smtClean="0"/>
              <a:t> </a:t>
            </a:r>
            <a:r>
              <a:rPr lang="ru-RU" sz="1600" b="1" dirty="0" smtClean="0"/>
              <a:t>теоріями</a:t>
            </a:r>
            <a:r>
              <a:rPr lang="ru-RU" sz="1600" b="1" dirty="0" smtClean="0"/>
              <a:t>, </a:t>
            </a:r>
            <a:r>
              <a:rPr lang="ru-RU" sz="1600" b="1" dirty="0" smtClean="0"/>
              <a:t>з</a:t>
            </a:r>
            <a:r>
              <a:rPr lang="ru-RU" sz="1600" b="1" dirty="0" smtClean="0"/>
              <a:t> </a:t>
            </a:r>
            <a:r>
              <a:rPr lang="ru-RU" sz="1600" b="1" dirty="0" smtClean="0"/>
              <a:t>виснаженням</a:t>
            </a:r>
            <a:r>
              <a:rPr lang="ru-RU" sz="1600" b="1" dirty="0" smtClean="0"/>
              <a:t> </a:t>
            </a:r>
            <a:r>
              <a:rPr lang="ru-RU" sz="1600" b="1" dirty="0" smtClean="0"/>
              <a:t>запасів</a:t>
            </a:r>
            <a:r>
              <a:rPr lang="ru-RU" sz="1600" b="1" dirty="0" smtClean="0"/>
              <a:t> термоядерного </a:t>
            </a:r>
            <a:r>
              <a:rPr lang="ru-RU" sz="1600" b="1" dirty="0" smtClean="0"/>
              <a:t>палива</a:t>
            </a:r>
            <a:r>
              <a:rPr lang="ru-RU" sz="1600" b="1" dirty="0" smtClean="0"/>
              <a:t>, </a:t>
            </a:r>
            <a:r>
              <a:rPr lang="ru-RU" sz="1600" b="1" dirty="0" smtClean="0"/>
              <a:t>Сонце</a:t>
            </a:r>
            <a:r>
              <a:rPr lang="ru-RU" sz="1600" b="1" dirty="0" smtClean="0"/>
              <a:t> сильно </a:t>
            </a:r>
            <a:r>
              <a:rPr lang="ru-RU" sz="1600" b="1" dirty="0" smtClean="0"/>
              <a:t>розшириться</a:t>
            </a:r>
            <a:r>
              <a:rPr lang="ru-RU" sz="1600" b="1" dirty="0" smtClean="0"/>
              <a:t> </a:t>
            </a:r>
            <a:r>
              <a:rPr lang="ru-RU" sz="1600" b="1" dirty="0" smtClean="0"/>
              <a:t>і</a:t>
            </a:r>
            <a:r>
              <a:rPr lang="ru-RU" sz="1600" b="1" dirty="0" smtClean="0"/>
              <a:t> </a:t>
            </a:r>
            <a:r>
              <a:rPr lang="ru-RU" sz="1600" b="1" dirty="0" smtClean="0"/>
              <a:t>поглине</a:t>
            </a:r>
            <a:r>
              <a:rPr lang="ru-RU" sz="1600" b="1" dirty="0" smtClean="0"/>
              <a:t> </a:t>
            </a:r>
            <a:r>
              <a:rPr lang="ru-RU" sz="1600" b="1" dirty="0" smtClean="0"/>
              <a:t>найближчі</a:t>
            </a:r>
            <a:r>
              <a:rPr lang="ru-RU" sz="1600" b="1" dirty="0" smtClean="0"/>
              <a:t> </a:t>
            </a:r>
            <a:r>
              <a:rPr lang="ru-RU" sz="1600" b="1" dirty="0" smtClean="0"/>
              <a:t>планети</a:t>
            </a:r>
            <a:r>
              <a:rPr lang="ru-RU" sz="1600" b="1" dirty="0" smtClean="0"/>
              <a:t>, у тому </a:t>
            </a:r>
            <a:r>
              <a:rPr lang="ru-RU" sz="1600" b="1" dirty="0" smtClean="0"/>
              <a:t>числі</a:t>
            </a:r>
            <a:r>
              <a:rPr lang="ru-RU" sz="1600" b="1" dirty="0" smtClean="0"/>
              <a:t> </a:t>
            </a:r>
            <a:r>
              <a:rPr lang="ru-RU" sz="1600" b="1" dirty="0" smtClean="0"/>
              <a:t>і</a:t>
            </a:r>
            <a:r>
              <a:rPr lang="ru-RU" sz="1600" b="1" dirty="0" smtClean="0"/>
              <a:t> Землю. За прогнозами </a:t>
            </a:r>
            <a:r>
              <a:rPr lang="ru-RU" sz="1600" b="1" dirty="0" smtClean="0"/>
              <a:t>вчених</a:t>
            </a:r>
            <a:r>
              <a:rPr lang="ru-RU" sz="1600" b="1" dirty="0" smtClean="0"/>
              <a:t>, велика </a:t>
            </a:r>
            <a:r>
              <a:rPr lang="ru-RU" sz="1600" b="1" dirty="0" smtClean="0"/>
              <a:t>частина</a:t>
            </a:r>
            <a:r>
              <a:rPr lang="ru-RU" sz="1600" b="1" dirty="0" smtClean="0"/>
              <a:t> </a:t>
            </a:r>
            <a:r>
              <a:rPr lang="ru-RU" sz="1600" b="1" dirty="0" smtClean="0"/>
              <a:t>речовини</a:t>
            </a:r>
            <a:r>
              <a:rPr lang="ru-RU" sz="1600" b="1" dirty="0" smtClean="0"/>
              <a:t> </a:t>
            </a:r>
            <a:r>
              <a:rPr lang="ru-RU" sz="1600" b="1" dirty="0" smtClean="0"/>
              <a:t>зірки</a:t>
            </a:r>
            <a:r>
              <a:rPr lang="ru-RU" sz="1600" b="1" dirty="0" smtClean="0"/>
              <a:t> буде </a:t>
            </a:r>
            <a:r>
              <a:rPr lang="ru-RU" sz="1600" b="1" dirty="0" smtClean="0"/>
              <a:t>викинута</a:t>
            </a:r>
            <a:r>
              <a:rPr lang="ru-RU" sz="1600" b="1" dirty="0" smtClean="0"/>
              <a:t> в </a:t>
            </a:r>
            <a:r>
              <a:rPr lang="ru-RU" sz="1600" b="1" dirty="0" smtClean="0"/>
              <a:t>навколишній</a:t>
            </a:r>
            <a:r>
              <a:rPr lang="ru-RU" sz="1600" b="1" dirty="0" smtClean="0"/>
              <a:t> </a:t>
            </a:r>
            <a:r>
              <a:rPr lang="ru-RU" sz="1600" b="1" dirty="0" smtClean="0"/>
              <a:t>простір</a:t>
            </a:r>
            <a:r>
              <a:rPr lang="ru-RU" sz="1600" b="1" dirty="0" smtClean="0"/>
              <a:t>, а ядро </a:t>
            </a:r>
            <a:r>
              <a:rPr lang="ru-RU" sz="1600" b="1" dirty="0" smtClean="0"/>
              <a:t>перетвориться</a:t>
            </a:r>
            <a:r>
              <a:rPr lang="ru-RU" sz="1600" b="1" dirty="0" smtClean="0"/>
              <a:t> на </a:t>
            </a:r>
            <a:r>
              <a:rPr lang="ru-RU" sz="1600" b="1" dirty="0" smtClean="0"/>
              <a:t>білого</a:t>
            </a:r>
            <a:r>
              <a:rPr lang="ru-RU" sz="1600" b="1" dirty="0" smtClean="0"/>
              <a:t> карлика.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 smtClean="0"/>
          </a:p>
        </p:txBody>
      </p:sp>
      <p:pic>
        <p:nvPicPr>
          <p:cNvPr id="4" name="Рисунок 3" descr="майбутнэ сонця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341438"/>
            <a:ext cx="6380162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4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885112" cy="1150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Дякую</a:t>
            </a:r>
            <a:r>
              <a:rPr lang="ru-RU" sz="3600" kern="10" dirty="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 за </a:t>
            </a:r>
            <a:r>
              <a:rPr lang="ru-RU" sz="3600" kern="10" dirty="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увагу</a:t>
            </a:r>
            <a:r>
              <a:rPr lang="ru-RU" sz="3600" kern="10" dirty="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!</a:t>
            </a:r>
          </a:p>
        </p:txBody>
      </p:sp>
      <p:pic>
        <p:nvPicPr>
          <p:cNvPr id="21507" name="Picture 5" descr="4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913" y="3644900"/>
            <a:ext cx="63373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hotographers.com.ua/thumbnails/pictures/24475/800ximg_0711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ЗАПИТАННЯ         КЛАСУ   НА ЗАКРІПЛЕННЯ  ЗНАНЬ 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uk-UA" dirty="0" smtClean="0">
                <a:solidFill>
                  <a:schemeClr val="bg1"/>
                </a:solidFill>
              </a:rPr>
              <a:t> 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dirty="0" smtClean="0">
                <a:solidFill>
                  <a:schemeClr val="bg1"/>
                </a:solidFill>
              </a:rPr>
              <a:t> ЩО ТАКЕ    КОМЕТА?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dirty="0" smtClean="0">
                <a:solidFill>
                  <a:schemeClr val="bg1"/>
                </a:solidFill>
              </a:rPr>
              <a:t>  ОПИСАТИ  БУДОВУ  КОМЕТИ ?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dirty="0" smtClean="0">
                <a:solidFill>
                  <a:schemeClr val="bg1"/>
                </a:solidFill>
              </a:rPr>
              <a:t>  ЩО  ТАКЕ    МЕТЕОР ?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dirty="0" smtClean="0">
                <a:solidFill>
                  <a:schemeClr val="bg1"/>
                </a:solidFill>
              </a:rPr>
              <a:t>  ЩО  ТАКЕ  МЕТЕОРИТНИЙ   ДОЩ  ?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dirty="0" smtClean="0">
                <a:solidFill>
                  <a:schemeClr val="bg1"/>
                </a:solidFill>
              </a:rPr>
              <a:t>  ЩО ТАКЕ   БОЛІД ?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dirty="0" smtClean="0">
                <a:solidFill>
                  <a:schemeClr val="bg1"/>
                </a:solidFill>
              </a:rPr>
              <a:t>  ЩО  ТАКЕ   АСТЕРОЇД ? 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dirty="0" smtClean="0">
                <a:solidFill>
                  <a:schemeClr val="bg1"/>
                </a:solidFill>
              </a:rPr>
              <a:t>   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58261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/>
              <a:t>Стоунхендж</a:t>
            </a:r>
            <a:endParaRPr lang="ru-RU" b="1" dirty="0" smtClean="0"/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214313" y="4071938"/>
            <a:ext cx="8643937" cy="2500312"/>
          </a:xfrm>
        </p:spPr>
        <p:txBody>
          <a:bodyPr>
            <a:normAutofit lnSpcReduction="10000"/>
          </a:bodyPr>
          <a:lstStyle/>
          <a:p>
            <a:pPr marL="79375" indent="17463" eaLnBrk="1" fontAlgn="auto" hangingPunct="1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uk-UA" sz="2100" b="1" dirty="0" smtClean="0"/>
              <a:t>Стоунхендж</a:t>
            </a:r>
            <a:r>
              <a:rPr lang="uk-UA" sz="2100" b="1" dirty="0" smtClean="0"/>
              <a:t> - </a:t>
            </a:r>
            <a:r>
              <a:rPr lang="ru-RU" sz="2100" b="1" dirty="0" smtClean="0"/>
              <a:t>кромлех, </a:t>
            </a:r>
            <a:r>
              <a:rPr lang="ru-RU" sz="2100" b="1" dirty="0" smtClean="0"/>
              <a:t>що</a:t>
            </a:r>
            <a:r>
              <a:rPr lang="ru-RU" sz="2100" b="1" dirty="0" smtClean="0"/>
              <a:t> </a:t>
            </a:r>
            <a:r>
              <a:rPr lang="ru-RU" sz="2100" b="1" dirty="0" smtClean="0"/>
              <a:t>складається</a:t>
            </a:r>
            <a:r>
              <a:rPr lang="ru-RU" sz="2100" b="1" dirty="0" smtClean="0"/>
              <a:t> </a:t>
            </a:r>
            <a:r>
              <a:rPr lang="ru-RU" sz="2100" b="1" dirty="0" smtClean="0"/>
              <a:t>з</a:t>
            </a:r>
            <a:r>
              <a:rPr lang="ru-RU" sz="2100" b="1" dirty="0" smtClean="0"/>
              <a:t> </a:t>
            </a:r>
            <a:r>
              <a:rPr lang="ru-RU" sz="2100" b="1" dirty="0" smtClean="0"/>
              <a:t>декількох</a:t>
            </a:r>
            <a:r>
              <a:rPr lang="ru-RU" sz="2100" b="1" dirty="0" smtClean="0"/>
              <a:t> </a:t>
            </a:r>
            <a:r>
              <a:rPr lang="ru-RU" sz="2100" b="1" dirty="0" smtClean="0"/>
              <a:t>кілець</a:t>
            </a:r>
            <a:r>
              <a:rPr lang="ru-RU" sz="2100" b="1" dirty="0" smtClean="0"/>
              <a:t> </a:t>
            </a:r>
            <a:r>
              <a:rPr lang="ru-RU" sz="2100" b="1" dirty="0" smtClean="0"/>
              <a:t>із</a:t>
            </a:r>
            <a:r>
              <a:rPr lang="ru-RU" sz="2100" b="1" dirty="0" smtClean="0"/>
              <a:t> </a:t>
            </a:r>
            <a:r>
              <a:rPr lang="ru-RU" sz="2100" b="1" dirty="0" smtClean="0"/>
              <a:t>гігантських</a:t>
            </a:r>
            <a:r>
              <a:rPr lang="ru-RU" sz="2100" b="1" dirty="0" smtClean="0"/>
              <a:t> (до 8,5 м </a:t>
            </a:r>
            <a:r>
              <a:rPr lang="ru-RU" sz="2100" b="1" dirty="0" smtClean="0"/>
              <a:t>висотою</a:t>
            </a:r>
            <a:r>
              <a:rPr lang="ru-RU" sz="2100" b="1" dirty="0" smtClean="0"/>
              <a:t>) </a:t>
            </a:r>
            <a:r>
              <a:rPr lang="ru-RU" sz="2100" b="1" dirty="0" smtClean="0"/>
              <a:t>каменів</a:t>
            </a:r>
            <a:r>
              <a:rPr lang="ru-RU" sz="2100" b="1" dirty="0" smtClean="0"/>
              <a:t>. </a:t>
            </a:r>
            <a:r>
              <a:rPr lang="ru-RU" sz="2100" b="1" dirty="0" smtClean="0"/>
              <a:t>Розташований</a:t>
            </a:r>
            <a:r>
              <a:rPr lang="ru-RU" sz="2100" b="1" dirty="0" smtClean="0"/>
              <a:t> в </a:t>
            </a:r>
            <a:r>
              <a:rPr lang="ru-RU" sz="2100" b="1" dirty="0" smtClean="0"/>
              <a:t>Англії</a:t>
            </a:r>
            <a:r>
              <a:rPr lang="ru-RU" sz="2100" b="1" dirty="0" smtClean="0"/>
              <a:t> на </a:t>
            </a:r>
            <a:r>
              <a:rPr lang="ru-RU" sz="2100" b="1" dirty="0" smtClean="0"/>
              <a:t>горбистій</a:t>
            </a:r>
            <a:r>
              <a:rPr lang="ru-RU" sz="2100" b="1" dirty="0" smtClean="0"/>
              <a:t> </a:t>
            </a:r>
            <a:r>
              <a:rPr lang="ru-RU" sz="2100" b="1" dirty="0" smtClean="0"/>
              <a:t>пустці</a:t>
            </a:r>
            <a:r>
              <a:rPr lang="ru-RU" sz="2100" b="1" dirty="0" smtClean="0"/>
              <a:t> </a:t>
            </a:r>
            <a:r>
              <a:rPr lang="ru-RU" sz="2100" b="1" dirty="0" smtClean="0"/>
              <a:t>поблизу</a:t>
            </a:r>
            <a:r>
              <a:rPr lang="ru-RU" sz="2100" b="1" dirty="0" smtClean="0"/>
              <a:t> </a:t>
            </a:r>
            <a:r>
              <a:rPr lang="ru-RU" sz="2100" b="1" dirty="0" smtClean="0"/>
              <a:t>міста</a:t>
            </a:r>
            <a:r>
              <a:rPr lang="ru-RU" sz="2100" b="1" dirty="0" smtClean="0"/>
              <a:t> </a:t>
            </a:r>
            <a:r>
              <a:rPr lang="ru-RU" sz="2100" b="1" dirty="0" smtClean="0"/>
              <a:t>Солсбері</a:t>
            </a:r>
            <a:r>
              <a:rPr lang="ru-RU" sz="2100" b="1" dirty="0" smtClean="0"/>
              <a:t> (графство </a:t>
            </a:r>
            <a:r>
              <a:rPr lang="ru-RU" sz="2100" b="1" dirty="0" smtClean="0"/>
              <a:t>Вілтшир</a:t>
            </a:r>
            <a:r>
              <a:rPr lang="ru-RU" sz="2100" b="1" dirty="0" smtClean="0"/>
              <a:t>) за 130 км на </a:t>
            </a:r>
            <a:r>
              <a:rPr lang="ru-RU" sz="2100" b="1" dirty="0" smtClean="0"/>
              <a:t>південний</a:t>
            </a:r>
            <a:r>
              <a:rPr lang="ru-RU" sz="2100" b="1" dirty="0" smtClean="0"/>
              <a:t> </a:t>
            </a:r>
            <a:r>
              <a:rPr lang="ru-RU" sz="2100" b="1" dirty="0" smtClean="0"/>
              <a:t>захід</a:t>
            </a:r>
            <a:r>
              <a:rPr lang="ru-RU" sz="2100" b="1" dirty="0" smtClean="0"/>
              <a:t> </a:t>
            </a:r>
            <a:r>
              <a:rPr lang="ru-RU" sz="2100" b="1" dirty="0" smtClean="0"/>
              <a:t>від</a:t>
            </a:r>
            <a:r>
              <a:rPr lang="ru-RU" sz="2100" b="1" dirty="0" smtClean="0"/>
              <a:t> Лондона на </a:t>
            </a:r>
            <a:r>
              <a:rPr lang="ru-RU" sz="2100" b="1" dirty="0" smtClean="0"/>
              <a:t>Солсберійській</a:t>
            </a:r>
            <a:r>
              <a:rPr lang="ru-RU" sz="2100" b="1" dirty="0" smtClean="0"/>
              <a:t> </a:t>
            </a:r>
            <a:r>
              <a:rPr lang="ru-RU" sz="2100" b="1" dirty="0" smtClean="0"/>
              <a:t>рівнині</a:t>
            </a:r>
            <a:r>
              <a:rPr lang="ru-RU" sz="2100" b="1" dirty="0" smtClean="0"/>
              <a:t>. </a:t>
            </a:r>
            <a:r>
              <a:rPr lang="ru-RU" sz="2100" b="1" dirty="0" smtClean="0"/>
              <a:t>Виявляється</a:t>
            </a:r>
            <a:r>
              <a:rPr lang="ru-RU" sz="2100" b="1" dirty="0" smtClean="0"/>
              <a:t>, </a:t>
            </a:r>
            <a:r>
              <a:rPr lang="ru-RU" sz="2100" b="1" dirty="0" smtClean="0"/>
              <a:t>цей</a:t>
            </a:r>
            <a:r>
              <a:rPr lang="ru-RU" sz="2100" b="1" dirty="0" smtClean="0"/>
              <a:t> </a:t>
            </a:r>
            <a:r>
              <a:rPr lang="ru-RU" sz="2100" b="1" dirty="0" smtClean="0"/>
              <a:t>стародавній</a:t>
            </a:r>
            <a:r>
              <a:rPr lang="ru-RU" sz="2100" b="1" dirty="0" smtClean="0"/>
              <a:t> </a:t>
            </a:r>
            <a:r>
              <a:rPr lang="ru-RU" sz="2100" b="1" dirty="0" smtClean="0"/>
              <a:t>моноліт</a:t>
            </a:r>
            <a:r>
              <a:rPr lang="ru-RU" sz="2100" b="1" dirty="0" smtClean="0"/>
              <a:t> </a:t>
            </a:r>
            <a:r>
              <a:rPr lang="ru-RU" sz="2100" b="1" dirty="0" smtClean="0"/>
              <a:t>є</a:t>
            </a:r>
            <a:r>
              <a:rPr lang="ru-RU" sz="2100" b="1" dirty="0" smtClean="0"/>
              <a:t> не </a:t>
            </a:r>
            <a:r>
              <a:rPr lang="ru-RU" sz="2100" b="1" dirty="0" smtClean="0"/>
              <a:t>тільки</a:t>
            </a:r>
            <a:r>
              <a:rPr lang="ru-RU" sz="2100" b="1" dirty="0" smtClean="0"/>
              <a:t> </a:t>
            </a:r>
            <a:r>
              <a:rPr lang="ru-RU" sz="2100" b="1" dirty="0" smtClean="0"/>
              <a:t>сонячним</a:t>
            </a:r>
            <a:r>
              <a:rPr lang="ru-RU" sz="2100" b="1" dirty="0" smtClean="0"/>
              <a:t> </a:t>
            </a:r>
            <a:r>
              <a:rPr lang="ru-RU" sz="2100" b="1" dirty="0" smtClean="0"/>
              <a:t>і</a:t>
            </a:r>
            <a:r>
              <a:rPr lang="ru-RU" sz="2100" b="1" dirty="0" smtClean="0"/>
              <a:t> </a:t>
            </a:r>
            <a:r>
              <a:rPr lang="ru-RU" sz="2100" b="1" dirty="0" smtClean="0"/>
              <a:t>місячним</a:t>
            </a:r>
            <a:r>
              <a:rPr lang="ru-RU" sz="2100" b="1" dirty="0" smtClean="0"/>
              <a:t> календарем, як гадали </a:t>
            </a:r>
            <a:r>
              <a:rPr lang="ru-RU" sz="2100" b="1" dirty="0" smtClean="0"/>
              <a:t>раніше</a:t>
            </a:r>
            <a:r>
              <a:rPr lang="ru-RU" sz="2100" b="1" dirty="0" smtClean="0"/>
              <a:t>, </a:t>
            </a:r>
            <a:r>
              <a:rPr lang="ru-RU" sz="2100" b="1" dirty="0" smtClean="0"/>
              <a:t>але</a:t>
            </a:r>
            <a:r>
              <a:rPr lang="ru-RU" sz="2100" b="1" dirty="0" smtClean="0"/>
              <a:t> </a:t>
            </a:r>
            <a:r>
              <a:rPr lang="ru-RU" sz="2100" b="1" dirty="0" smtClean="0"/>
              <a:t>є</a:t>
            </a:r>
            <a:r>
              <a:rPr lang="ru-RU" sz="2100" b="1" dirty="0" smtClean="0"/>
              <a:t> </a:t>
            </a:r>
            <a:r>
              <a:rPr lang="ru-RU" sz="2100" b="1" dirty="0" smtClean="0"/>
              <a:t>і</a:t>
            </a:r>
            <a:r>
              <a:rPr lang="ru-RU" sz="2100" b="1" dirty="0" smtClean="0"/>
              <a:t> точною </a:t>
            </a:r>
            <a:r>
              <a:rPr lang="ru-RU" sz="2100" b="1" dirty="0" smtClean="0"/>
              <a:t>моделлю</a:t>
            </a:r>
            <a:r>
              <a:rPr lang="ru-RU" sz="2100" b="1" dirty="0" smtClean="0"/>
              <a:t> </a:t>
            </a:r>
            <a:r>
              <a:rPr lang="ru-RU" sz="2100" b="1" dirty="0" smtClean="0"/>
              <a:t>Сонячної</a:t>
            </a:r>
            <a:r>
              <a:rPr lang="ru-RU" sz="2100" b="1" dirty="0" smtClean="0"/>
              <a:t> </a:t>
            </a:r>
            <a:r>
              <a:rPr lang="ru-RU" sz="2100" b="1" dirty="0" smtClean="0"/>
              <a:t>системи</a:t>
            </a:r>
            <a:r>
              <a:rPr lang="ru-RU" sz="2100" b="1" dirty="0" smtClean="0"/>
              <a:t> в поперечному </a:t>
            </a:r>
            <a:r>
              <a:rPr lang="ru-RU" sz="2100" b="1" dirty="0" smtClean="0"/>
              <a:t>розрізі</a:t>
            </a:r>
            <a:r>
              <a:rPr lang="ru-RU" sz="2100" b="1" dirty="0" smtClean="0"/>
              <a:t>.</a:t>
            </a:r>
          </a:p>
        </p:txBody>
      </p:sp>
      <p:pic>
        <p:nvPicPr>
          <p:cNvPr id="15365" name="Picture 5" descr="http://www.slavruss.narod.ru/osnown/Im_md/md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85794"/>
            <a:ext cx="4143404" cy="292076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5367" name="Picture 7" descr="http://lama.kz/pic/nature/other/5831/stounhendzh-1280x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500042"/>
            <a:ext cx="4214842" cy="3071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joy4mind.com/wp-content/uploads/2012/05/%D0%A1%D1%82%D0%BE%D1%83%D0%BD%D1%85%D1%8D%D0%BD%D0%B4%D0%B6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u="sng" dirty="0" smtClean="0"/>
              <a:t>Стоунхендж</a:t>
            </a:r>
            <a:endParaRPr lang="uk-UA" b="1" u="sng" dirty="0" smtClean="0"/>
          </a:p>
        </p:txBody>
      </p:sp>
      <p:sp>
        <p:nvSpPr>
          <p:cNvPr id="819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uk-UA" b="1" dirty="0" smtClean="0"/>
              <a:t>Кам</a:t>
            </a:r>
            <a:r>
              <a:rPr lang="en-US" b="1" dirty="0" smtClean="0"/>
              <a:t>’</a:t>
            </a:r>
            <a:r>
              <a:rPr lang="uk-UA" b="1" dirty="0" smtClean="0"/>
              <a:t>яний</a:t>
            </a:r>
            <a:r>
              <a:rPr lang="uk-UA" b="1" dirty="0" smtClean="0"/>
              <a:t>      </a:t>
            </a:r>
            <a:r>
              <a:rPr lang="uk-UA" b="1" dirty="0" smtClean="0"/>
              <a:t>комп</a:t>
            </a:r>
            <a:r>
              <a:rPr lang="en-US" b="1" dirty="0" smtClean="0"/>
              <a:t>`</a:t>
            </a:r>
            <a:r>
              <a:rPr lang="uk-UA" b="1" dirty="0" smtClean="0"/>
              <a:t>ютер</a:t>
            </a:r>
            <a:r>
              <a:rPr lang="uk-UA" b="1" dirty="0" smtClean="0"/>
              <a:t> для   обчислення 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b="1" dirty="0" smtClean="0"/>
              <a:t>      часу   затемнень  Сонця   і  Місяця</a:t>
            </a:r>
          </a:p>
          <a:p>
            <a:pPr eaLnBrk="1" hangingPunct="1">
              <a:buFont typeface="Wingdings 2" pitchFamily="18" charset="2"/>
              <a:buNone/>
            </a:pPr>
            <a:endParaRPr lang="uk-UA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dopotopa.com/images/phae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dirty="0" smtClean="0">
                <a:solidFill>
                  <a:schemeClr val="bg1"/>
                </a:solidFill>
              </a:rPr>
              <a:t>Легенда про Фаетона</a:t>
            </a:r>
          </a:p>
        </p:txBody>
      </p:sp>
      <p:sp>
        <p:nvSpPr>
          <p:cNvPr id="922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uk-UA" sz="1400" b="1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eaLnBrk="1" hangingPunct="1"/>
            <a:endParaRPr lang="uk-UA" sz="1400" b="1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eaLnBrk="1" hangingPunct="1"/>
            <a:endParaRPr lang="uk-UA" sz="1400" b="1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eaLnBrk="1" hangingPunct="1"/>
            <a:endParaRPr lang="uk-UA" sz="1400" b="1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eaLnBrk="1" hangingPunct="1"/>
            <a:endParaRPr lang="uk-UA" sz="1400" b="1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eaLnBrk="1" hangingPunct="1"/>
            <a:endParaRPr lang="uk-UA" sz="1400" b="1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eaLnBrk="1" hangingPunct="1"/>
            <a:endParaRPr lang="uk-UA" sz="1400" b="1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uk-UA" sz="1400" b="1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uk-UA" sz="1400" b="1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uk-UA" sz="1400" b="1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uk-UA" sz="1400" b="1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uk-UA" sz="1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      </a:t>
            </a:r>
            <a:endParaRPr lang="uk-UA" sz="1400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1143000"/>
          </a:xfrm>
        </p:spPr>
        <p:txBody>
          <a:bodyPr/>
          <a:lstStyle/>
          <a:p>
            <a:pPr algn="ctr" eaLnBrk="1" hangingPunct="1"/>
            <a:r>
              <a:rPr lang="uk-UA" dirty="0" smtClean="0"/>
              <a:t>Явище потрійного сонця</a:t>
            </a:r>
            <a:endParaRPr lang="ru-RU" dirty="0" smtClean="0"/>
          </a:p>
        </p:txBody>
      </p:sp>
      <p:pic>
        <p:nvPicPr>
          <p:cNvPr id="4" name="Содержимое 3" descr="тройное солнц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484313"/>
            <a:ext cx="4248150" cy="2971800"/>
          </a:xfrm>
        </p:spPr>
      </p:pic>
      <p:pic>
        <p:nvPicPr>
          <p:cNvPr id="5" name="Рисунок 4" descr="тройное солнце 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2663" y="1412875"/>
            <a:ext cx="3830637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11188" y="4724400"/>
            <a:ext cx="7993062" cy="14779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Це</a:t>
            </a:r>
            <a:r>
              <a:rPr lang="ru-RU" dirty="0"/>
              <a:t> </a:t>
            </a:r>
            <a:r>
              <a:rPr lang="ru-RU" dirty="0"/>
              <a:t>природне</a:t>
            </a:r>
            <a:r>
              <a:rPr lang="ru-RU" dirty="0"/>
              <a:t> </a:t>
            </a:r>
            <a:r>
              <a:rPr lang="ru-RU" dirty="0"/>
              <a:t>явище</a:t>
            </a:r>
            <a:r>
              <a:rPr lang="ru-RU" dirty="0"/>
              <a:t> </a:t>
            </a:r>
            <a:r>
              <a:rPr lang="ru-RU" dirty="0"/>
              <a:t>характерне</a:t>
            </a:r>
            <a:r>
              <a:rPr lang="ru-RU" dirty="0"/>
              <a:t> для </a:t>
            </a:r>
            <a:r>
              <a:rPr lang="ru-RU" dirty="0"/>
              <a:t>осіннього</a:t>
            </a:r>
            <a:r>
              <a:rPr lang="ru-RU" dirty="0"/>
              <a:t> </a:t>
            </a:r>
            <a:r>
              <a:rPr lang="ru-RU" dirty="0"/>
              <a:t>періоду</a:t>
            </a:r>
            <a:r>
              <a:rPr lang="ru-RU" dirty="0"/>
              <a:t> коли над Землею на </a:t>
            </a:r>
            <a:r>
              <a:rPr lang="ru-RU" dirty="0"/>
              <a:t>висоті</a:t>
            </a:r>
            <a:r>
              <a:rPr lang="ru-RU" dirty="0"/>
              <a:t> </a:t>
            </a:r>
            <a:r>
              <a:rPr lang="ru-RU" dirty="0"/>
              <a:t>приблизно</a:t>
            </a:r>
            <a:r>
              <a:rPr lang="ru-RU" dirty="0"/>
              <a:t> 6 тис. км </a:t>
            </a:r>
            <a:r>
              <a:rPr lang="ru-RU" dirty="0"/>
              <a:t>з'являється</a:t>
            </a:r>
            <a:r>
              <a:rPr lang="ru-RU" dirty="0"/>
              <a:t> </a:t>
            </a:r>
            <a:r>
              <a:rPr lang="ru-RU" dirty="0"/>
              <a:t>хмара</a:t>
            </a:r>
            <a:r>
              <a:rPr lang="ru-RU" dirty="0"/>
              <a:t>, </a:t>
            </a:r>
            <a:r>
              <a:rPr lang="ru-RU" dirty="0"/>
              <a:t>що</a:t>
            </a:r>
            <a:r>
              <a:rPr lang="ru-RU" dirty="0"/>
              <a:t> </a:t>
            </a:r>
            <a:r>
              <a:rPr lang="ru-RU" dirty="0"/>
              <a:t>складається</a:t>
            </a:r>
            <a:r>
              <a:rPr lang="ru-RU" dirty="0"/>
              <a:t> </a:t>
            </a:r>
            <a:r>
              <a:rPr lang="ru-RU" dirty="0"/>
              <a:t>з</a:t>
            </a:r>
            <a:r>
              <a:rPr lang="ru-RU" dirty="0"/>
              <a:t> </a:t>
            </a:r>
            <a:r>
              <a:rPr lang="ru-RU" dirty="0"/>
              <a:t>анізотропно</a:t>
            </a:r>
            <a:r>
              <a:rPr lang="ru-RU" dirty="0"/>
              <a:t> </a:t>
            </a:r>
            <a:r>
              <a:rPr lang="ru-RU" dirty="0"/>
              <a:t>орієнтованих</a:t>
            </a:r>
            <a:r>
              <a:rPr lang="ru-RU" dirty="0"/>
              <a:t> </a:t>
            </a:r>
            <a:r>
              <a:rPr lang="ru-RU" dirty="0"/>
              <a:t>дрібних</a:t>
            </a:r>
            <a:r>
              <a:rPr lang="ru-RU" dirty="0"/>
              <a:t> </a:t>
            </a:r>
            <a:r>
              <a:rPr lang="ru-RU" dirty="0"/>
              <a:t>кристаликів</a:t>
            </a:r>
            <a:r>
              <a:rPr lang="ru-RU" dirty="0"/>
              <a:t> </a:t>
            </a:r>
            <a:r>
              <a:rPr lang="ru-RU" dirty="0"/>
              <a:t>льоду</a:t>
            </a:r>
            <a:r>
              <a:rPr lang="ru-RU" dirty="0"/>
              <a:t>. </a:t>
            </a:r>
            <a:r>
              <a:rPr lang="ru-RU" dirty="0"/>
              <a:t>Світло</a:t>
            </a:r>
            <a:r>
              <a:rPr lang="ru-RU" dirty="0"/>
              <a:t> </a:t>
            </a:r>
            <a:r>
              <a:rPr lang="ru-RU" dirty="0"/>
              <a:t>Сонця</a:t>
            </a:r>
            <a:r>
              <a:rPr lang="ru-RU" dirty="0"/>
              <a:t>, </a:t>
            </a:r>
            <a:r>
              <a:rPr lang="ru-RU" dirty="0"/>
              <a:t>падаючи</a:t>
            </a:r>
            <a:r>
              <a:rPr lang="ru-RU" dirty="0"/>
              <a:t> на </a:t>
            </a:r>
            <a:r>
              <a:rPr lang="ru-RU" dirty="0"/>
              <a:t>це</a:t>
            </a:r>
            <a:r>
              <a:rPr lang="ru-RU" dirty="0"/>
              <a:t> </a:t>
            </a:r>
            <a:r>
              <a:rPr lang="ru-RU" dirty="0"/>
              <a:t>утворення</a:t>
            </a:r>
            <a:r>
              <a:rPr lang="ru-RU" dirty="0"/>
              <a:t>, </a:t>
            </a:r>
            <a:r>
              <a:rPr lang="ru-RU" dirty="0"/>
              <a:t>починає</a:t>
            </a:r>
            <a:r>
              <a:rPr lang="ru-RU" dirty="0"/>
              <a:t> </a:t>
            </a:r>
            <a:r>
              <a:rPr lang="ru-RU" dirty="0"/>
              <a:t>переломлюватися</a:t>
            </a:r>
            <a:r>
              <a:rPr lang="ru-RU" dirty="0"/>
              <a:t>, в </a:t>
            </a:r>
            <a:r>
              <a:rPr lang="ru-RU" dirty="0"/>
              <a:t>результаті</a:t>
            </a:r>
            <a:r>
              <a:rPr lang="ru-RU" dirty="0"/>
              <a:t> </a:t>
            </a:r>
            <a:r>
              <a:rPr lang="ru-RU" dirty="0"/>
              <a:t>чого</a:t>
            </a:r>
            <a:r>
              <a:rPr lang="ru-RU" dirty="0"/>
              <a:t> </a:t>
            </a:r>
            <a:r>
              <a:rPr lang="ru-RU" dirty="0"/>
              <a:t>з'являються</a:t>
            </a:r>
            <a:r>
              <a:rPr lang="ru-RU" dirty="0"/>
              <a:t> "</a:t>
            </a:r>
            <a:r>
              <a:rPr lang="ru-RU" dirty="0"/>
              <a:t>примари</a:t>
            </a:r>
            <a:r>
              <a:rPr lang="ru-RU" dirty="0"/>
              <a:t>" </a:t>
            </a:r>
            <a:r>
              <a:rPr lang="ru-RU" dirty="0"/>
              <a:t>світила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714375" y="214313"/>
            <a:ext cx="7543800" cy="58261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Сонячне</a:t>
            </a:r>
            <a:r>
              <a:rPr lang="ru-RU" b="1" dirty="0" smtClean="0"/>
              <a:t> ядро</a:t>
            </a:r>
            <a:endParaRPr lang="ru-RU" dirty="0" smtClean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28575" y="4143375"/>
            <a:ext cx="9115425" cy="1714500"/>
          </a:xfrm>
        </p:spPr>
        <p:txBody>
          <a:bodyPr>
            <a:normAutofit fontScale="92500" lnSpcReduction="20000"/>
          </a:bodyPr>
          <a:lstStyle/>
          <a:p>
            <a:pPr marL="176213" indent="17463" eaLnBrk="1" fontAlgn="auto" hangingPunct="1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ru-RU" b="1" dirty="0" smtClean="0"/>
              <a:t>Ядро — </a:t>
            </a:r>
            <a:r>
              <a:rPr lang="ru-RU" b="1" dirty="0" smtClean="0"/>
              <a:t>єдине</a:t>
            </a:r>
            <a:r>
              <a:rPr lang="ru-RU" b="1" dirty="0" smtClean="0"/>
              <a:t> </a:t>
            </a:r>
            <a:r>
              <a:rPr lang="ru-RU" b="1" dirty="0" smtClean="0"/>
              <a:t>місце</a:t>
            </a:r>
            <a:r>
              <a:rPr lang="ru-RU" b="1" dirty="0" smtClean="0"/>
              <a:t> на </a:t>
            </a:r>
            <a:r>
              <a:rPr lang="ru-RU" b="1" dirty="0" smtClean="0"/>
              <a:t>Сонці</a:t>
            </a:r>
            <a:r>
              <a:rPr lang="ru-RU" b="1" dirty="0" smtClean="0"/>
              <a:t>, в </a:t>
            </a:r>
            <a:r>
              <a:rPr lang="ru-RU" b="1" dirty="0" smtClean="0"/>
              <a:t>якому</a:t>
            </a:r>
            <a:r>
              <a:rPr lang="ru-RU" b="1" dirty="0" smtClean="0"/>
              <a:t> </a:t>
            </a:r>
            <a:r>
              <a:rPr lang="ru-RU" b="1" dirty="0" smtClean="0"/>
              <a:t>виділяється</a:t>
            </a:r>
            <a:r>
              <a:rPr lang="ru-RU" b="1" dirty="0" smtClean="0"/>
              <a:t> </a:t>
            </a:r>
            <a:r>
              <a:rPr lang="ru-RU" b="1" dirty="0" smtClean="0"/>
              <a:t>енергія</a:t>
            </a:r>
            <a:r>
              <a:rPr lang="ru-RU" b="1" dirty="0" smtClean="0"/>
              <a:t>, </a:t>
            </a:r>
            <a:r>
              <a:rPr lang="ru-RU" b="1" dirty="0" smtClean="0"/>
              <a:t>інша</a:t>
            </a:r>
            <a:r>
              <a:rPr lang="ru-RU" b="1" dirty="0" smtClean="0"/>
              <a:t> </a:t>
            </a:r>
            <a:r>
              <a:rPr lang="ru-RU" b="1" dirty="0" smtClean="0"/>
              <a:t>частина</a:t>
            </a:r>
            <a:r>
              <a:rPr lang="ru-RU" b="1" dirty="0" smtClean="0"/>
              <a:t> </a:t>
            </a:r>
            <a:r>
              <a:rPr lang="ru-RU" b="1" dirty="0" smtClean="0"/>
              <a:t>зірки</a:t>
            </a:r>
            <a:r>
              <a:rPr lang="ru-RU" b="1" dirty="0" smtClean="0"/>
              <a:t> </a:t>
            </a:r>
            <a:r>
              <a:rPr lang="ru-RU" b="1" dirty="0" smtClean="0"/>
              <a:t>нагріта</a:t>
            </a:r>
            <a:r>
              <a:rPr lang="ru-RU" b="1" dirty="0" smtClean="0"/>
              <a:t> </a:t>
            </a:r>
            <a:r>
              <a:rPr lang="ru-RU" b="1" dirty="0" smtClean="0"/>
              <a:t>цією</a:t>
            </a:r>
            <a:r>
              <a:rPr lang="ru-RU" b="1" dirty="0" smtClean="0"/>
              <a:t> </a:t>
            </a:r>
            <a:r>
              <a:rPr lang="ru-RU" b="1" dirty="0" smtClean="0"/>
              <a:t>енергією</a:t>
            </a:r>
            <a:r>
              <a:rPr lang="ru-RU" b="1" dirty="0" smtClean="0"/>
              <a:t>. Вся </a:t>
            </a:r>
            <a:r>
              <a:rPr lang="ru-RU" b="1" dirty="0" smtClean="0"/>
              <a:t>енергія</a:t>
            </a:r>
            <a:r>
              <a:rPr lang="ru-RU" b="1" dirty="0" smtClean="0"/>
              <a:t> ядра </a:t>
            </a:r>
            <a:r>
              <a:rPr lang="ru-RU" b="1" dirty="0" smtClean="0"/>
              <a:t>послідовно</a:t>
            </a:r>
            <a:r>
              <a:rPr lang="ru-RU" b="1" dirty="0" smtClean="0"/>
              <a:t> проходить </a:t>
            </a:r>
            <a:r>
              <a:rPr lang="ru-RU" b="1" dirty="0" smtClean="0"/>
              <a:t>крізь</a:t>
            </a:r>
            <a:r>
              <a:rPr lang="ru-RU" b="1" dirty="0" smtClean="0"/>
              <a:t> </a:t>
            </a:r>
            <a:r>
              <a:rPr lang="ru-RU" b="1" dirty="0" smtClean="0"/>
              <a:t>шари</a:t>
            </a:r>
            <a:r>
              <a:rPr lang="ru-RU" b="1" dirty="0" smtClean="0"/>
              <a:t>, аж до </a:t>
            </a:r>
            <a:r>
              <a:rPr lang="ru-RU" b="1" dirty="0" smtClean="0"/>
              <a:t>фотосфери</a:t>
            </a:r>
            <a:r>
              <a:rPr lang="ru-RU" b="1" dirty="0" smtClean="0"/>
              <a:t>, </a:t>
            </a:r>
            <a:r>
              <a:rPr lang="ru-RU" b="1" dirty="0" smtClean="0"/>
              <a:t>з</a:t>
            </a:r>
            <a:r>
              <a:rPr lang="ru-RU" b="1" dirty="0" smtClean="0"/>
              <a:t> </a:t>
            </a:r>
            <a:r>
              <a:rPr lang="ru-RU" b="1" dirty="0" smtClean="0"/>
              <a:t>якої</a:t>
            </a:r>
            <a:r>
              <a:rPr lang="ru-RU" b="1" dirty="0" smtClean="0"/>
              <a:t> </a:t>
            </a:r>
            <a:r>
              <a:rPr lang="ru-RU" b="1" dirty="0" smtClean="0"/>
              <a:t>випромінюється</a:t>
            </a:r>
            <a:r>
              <a:rPr lang="ru-RU" b="1" dirty="0" smtClean="0"/>
              <a:t> у </a:t>
            </a:r>
            <a:r>
              <a:rPr lang="ru-RU" b="1" dirty="0" smtClean="0"/>
              <a:t>вигляді</a:t>
            </a:r>
            <a:r>
              <a:rPr lang="ru-RU" b="1" dirty="0" smtClean="0"/>
              <a:t> </a:t>
            </a:r>
            <a:r>
              <a:rPr lang="ru-RU" b="1" dirty="0" smtClean="0"/>
              <a:t>сонячного</a:t>
            </a:r>
            <a:r>
              <a:rPr lang="ru-RU" b="1" dirty="0" smtClean="0"/>
              <a:t> </a:t>
            </a:r>
            <a:r>
              <a:rPr lang="ru-RU" b="1" dirty="0" smtClean="0"/>
              <a:t>світла</a:t>
            </a:r>
            <a:r>
              <a:rPr lang="ru-RU" b="1" dirty="0" smtClean="0"/>
              <a:t>.</a:t>
            </a:r>
          </a:p>
        </p:txBody>
      </p:sp>
      <p:pic>
        <p:nvPicPr>
          <p:cNvPr id="7172" name="Picture 2" descr="http://astro.uni-altai.ru/lecture/files/Sun/SunInCu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763" y="1071563"/>
            <a:ext cx="4297362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4" descr="http://skystars.pp.ru/IMAGES/Image7suninser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1071563"/>
            <a:ext cx="4357687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186738" cy="64293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Зона </a:t>
            </a:r>
            <a:r>
              <a:rPr lang="ru-RU" b="1" dirty="0" smtClean="0"/>
              <a:t>променистого</a:t>
            </a:r>
            <a:r>
              <a:rPr lang="ru-RU" b="1" dirty="0" smtClean="0"/>
              <a:t> переносу</a:t>
            </a:r>
            <a:endParaRPr lang="ru-RU" dirty="0" smtClean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5072063" y="714375"/>
            <a:ext cx="3857625" cy="6143625"/>
          </a:xfrm>
        </p:spPr>
        <p:txBody>
          <a:bodyPr>
            <a:normAutofit lnSpcReduction="10000"/>
          </a:bodyPr>
          <a:lstStyle/>
          <a:p>
            <a:pPr marL="0" indent="17463" eaLnBrk="1" fontAlgn="auto" hangingPunct="1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ru-RU" sz="2400" b="1" dirty="0" smtClean="0"/>
              <a:t>У </a:t>
            </a:r>
            <a:r>
              <a:rPr lang="ru-RU" sz="2400" b="1" dirty="0" smtClean="0"/>
              <a:t>цій</a:t>
            </a:r>
            <a:r>
              <a:rPr lang="ru-RU" sz="2400" b="1" dirty="0" smtClean="0"/>
              <a:t> </a:t>
            </a:r>
            <a:r>
              <a:rPr lang="ru-RU" sz="2400" b="1" dirty="0" smtClean="0"/>
              <a:t>зоні</a:t>
            </a:r>
            <a:r>
              <a:rPr lang="ru-RU" sz="2400" b="1" dirty="0" smtClean="0"/>
              <a:t> </a:t>
            </a:r>
            <a:r>
              <a:rPr lang="ru-RU" sz="2400" b="1" dirty="0" smtClean="0"/>
              <a:t>перенесення</a:t>
            </a:r>
            <a:r>
              <a:rPr lang="ru-RU" sz="2400" b="1" dirty="0" smtClean="0"/>
              <a:t> </a:t>
            </a:r>
            <a:r>
              <a:rPr lang="ru-RU" sz="2400" b="1" dirty="0" smtClean="0"/>
              <a:t>енергії</a:t>
            </a:r>
            <a:r>
              <a:rPr lang="ru-RU" sz="2400" b="1" dirty="0" smtClean="0"/>
              <a:t> </a:t>
            </a:r>
            <a:r>
              <a:rPr lang="ru-RU" sz="2400" b="1" dirty="0" smtClean="0"/>
              <a:t>відбувається</a:t>
            </a:r>
            <a:r>
              <a:rPr lang="ru-RU" sz="2400" b="1" dirty="0" smtClean="0"/>
              <a:t> </a:t>
            </a:r>
            <a:r>
              <a:rPr lang="ru-RU" sz="2400" b="1" dirty="0" smtClean="0"/>
              <a:t>здебільшого</a:t>
            </a:r>
            <a:r>
              <a:rPr lang="ru-RU" sz="2400" b="1" dirty="0" smtClean="0"/>
              <a:t> за </a:t>
            </a:r>
            <a:r>
              <a:rPr lang="ru-RU" sz="2400" b="1" dirty="0" smtClean="0"/>
              <a:t>допомогою</a:t>
            </a:r>
            <a:r>
              <a:rPr lang="ru-RU" sz="2400" b="1" dirty="0" smtClean="0"/>
              <a:t> </a:t>
            </a:r>
            <a:r>
              <a:rPr lang="ru-RU" sz="2400" b="1" dirty="0" smtClean="0"/>
              <a:t>випромінювання</a:t>
            </a:r>
            <a:r>
              <a:rPr lang="ru-RU" sz="2400" b="1" dirty="0" smtClean="0"/>
              <a:t> </a:t>
            </a:r>
            <a:r>
              <a:rPr lang="ru-RU" sz="2400" b="1" dirty="0" smtClean="0"/>
              <a:t>і</a:t>
            </a:r>
            <a:r>
              <a:rPr lang="ru-RU" sz="2400" b="1" dirty="0" smtClean="0"/>
              <a:t> </a:t>
            </a:r>
            <a:r>
              <a:rPr lang="ru-RU" sz="2400" b="1" dirty="0" smtClean="0"/>
              <a:t>поглинання</a:t>
            </a:r>
            <a:r>
              <a:rPr lang="ru-RU" sz="2400" b="1" dirty="0" smtClean="0"/>
              <a:t> </a:t>
            </a:r>
            <a:r>
              <a:rPr lang="ru-RU" sz="2400" b="1" dirty="0" smtClean="0"/>
              <a:t>фотонів</a:t>
            </a:r>
            <a:r>
              <a:rPr lang="ru-RU" sz="2400" b="1" dirty="0" smtClean="0"/>
              <a:t>. </a:t>
            </a:r>
            <a:r>
              <a:rPr lang="ru-RU" sz="2400" b="1" dirty="0" smtClean="0"/>
              <a:t>Напрямок</a:t>
            </a:r>
            <a:r>
              <a:rPr lang="ru-RU" sz="2400" b="1" dirty="0" smtClean="0"/>
              <a:t> кожного конкретного фотона, </a:t>
            </a:r>
            <a:r>
              <a:rPr lang="ru-RU" sz="2400" b="1" dirty="0" smtClean="0"/>
              <a:t>випроміненого</a:t>
            </a:r>
            <a:r>
              <a:rPr lang="ru-RU" sz="2400" b="1" dirty="0" smtClean="0"/>
              <a:t> шаром </a:t>
            </a:r>
            <a:r>
              <a:rPr lang="ru-RU" sz="2400" b="1" dirty="0" smtClean="0"/>
              <a:t>плазми</a:t>
            </a:r>
            <a:r>
              <a:rPr lang="ru-RU" sz="2400" b="1" dirty="0" smtClean="0"/>
              <a:t>, </a:t>
            </a:r>
            <a:r>
              <a:rPr lang="ru-RU" sz="2400" b="1" dirty="0" smtClean="0"/>
              <a:t>ніяк</a:t>
            </a:r>
            <a:r>
              <a:rPr lang="ru-RU" sz="2400" b="1" dirty="0" smtClean="0"/>
              <a:t> не </a:t>
            </a:r>
            <a:r>
              <a:rPr lang="ru-RU" sz="2400" b="1" dirty="0" smtClean="0"/>
              <a:t>залежить</a:t>
            </a:r>
            <a:r>
              <a:rPr lang="ru-RU" sz="2400" b="1" dirty="0" smtClean="0"/>
              <a:t> </a:t>
            </a:r>
            <a:r>
              <a:rPr lang="ru-RU" sz="2400" b="1" dirty="0" smtClean="0"/>
              <a:t>від</a:t>
            </a:r>
            <a:r>
              <a:rPr lang="ru-RU" sz="2400" b="1" dirty="0" smtClean="0"/>
              <a:t> того, </a:t>
            </a:r>
            <a:r>
              <a:rPr lang="ru-RU" sz="2400" b="1" dirty="0" smtClean="0"/>
              <a:t>які</a:t>
            </a:r>
            <a:r>
              <a:rPr lang="ru-RU" sz="2400" b="1" dirty="0" smtClean="0"/>
              <a:t> </a:t>
            </a:r>
            <a:r>
              <a:rPr lang="ru-RU" sz="2400" b="1" dirty="0" smtClean="0"/>
              <a:t>фотони</a:t>
            </a:r>
            <a:r>
              <a:rPr lang="ru-RU" sz="2400" b="1" dirty="0" smtClean="0"/>
              <a:t> плазмою </a:t>
            </a:r>
            <a:r>
              <a:rPr lang="ru-RU" sz="2400" b="1" dirty="0" smtClean="0"/>
              <a:t>поглиналися</a:t>
            </a:r>
            <a:r>
              <a:rPr lang="ru-RU" sz="2400" b="1" dirty="0" smtClean="0"/>
              <a:t>, тому </a:t>
            </a:r>
            <a:r>
              <a:rPr lang="ru-RU" sz="2400" b="1" dirty="0" smtClean="0"/>
              <a:t>він</a:t>
            </a:r>
            <a:r>
              <a:rPr lang="ru-RU" sz="2400" b="1" dirty="0" smtClean="0"/>
              <a:t> </a:t>
            </a:r>
            <a:r>
              <a:rPr lang="ru-RU" sz="2400" b="1" dirty="0" smtClean="0"/>
              <a:t>може</a:t>
            </a:r>
            <a:r>
              <a:rPr lang="ru-RU" sz="2400" b="1" dirty="0" smtClean="0"/>
              <a:t> як </a:t>
            </a:r>
            <a:r>
              <a:rPr lang="ru-RU" sz="2400" b="1" dirty="0" smtClean="0"/>
              <a:t>потрапити</a:t>
            </a:r>
            <a:r>
              <a:rPr lang="ru-RU" sz="2400" b="1" dirty="0" smtClean="0"/>
              <a:t> до </a:t>
            </a:r>
            <a:r>
              <a:rPr lang="ru-RU" sz="2400" b="1" dirty="0" smtClean="0"/>
              <a:t>вищого</a:t>
            </a:r>
            <a:r>
              <a:rPr lang="ru-RU" sz="2400" b="1" dirty="0" smtClean="0"/>
              <a:t> шару в </a:t>
            </a:r>
            <a:r>
              <a:rPr lang="ru-RU" sz="2400" b="1" dirty="0" smtClean="0"/>
              <a:t>променистій</a:t>
            </a:r>
            <a:r>
              <a:rPr lang="ru-RU" sz="2400" b="1" dirty="0" smtClean="0"/>
              <a:t> </a:t>
            </a:r>
            <a:r>
              <a:rPr lang="ru-RU" sz="2400" b="1" dirty="0" smtClean="0"/>
              <a:t>зоні</a:t>
            </a:r>
            <a:r>
              <a:rPr lang="ru-RU" sz="2400" b="1" dirty="0" smtClean="0"/>
              <a:t>, так </a:t>
            </a:r>
            <a:r>
              <a:rPr lang="ru-RU" sz="2400" b="1" dirty="0" smtClean="0"/>
              <a:t>і</a:t>
            </a:r>
            <a:r>
              <a:rPr lang="ru-RU" sz="2400" b="1" dirty="0" smtClean="0"/>
              <a:t> </a:t>
            </a:r>
            <a:r>
              <a:rPr lang="ru-RU" sz="2400" b="1" dirty="0" smtClean="0"/>
              <a:t>повернутися</a:t>
            </a:r>
            <a:r>
              <a:rPr lang="ru-RU" sz="2400" b="1" dirty="0" smtClean="0"/>
              <a:t> назад, до центру.</a:t>
            </a:r>
          </a:p>
        </p:txBody>
      </p:sp>
      <p:pic>
        <p:nvPicPr>
          <p:cNvPr id="6148" name="Picture 2" descr="http://www.fio.vrn.ru/2005/11/images/soli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928688"/>
            <a:ext cx="4502150" cy="5310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galspace.spb.ru/index162.file/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8" y="785813"/>
            <a:ext cx="5786437" cy="33718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1714500" y="0"/>
            <a:ext cx="5400675" cy="6540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Конвективна</a:t>
            </a:r>
            <a:r>
              <a:rPr lang="ru-RU" b="1" dirty="0" smtClean="0"/>
              <a:t> зона </a:t>
            </a:r>
            <a:endParaRPr lang="ru-RU" dirty="0" smtClean="0"/>
          </a:p>
        </p:txBody>
      </p:sp>
      <p:sp>
        <p:nvSpPr>
          <p:cNvPr id="5124" name="Содержимое 2"/>
          <p:cNvSpPr>
            <a:spLocks noGrp="1"/>
          </p:cNvSpPr>
          <p:nvPr>
            <p:ph idx="1"/>
          </p:nvPr>
        </p:nvSpPr>
        <p:spPr>
          <a:xfrm>
            <a:off x="285750" y="4286250"/>
            <a:ext cx="8643938" cy="2214563"/>
          </a:xfrm>
        </p:spPr>
        <p:txBody>
          <a:bodyPr>
            <a:normAutofit fontScale="92500" lnSpcReduction="10000"/>
          </a:bodyPr>
          <a:lstStyle/>
          <a:p>
            <a:pPr marL="274320" indent="17463" eaLnBrk="1" fontAlgn="auto" hangingPunct="1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ru-RU" sz="2200" b="1" dirty="0" smtClean="0"/>
              <a:t>Охолоджуючись</a:t>
            </a:r>
            <a:r>
              <a:rPr lang="ru-RU" sz="2200" b="1" dirty="0" smtClean="0"/>
              <a:t> на </a:t>
            </a:r>
            <a:r>
              <a:rPr lang="ru-RU" sz="2200" b="1" dirty="0" smtClean="0"/>
              <a:t>поверхні</a:t>
            </a:r>
            <a:r>
              <a:rPr lang="ru-RU" sz="2200" b="1" dirty="0" smtClean="0"/>
              <a:t>, </a:t>
            </a:r>
            <a:r>
              <a:rPr lang="ru-RU" sz="2200" b="1" dirty="0" smtClean="0"/>
              <a:t>речовина</a:t>
            </a:r>
            <a:r>
              <a:rPr lang="ru-RU" sz="2200" b="1" dirty="0" smtClean="0"/>
              <a:t> </a:t>
            </a:r>
            <a:r>
              <a:rPr lang="ru-RU" sz="2200" b="1" dirty="0" smtClean="0"/>
              <a:t>фотосфери</a:t>
            </a:r>
            <a:r>
              <a:rPr lang="ru-RU" sz="2200" b="1" dirty="0" smtClean="0"/>
              <a:t> </a:t>
            </a:r>
            <a:r>
              <a:rPr lang="ru-RU" sz="2200" b="1" dirty="0" smtClean="0"/>
              <a:t>занурюється</a:t>
            </a:r>
            <a:r>
              <a:rPr lang="ru-RU" sz="2200" b="1" dirty="0" smtClean="0"/>
              <a:t> </a:t>
            </a:r>
            <a:r>
              <a:rPr lang="ru-RU" sz="2200" b="1" dirty="0" smtClean="0"/>
              <a:t>вглиб</a:t>
            </a:r>
            <a:r>
              <a:rPr lang="ru-RU" sz="2200" b="1" dirty="0" smtClean="0"/>
              <a:t> </a:t>
            </a:r>
            <a:r>
              <a:rPr lang="ru-RU" sz="2200" b="1" dirty="0" smtClean="0"/>
              <a:t>конвективної</a:t>
            </a:r>
            <a:r>
              <a:rPr lang="ru-RU" sz="2200" b="1" dirty="0" smtClean="0"/>
              <a:t> </a:t>
            </a:r>
            <a:r>
              <a:rPr lang="ru-RU" sz="2200" b="1" dirty="0" smtClean="0"/>
              <a:t>зони</a:t>
            </a:r>
            <a:r>
              <a:rPr lang="ru-RU" sz="2200" b="1" dirty="0" smtClean="0"/>
              <a:t>, а в </a:t>
            </a:r>
            <a:r>
              <a:rPr lang="ru-RU" sz="2200" b="1" dirty="0" smtClean="0"/>
              <a:t>нижній</a:t>
            </a:r>
            <a:r>
              <a:rPr lang="ru-RU" sz="2200" b="1" dirty="0" smtClean="0"/>
              <a:t> </a:t>
            </a:r>
            <a:r>
              <a:rPr lang="ru-RU" sz="2200" b="1" dirty="0" smtClean="0"/>
              <a:t>частині</a:t>
            </a:r>
            <a:r>
              <a:rPr lang="ru-RU" sz="2200" b="1" dirty="0" smtClean="0"/>
              <a:t> </a:t>
            </a:r>
            <a:r>
              <a:rPr lang="ru-RU" sz="2200" b="1" dirty="0" smtClean="0"/>
              <a:t>речовина</a:t>
            </a:r>
            <a:r>
              <a:rPr lang="ru-RU" sz="2200" b="1" dirty="0" smtClean="0"/>
              <a:t> </a:t>
            </a:r>
            <a:r>
              <a:rPr lang="ru-RU" sz="2200" b="1" dirty="0" smtClean="0"/>
              <a:t>нагрівається</a:t>
            </a:r>
            <a:r>
              <a:rPr lang="ru-RU" sz="2200" b="1" dirty="0" smtClean="0"/>
              <a:t> </a:t>
            </a:r>
            <a:r>
              <a:rPr lang="ru-RU" sz="2200" b="1" dirty="0" smtClean="0"/>
              <a:t>від</a:t>
            </a:r>
            <a:r>
              <a:rPr lang="ru-RU" sz="2200" b="1" dirty="0" smtClean="0"/>
              <a:t> </a:t>
            </a:r>
            <a:r>
              <a:rPr lang="ru-RU" sz="2200" b="1" dirty="0" smtClean="0"/>
              <a:t>зони</a:t>
            </a:r>
            <a:r>
              <a:rPr lang="ru-RU" sz="2200" b="1" dirty="0" smtClean="0"/>
              <a:t> </a:t>
            </a:r>
            <a:r>
              <a:rPr lang="ru-RU" sz="2200" b="1" dirty="0" smtClean="0"/>
              <a:t>променистого</a:t>
            </a:r>
            <a:r>
              <a:rPr lang="ru-RU" sz="2200" b="1" dirty="0" smtClean="0"/>
              <a:t> переносу </a:t>
            </a:r>
            <a:r>
              <a:rPr lang="ru-RU" sz="2200" b="1" dirty="0" smtClean="0"/>
              <a:t>і</a:t>
            </a:r>
            <a:r>
              <a:rPr lang="ru-RU" sz="2200" b="1" dirty="0" smtClean="0"/>
              <a:t> </a:t>
            </a:r>
            <a:r>
              <a:rPr lang="ru-RU" sz="2200" b="1" dirty="0" smtClean="0"/>
              <a:t>піднімається</a:t>
            </a:r>
            <a:r>
              <a:rPr lang="ru-RU" sz="2200" b="1" dirty="0" smtClean="0"/>
              <a:t> </a:t>
            </a:r>
            <a:r>
              <a:rPr lang="ru-RU" sz="2200" b="1" dirty="0" smtClean="0"/>
              <a:t>вгору</a:t>
            </a:r>
            <a:r>
              <a:rPr lang="ru-RU" sz="2200" b="1" dirty="0" smtClean="0"/>
              <a:t>, </a:t>
            </a:r>
            <a:r>
              <a:rPr lang="ru-RU" sz="2200" b="1" dirty="0" smtClean="0"/>
              <a:t>обидва</a:t>
            </a:r>
            <a:r>
              <a:rPr lang="ru-RU" sz="2200" b="1" dirty="0" smtClean="0"/>
              <a:t> </a:t>
            </a:r>
            <a:r>
              <a:rPr lang="ru-RU" sz="2200" b="1" dirty="0" smtClean="0"/>
              <a:t>процеси</a:t>
            </a:r>
            <a:r>
              <a:rPr lang="ru-RU" sz="2200" b="1" dirty="0" smtClean="0"/>
              <a:t> </a:t>
            </a:r>
            <a:r>
              <a:rPr lang="ru-RU" sz="2200" b="1" dirty="0" smtClean="0"/>
              <a:t>йдуть</a:t>
            </a:r>
            <a:r>
              <a:rPr lang="ru-RU" sz="2200" b="1" dirty="0" smtClean="0"/>
              <a:t> </a:t>
            </a:r>
            <a:r>
              <a:rPr lang="ru-RU" sz="2200" b="1" dirty="0" smtClean="0"/>
              <a:t>зі</a:t>
            </a:r>
            <a:r>
              <a:rPr lang="ru-RU" sz="2200" b="1" dirty="0" smtClean="0"/>
              <a:t> </a:t>
            </a:r>
            <a:r>
              <a:rPr lang="ru-RU" sz="2200" b="1" dirty="0" smtClean="0"/>
              <a:t>значною</a:t>
            </a:r>
            <a:r>
              <a:rPr lang="ru-RU" sz="2200" b="1" dirty="0" smtClean="0"/>
              <a:t> </a:t>
            </a:r>
            <a:r>
              <a:rPr lang="ru-RU" sz="2200" b="1" dirty="0" smtClean="0"/>
              <a:t>швидкістю</a:t>
            </a:r>
            <a:r>
              <a:rPr lang="ru-RU" sz="2200" b="1" dirty="0" smtClean="0"/>
              <a:t>. </a:t>
            </a:r>
            <a:r>
              <a:rPr lang="ru-RU" sz="2200" b="1" dirty="0" smtClean="0"/>
              <a:t>Такий</a:t>
            </a:r>
            <a:r>
              <a:rPr lang="ru-RU" sz="2200" b="1" dirty="0" smtClean="0"/>
              <a:t> </a:t>
            </a:r>
            <a:r>
              <a:rPr lang="ru-RU" sz="2200" b="1" dirty="0" smtClean="0"/>
              <a:t>спосіб</a:t>
            </a:r>
            <a:r>
              <a:rPr lang="ru-RU" sz="2200" b="1" dirty="0" smtClean="0"/>
              <a:t> </a:t>
            </a:r>
            <a:r>
              <a:rPr lang="ru-RU" sz="2200" b="1" dirty="0" smtClean="0"/>
              <a:t>передачі</a:t>
            </a:r>
            <a:r>
              <a:rPr lang="ru-RU" sz="2200" b="1" dirty="0" smtClean="0"/>
              <a:t> </a:t>
            </a:r>
            <a:r>
              <a:rPr lang="ru-RU" sz="2200" b="1" dirty="0" smtClean="0"/>
              <a:t>енергії</a:t>
            </a:r>
            <a:r>
              <a:rPr lang="ru-RU" sz="2200" b="1" dirty="0" smtClean="0"/>
              <a:t> </a:t>
            </a:r>
            <a:r>
              <a:rPr lang="ru-RU" sz="2200" b="1" dirty="0" smtClean="0"/>
              <a:t>називається</a:t>
            </a:r>
            <a:r>
              <a:rPr lang="ru-RU" sz="2200" b="1" dirty="0" smtClean="0"/>
              <a:t> </a:t>
            </a:r>
            <a:r>
              <a:rPr lang="ru-RU" sz="2200" b="1" dirty="0" smtClean="0"/>
              <a:t>конвекцією</a:t>
            </a:r>
            <a:r>
              <a:rPr lang="ru-RU" sz="2200" b="1" dirty="0" smtClean="0"/>
              <a:t>, а </a:t>
            </a:r>
            <a:r>
              <a:rPr lang="ru-RU" sz="2200" b="1" dirty="0" smtClean="0"/>
              <a:t>підповерхневий</a:t>
            </a:r>
            <a:r>
              <a:rPr lang="ru-RU" sz="2200" b="1" dirty="0" smtClean="0"/>
              <a:t> шар </a:t>
            </a:r>
            <a:r>
              <a:rPr lang="ru-RU" sz="2200" b="1" dirty="0" smtClean="0"/>
              <a:t>Сонця</a:t>
            </a:r>
            <a:r>
              <a:rPr lang="ru-RU" sz="2200" b="1" dirty="0" smtClean="0"/>
              <a:t> </a:t>
            </a:r>
            <a:r>
              <a:rPr lang="ru-RU" sz="2200" b="1" dirty="0" smtClean="0"/>
              <a:t>завтовшки</a:t>
            </a:r>
            <a:r>
              <a:rPr lang="ru-RU" sz="2200" b="1" dirty="0" smtClean="0"/>
              <a:t> </a:t>
            </a:r>
            <a:r>
              <a:rPr lang="ru-RU" sz="2200" b="1" dirty="0" smtClean="0"/>
              <a:t>приблизно</a:t>
            </a:r>
            <a:r>
              <a:rPr lang="ru-RU" sz="2200" b="1" dirty="0" smtClean="0"/>
              <a:t> 200 000 км, де вона </a:t>
            </a:r>
            <a:r>
              <a:rPr lang="ru-RU" sz="2200" b="1" dirty="0" smtClean="0"/>
              <a:t>відбувається</a:t>
            </a:r>
            <a:r>
              <a:rPr lang="ru-RU" sz="2200" b="1" dirty="0" smtClean="0"/>
              <a:t> — конвективною зоною.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1102</TotalTime>
  <Words>528</Words>
  <Application>Microsoft Office PowerPoint</Application>
  <PresentationFormat>Экран (4:3)</PresentationFormat>
  <Paragraphs>65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Сонце</vt:lpstr>
      <vt:lpstr>ЗАПИТАННЯ         КЛАСУ   НА ЗАКРІПЛЕННЯ  ЗНАНЬ </vt:lpstr>
      <vt:lpstr>Стоунхендж</vt:lpstr>
      <vt:lpstr>Стоунхендж</vt:lpstr>
      <vt:lpstr>Легенда про Фаетона</vt:lpstr>
      <vt:lpstr>Явище потрійного сонця</vt:lpstr>
      <vt:lpstr>Сонячне ядро</vt:lpstr>
      <vt:lpstr>Зона променистого переносу</vt:lpstr>
      <vt:lpstr>Конвективна зона </vt:lpstr>
      <vt:lpstr>Атмосфера Сонця</vt:lpstr>
      <vt:lpstr>Фотосфера</vt:lpstr>
      <vt:lpstr>Сонячна грануляція</vt:lpstr>
      <vt:lpstr>Хромосфера</vt:lpstr>
      <vt:lpstr>Корона Сонця</vt:lpstr>
      <vt:lpstr>Сонячний вітер</vt:lpstr>
      <vt:lpstr>Слайд 16</vt:lpstr>
      <vt:lpstr>Майбутнє сонця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Сонце</dc:title>
  <dc:creator>Елена</dc:creator>
  <cp:lastModifiedBy>Наталия</cp:lastModifiedBy>
  <cp:revision>95</cp:revision>
  <dcterms:created xsi:type="dcterms:W3CDTF">2013-11-17T18:22:47Z</dcterms:created>
  <dcterms:modified xsi:type="dcterms:W3CDTF">2014-01-08T13:24:57Z</dcterms:modified>
</cp:coreProperties>
</file>