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8" r:id="rId3"/>
    <p:sldId id="272" r:id="rId4"/>
    <p:sldId id="273" r:id="rId5"/>
    <p:sldId id="274" r:id="rId6"/>
    <p:sldId id="275" r:id="rId7"/>
    <p:sldId id="276" r:id="rId8"/>
    <p:sldId id="280" r:id="rId9"/>
    <p:sldId id="261" r:id="rId10"/>
    <p:sldId id="256" r:id="rId11"/>
    <p:sldId id="257" r:id="rId12"/>
    <p:sldId id="264" r:id="rId13"/>
    <p:sldId id="297" r:id="rId14"/>
    <p:sldId id="292" r:id="rId15"/>
    <p:sldId id="293" r:id="rId16"/>
    <p:sldId id="291" r:id="rId17"/>
    <p:sldId id="290" r:id="rId18"/>
    <p:sldId id="259" r:id="rId19"/>
    <p:sldId id="258" r:id="rId20"/>
    <p:sldId id="260" r:id="rId21"/>
    <p:sldId id="262" r:id="rId22"/>
    <p:sldId id="263" r:id="rId23"/>
    <p:sldId id="265" r:id="rId24"/>
    <p:sldId id="296" r:id="rId25"/>
    <p:sldId id="295" r:id="rId26"/>
    <p:sldId id="294" r:id="rId27"/>
    <p:sldId id="289" r:id="rId28"/>
    <p:sldId id="28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09" autoAdjust="0"/>
  </p:normalViewPr>
  <p:slideViewPr>
    <p:cSldViewPr>
      <p:cViewPr varScale="1">
        <p:scale>
          <a:sx n="71" d="100"/>
          <a:sy n="71" d="100"/>
        </p:scale>
        <p:origin x="-136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14.02.2013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85;&#1072;&#1096;&#1080;%20&#1076;&#1086;&#1082;&#1091;&#1084;&#1077;&#1085;&#1090;&#1099;\Wlad\&#1087;&#1088;&#1077;&#1079;&#1077;&#1085;&#1090;&#1072;&#1094;&#1110;&#1111;\&#1087;&#1088;&#1077;&#1079;&#1077;&#1085;&#1090;&#1072;&#1094;&#1110;&#1111;%20&#1076;&#1083;&#1103;%20&#1084;&#1077;&#1090;&#1086;&#1076;&#1080;&#1095;&#1082;&#1080;\9%20&#1091;&#1088;&#1086;&#1082;%20&#1087;&#1083;&#1072;&#1085;&#1077;&#1090;&#1080;-&#1075;&#1110;&#1075;&#1072;&#1085;&#1090;&#1080;\&#1086;&#1089;&#1085;&#1086;&#1074;&#1085;&#1077;%20&#1070;&#1087;&#1110;&#1090;&#1077;&#1088;.avi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85;&#1072;&#1096;&#1080;%20&#1076;&#1086;&#1082;&#1091;&#1084;&#1077;&#1085;&#1090;&#1099;\Wlad\&#1087;&#1088;&#1077;&#1079;&#1077;&#1085;&#1090;&#1072;&#1094;&#1110;&#1111;\&#1087;&#1088;&#1077;&#1079;&#1077;&#1085;&#1090;&#1072;&#1094;&#1110;&#1111;%20&#1076;&#1083;&#1103;%20&#1084;&#1077;&#1090;&#1086;&#1076;&#1080;&#1095;&#1082;&#1080;\9%20&#1091;&#1088;&#1086;&#1082;%20&#1087;&#1083;&#1072;&#1085;&#1077;&#1090;&#1080;-&#1075;&#1110;&#1075;&#1072;&#1085;&#1090;&#1080;\&#1082;&#1110;&#1083;&#1100;&#1094;&#1103;%20&#1057;&#1072;&#1090;&#1091;&#1088;&#1085;&#1072;.avi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85;&#1072;&#1096;&#1080;%20&#1076;&#1086;&#1082;&#1091;&#1084;&#1077;&#1085;&#1090;&#1099;\Wlad\&#1087;&#1088;&#1077;&#1079;&#1077;&#1085;&#1090;&#1072;&#1094;&#1110;&#1111;\&#1087;&#1088;&#1077;&#1079;&#1077;&#1085;&#1090;&#1072;&#1094;&#1110;&#1111;%20&#1076;&#1083;&#1103;%20&#1084;&#1077;&#1090;&#1086;&#1076;&#1080;&#1095;&#1082;&#1080;\9%20&#1091;&#1088;&#1086;&#1082;%20&#1087;&#1083;&#1072;&#1085;&#1077;&#1090;&#1080;-&#1075;&#1110;&#1075;&#1072;&#1085;&#1090;&#1080;\&#1073;&#1091;&#1076;&#1086;&#1074;&#1072;%20&#1110;%20&#1084;&#1072;&#1075;&#1085;&#1110;&#1090;&#1085;&#1077;%20&#1087;&#1086;&#1083;&#1077;%20&#1059;&#1088;&#1072;&#1085;.avi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85;&#1072;&#1096;&#1080;%20&#1076;&#1086;&#1082;&#1091;&#1084;&#1077;&#1085;&#1090;&#1099;\Wlad\&#1087;&#1088;&#1077;&#1079;&#1077;&#1085;&#1090;&#1072;&#1094;&#1110;&#1111;\&#1087;&#1088;&#1077;&#1079;&#1077;&#1085;&#1090;&#1072;&#1094;&#1110;&#1111;%20&#1076;&#1083;&#1103;%20&#1084;&#1077;&#1090;&#1086;&#1076;&#1080;&#1095;&#1082;&#1080;\9%20&#1091;&#1088;&#1086;&#1082;%20&#1087;&#1083;&#1072;&#1085;&#1077;&#1090;&#1080;-&#1075;&#1110;&#1075;&#1072;&#1085;&#1090;&#1080;\&#1053;&#1077;&#1087;&#1090;&#1091;&#1085;.avi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051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Font typeface="Wingdings 2" pitchFamily="18" charset="2"/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Цей великий світ існує незалежно від нас,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Font typeface="Wingdings 2" pitchFamily="18" charset="2"/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людей, і повстає перед нами, як величезна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Font typeface="Wingdings 2" pitchFamily="18" charset="2"/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загадка, що є доступною, хоча б частково,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Font typeface="Wingdings 2" pitchFamily="18" charset="2"/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нашому сприйняттю і нашому розуму.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Font typeface="Wingdings 2" pitchFamily="18" charset="2"/>
              <a:buNone/>
            </a:pP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А.Ейнштейн</a:t>
            </a: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075" name="Содержимое 2"/>
          <p:cNvSpPr>
            <a:spLocks noGrp="1"/>
          </p:cNvSpPr>
          <p:nvPr>
            <p:ph type="subTitle" idx="1"/>
          </p:nvPr>
        </p:nvSpPr>
        <p:spPr>
          <a:xfrm>
            <a:off x="4000496" y="1357298"/>
            <a:ext cx="4387600" cy="3623838"/>
          </a:xfrm>
        </p:spPr>
        <p:txBody>
          <a:bodyPr>
            <a:normAutofit/>
          </a:bodyPr>
          <a:lstStyle/>
          <a:p>
            <a:pPr>
              <a:buFont typeface="Wingdings 2" pitchFamily="18" charset="2"/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Там нема води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повітря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Font typeface="Wingdings 2" pitchFamily="18" charset="2"/>
              <a:buNone/>
            </a:pP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Тож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вітру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там,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бурі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Font typeface="Wingdings 2" pitchFamily="18" charset="2"/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до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Сонця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найближче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Wingdings 2" pitchFamily="18" charset="2"/>
              <a:buNone/>
            </a:pP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Звуть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планету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цю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</a:t>
            </a:r>
          </a:p>
        </p:txBody>
      </p:sp>
      <p:pic>
        <p:nvPicPr>
          <p:cNvPr id="4" name="Picture 5" descr="040201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428736"/>
            <a:ext cx="33337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457200" y="1774825"/>
            <a:ext cx="4471988" cy="215423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Названа в честь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богині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красоти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Планета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блискавками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атмосферою,</a:t>
            </a:r>
          </a:p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Але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ніхто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цій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планеті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живе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зветься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краса … </a:t>
            </a:r>
          </a:p>
        </p:txBody>
      </p:sp>
      <p:pic>
        <p:nvPicPr>
          <p:cNvPr id="5" name="Picture 5" descr="040301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3" y="2500313"/>
            <a:ext cx="40957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57200" y="1774825"/>
            <a:ext cx="4186238" cy="36544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Як бог богів величніший з усіх.</a:t>
            </a:r>
          </a:p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Супутників у нього ціла свита.</a:t>
            </a:r>
          </a:p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Планету знають цю усі </a:t>
            </a:r>
          </a:p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З поважним іменем … </a:t>
            </a:r>
          </a:p>
        </p:txBody>
      </p:sp>
      <p:pic>
        <p:nvPicPr>
          <p:cNvPr id="5" name="основне Юпітер.avi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1" y="2571744"/>
            <a:ext cx="4929190" cy="4102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57200" y="1774825"/>
            <a:ext cx="3686175" cy="46259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кільця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відомі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навіть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дітям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Юпітером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сусідом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схожий.</a:t>
            </a:r>
          </a:p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Планета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велетень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низькою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густиною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… ми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можемо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dirty="0" smtClean="0"/>
          </a:p>
        </p:txBody>
      </p:sp>
      <p:pic>
        <p:nvPicPr>
          <p:cNvPr id="6" name="кільця Сатурна.avi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0" y="1600200"/>
            <a:ext cx="45720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 fullScrn="1"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457200" y="1774825"/>
            <a:ext cx="4186238" cy="46259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В чотири рази більший від Землі,</a:t>
            </a:r>
          </a:p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На боці лежачи він крутиться, мов пан.</a:t>
            </a:r>
          </a:p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Супутників 15 має ще крім того,</a:t>
            </a:r>
          </a:p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А зветься чудо це …</a:t>
            </a:r>
          </a:p>
        </p:txBody>
      </p:sp>
      <p:pic>
        <p:nvPicPr>
          <p:cNvPr id="4" name="будова і магнітне поле Уран.avi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85938"/>
            <a:ext cx="45720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774825"/>
            <a:ext cx="4186238" cy="46259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Кольорову має атмосферу.</a:t>
            </a:r>
          </a:p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Несподівано відкритий цей пустун.</a:t>
            </a:r>
          </a:p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А названий в честь бога океану.</a:t>
            </a:r>
          </a:p>
          <a:p>
            <a:pPr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Ви впізнали? Це ж …</a:t>
            </a:r>
          </a:p>
        </p:txBody>
      </p:sp>
      <p:pic>
        <p:nvPicPr>
          <p:cNvPr id="4" name="Нептун.avi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38" y="2214563"/>
            <a:ext cx="3929062" cy="391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214290"/>
            <a:ext cx="6753244" cy="1285884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Зоряне небо без контурів сузір'їв.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57224" y="1571612"/>
            <a:ext cx="7358114" cy="4929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5"/>
          <p:cNvSpPr>
            <a:spLocks noGrp="1"/>
          </p:cNvSpPr>
          <p:nvPr>
            <p:ph type="ctrTitle"/>
          </p:nvPr>
        </p:nvSpPr>
        <p:spPr>
          <a:xfrm>
            <a:off x="533400" y="0"/>
            <a:ext cx="7851648" cy="1071546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chemeClr val="bg1"/>
                </a:solidFill>
              </a:rPr>
              <a:t>Сузір'я Оріона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357298"/>
            <a:ext cx="6072229" cy="5057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33400" y="357166"/>
            <a:ext cx="7851648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Поділ неба на сузір'я.</a:t>
            </a:r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414463"/>
            <a:ext cx="7858180" cy="5157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785926"/>
            <a:ext cx="7851648" cy="141447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0697" y="285728"/>
            <a:ext cx="6840327" cy="6302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2628904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Тема уроку:</a:t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err="1" smtClean="0">
                <a:solidFill>
                  <a:schemeClr val="bg1"/>
                </a:solidFill>
              </a:rPr>
              <a:t>“Рухома</a:t>
            </a:r>
            <a:r>
              <a:rPr lang="uk-UA" dirty="0" smtClean="0">
                <a:solidFill>
                  <a:schemeClr val="bg1"/>
                </a:solidFill>
              </a:rPr>
              <a:t> карта зоряного неба. </a:t>
            </a:r>
            <a:r>
              <a:rPr lang="uk-UA" dirty="0" err="1" smtClean="0">
                <a:solidFill>
                  <a:schemeClr val="bg1"/>
                </a:solidFill>
              </a:rPr>
              <a:t>Сузір'я.”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3"/>
          <p:cNvSpPr>
            <a:spLocks noChangeArrowheads="1"/>
          </p:cNvSpPr>
          <p:nvPr/>
        </p:nvSpPr>
        <p:spPr bwMode="auto">
          <a:xfrm>
            <a:off x="6858000" y="2071688"/>
            <a:ext cx="18573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b="1">
                <a:latin typeface="Times New Roman" pitchFamily="18" charset="0"/>
                <a:cs typeface="Times New Roman" pitchFamily="18" charset="0"/>
              </a:rPr>
              <a:t>Визначення положення світил на небесній </a:t>
            </a:r>
            <a:br>
              <a:rPr lang="uk-UA" b="1">
                <a:latin typeface="Times New Roman" pitchFamily="18" charset="0"/>
                <a:cs typeface="Times New Roman" pitchFamily="18" charset="0"/>
              </a:rPr>
            </a:br>
            <a:r>
              <a:rPr lang="uk-UA" b="1">
                <a:latin typeface="Times New Roman" pitchFamily="18" charset="0"/>
                <a:cs typeface="Times New Roman" pitchFamily="18" charset="0"/>
              </a:rPr>
              <a:t> сфері за допомогою карти зоряного неба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5" name="Picture 2" descr="Карта звездного неб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6643688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824426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uk-UA" sz="4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Рухомою картою зоряного неба         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називається пристрій, за допомогою якого можна визначити вид зоряного неба, умови спостереження світил для нашої широти в будь-який час.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noterror.ru/wp-content/uploads/2008/12/sdfsdsfs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714480" y="142852"/>
            <a:ext cx="6210867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Екваторіальні системи </a:t>
            </a:r>
            <a:br>
              <a:rPr lang="uk-UA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небесних координат</a:t>
            </a:r>
            <a:endParaRPr lang="ru-RU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857250" y="2143125"/>
            <a:ext cx="6643688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Системи небесних координат використовують в астрономії для опису положення світил на небі або точок на уявній небесній сфері . Небесні координати вводяться на геометрично правильної поверхні небесної сфери координатної сіткою, подібної сітці меридіанів і паралелей на Землі. Координатна сітка визначається двома площинами: площиною екватора системи і пов'язаними з ним двома полюсами, а також площиною початкового меридіана.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536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71538" y="0"/>
            <a:ext cx="6643734" cy="6858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-357214"/>
            <a:ext cx="7851648" cy="1143008"/>
          </a:xfrm>
        </p:spPr>
        <p:txBody>
          <a:bodyPr/>
          <a:lstStyle/>
          <a:p>
            <a:pPr algn="ctr"/>
            <a:r>
              <a:rPr lang="uk-UA" dirty="0" smtClean="0"/>
              <a:t>Ківш Великої ведмедиці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85860"/>
            <a:ext cx="464347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357298"/>
            <a:ext cx="3926363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0"/>
            <a:ext cx="7851648" cy="128586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Велика ведмедиця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357298"/>
            <a:ext cx="8643966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642918"/>
            <a:ext cx="785818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500042"/>
            <a:ext cx="7215238" cy="5857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0"/>
            <a:ext cx="7851648" cy="1643050"/>
          </a:xfrm>
        </p:spPr>
        <p:txBody>
          <a:bodyPr/>
          <a:lstStyle/>
          <a:p>
            <a:pPr algn="ctr"/>
            <a:r>
              <a:rPr lang="uk-UA" dirty="0" err="1" smtClean="0"/>
              <a:t>Касіопея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43050"/>
            <a:ext cx="8429684" cy="48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533399" y="500043"/>
            <a:ext cx="8110566" cy="857256"/>
          </a:xfrm>
        </p:spPr>
        <p:txBody>
          <a:bodyPr>
            <a:normAutofit/>
          </a:bodyPr>
          <a:lstStyle/>
          <a:p>
            <a:pPr algn="l"/>
            <a:r>
              <a:rPr lang="uk-UA" dirty="0" smtClean="0"/>
              <a:t>Оріон                        Лебідь</a:t>
            </a: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929058" y="285728"/>
            <a:ext cx="5000660" cy="2000264"/>
          </a:xfrm>
        </p:spPr>
        <p:txBody>
          <a:bodyPr>
            <a:noAutofit/>
          </a:bodyPr>
          <a:lstStyle/>
          <a:p>
            <a:endParaRPr lang="uk-UA" sz="7200" dirty="0" smtClean="0"/>
          </a:p>
          <a:p>
            <a:pPr algn="l"/>
            <a:r>
              <a:rPr lang="uk-UA" sz="7200" dirty="0" smtClean="0"/>
              <a:t>Лев    </a:t>
            </a:r>
            <a:endParaRPr lang="ru-RU" sz="72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14422"/>
            <a:ext cx="3290897" cy="4020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2786058"/>
            <a:ext cx="3000396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6548" y="1714488"/>
            <a:ext cx="2517452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zvezdetz.ru/Astronomy_files/1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435612" y="642918"/>
            <a:ext cx="6162264" cy="304698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Практична </a:t>
            </a:r>
            <a:br>
              <a:rPr lang="uk-U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</a:br>
            <a:r>
              <a:rPr lang="uk-U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робота №1</a:t>
            </a:r>
            <a:endParaRPr lang="ru-RU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http://astronomy.net.ua/uploads/posts/2010-06/1276375459_0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Прямоугольник 5"/>
          <p:cNvSpPr>
            <a:spLocks noChangeArrowheads="1"/>
          </p:cNvSpPr>
          <p:nvPr/>
        </p:nvSpPr>
        <p:spPr bwMode="auto">
          <a:xfrm>
            <a:off x="500063" y="1071563"/>
            <a:ext cx="8542337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66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uk-UA" sz="66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uk-UA" sz="6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обота </a:t>
            </a:r>
            <a:r>
              <a:rPr lang="uk-UA" sz="6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 рухомою картою зоряного</a:t>
            </a:r>
          </a:p>
          <a:p>
            <a:r>
              <a:rPr lang="uk-UA" sz="6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6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еба</a:t>
            </a:r>
            <a:r>
              <a:rPr lang="uk-UA" sz="6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6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71570"/>
          </a:xfrm>
        </p:spPr>
        <p:txBody>
          <a:bodyPr/>
          <a:lstStyle/>
          <a:p>
            <a:r>
              <a:rPr lang="uk-UA" dirty="0" smtClean="0"/>
              <a:t>МЕТА РОБОТИ: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614874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Навчитися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визначати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вид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зоряного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неба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будь-який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момент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доби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довільного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дня року.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Навчитися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знаходити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карті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сузір'я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туманності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молочний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Шлях,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Північний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полюс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Полярну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зірку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точки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весняного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рівнодення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небесний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екватор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екліптику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положення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Сонця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екліптиці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видиму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невидиму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частини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небосхилу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Навчитися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знаходити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зеніт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визначати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сузір'я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зеніті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Навчитися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визначати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координати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зірок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0" descr="http://s43.radikal.ru/i100/1101/1a/7f7edb80da5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Прямоугольник 3"/>
          <p:cNvSpPr>
            <a:spLocks noChangeArrowheads="1"/>
          </p:cNvSpPr>
          <p:nvPr/>
        </p:nvSpPr>
        <p:spPr bwMode="auto">
          <a:xfrm>
            <a:off x="214313" y="214313"/>
            <a:ext cx="6000750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4000" b="1">
                <a:solidFill>
                  <a:schemeClr val="bg1"/>
                </a:solidFill>
                <a:latin typeface="Calibri" pitchFamily="34" charset="0"/>
              </a:rPr>
              <a:t>Вивчення видимого зоряного неба.</a:t>
            </a:r>
          </a:p>
          <a:p>
            <a:endParaRPr lang="uk-UA" sz="4000" i="1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uk-UA" sz="4000" i="1">
                <a:solidFill>
                  <a:schemeClr val="bg1"/>
                </a:solidFill>
                <a:latin typeface="Calibri" pitchFamily="34" charset="0"/>
              </a:rPr>
              <a:t>Виконання практичної роботи</a:t>
            </a:r>
            <a:r>
              <a:rPr lang="uk-UA" sz="4000" b="1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ru-RU" sz="40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2052" name="Picture 4" descr="http://www.astrotime.ru/images/unasr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57694"/>
            <a:ext cx="2878920" cy="2214554"/>
          </a:xfrm>
          <a:prstGeom prst="roundRect">
            <a:avLst/>
          </a:prstGeom>
          <a:noFill/>
          <a:ln w="76200">
            <a:solidFill>
              <a:schemeClr val="bg1">
                <a:lumMod val="65000"/>
              </a:schemeClr>
            </a:solidFill>
          </a:ln>
        </p:spPr>
      </p:pic>
      <p:pic>
        <p:nvPicPr>
          <p:cNvPr id="2054" name="Picture 6" descr="http://img0.liveinternet.ru/images/attach/b/3/22/528/22528524_Treugolnaya_galaktika_M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3929066"/>
            <a:ext cx="2952770" cy="2214578"/>
          </a:xfrm>
          <a:prstGeom prst="roundRect">
            <a:avLst/>
          </a:prstGeom>
          <a:noFill/>
          <a:ln w="76200">
            <a:solidFill>
              <a:schemeClr val="bg1">
                <a:lumMod val="85000"/>
              </a:schemeClr>
            </a:solidFill>
          </a:ln>
        </p:spPr>
      </p:pic>
      <p:pic>
        <p:nvPicPr>
          <p:cNvPr id="2056" name="Picture 8" descr="http://4.bp.blogspot.com/_goWsZ4KWgE8/S2_Fnc2hJDI/AAAAAAAABDE/r5lMFoJkvH4/s1600/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3000372"/>
            <a:ext cx="3048000" cy="2214578"/>
          </a:xfrm>
          <a:prstGeom prst="roundRect">
            <a:avLst/>
          </a:prstGeom>
          <a:noFill/>
          <a:ln w="76200">
            <a:solidFill>
              <a:schemeClr val="bg1">
                <a:lumMod val="85000"/>
              </a:schemeClr>
            </a:solidFill>
          </a:ln>
        </p:spPr>
      </p:pic>
      <p:pic>
        <p:nvPicPr>
          <p:cNvPr id="2050" name="Picture 2" descr="http://photo-element.ru/ps/stars/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66" y="1785926"/>
            <a:ext cx="3071834" cy="2214578"/>
          </a:xfrm>
          <a:prstGeom prst="roundRect">
            <a:avLst/>
          </a:prstGeom>
          <a:noFill/>
          <a:ln w="76200">
            <a:solidFill>
              <a:schemeClr val="bg1">
                <a:lumMod val="8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wallon.ru/_ph/3/544710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E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182</TotalTime>
  <Words>339</Words>
  <Application>Microsoft Office PowerPoint</Application>
  <PresentationFormat>Экран (4:3)</PresentationFormat>
  <Paragraphs>54</Paragraphs>
  <Slides>28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Зоряне небо без контурів сузір'їв.</vt:lpstr>
      <vt:lpstr>Сузір'я Оріона</vt:lpstr>
      <vt:lpstr>Поділ неба на сузір'я.</vt:lpstr>
      <vt:lpstr>Слайд 12</vt:lpstr>
      <vt:lpstr>Тема уроку: “Рухома карта зоряного неба. Сузір'я.”</vt:lpstr>
      <vt:lpstr>Слайд 14</vt:lpstr>
      <vt:lpstr>Слайд 15</vt:lpstr>
      <vt:lpstr>Слайд 16</vt:lpstr>
      <vt:lpstr>Слайд 17</vt:lpstr>
      <vt:lpstr>Ківш Великої ведмедиці</vt:lpstr>
      <vt:lpstr>Велика ведмедиця</vt:lpstr>
      <vt:lpstr>Слайд 20</vt:lpstr>
      <vt:lpstr>Слайд 21</vt:lpstr>
      <vt:lpstr>Касіопея</vt:lpstr>
      <vt:lpstr>Оріон                        Лебідь</vt:lpstr>
      <vt:lpstr>Слайд 24</vt:lpstr>
      <vt:lpstr>Слайд 25</vt:lpstr>
      <vt:lpstr>МЕТА РОБОТИ: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Зоряне небо без контурів сузір'їв.</dc:title>
  <cp:lastModifiedBy>User</cp:lastModifiedBy>
  <cp:revision>15</cp:revision>
  <dcterms:modified xsi:type="dcterms:W3CDTF">2013-02-14T10:16:50Z</dcterms:modified>
</cp:coreProperties>
</file>