
<file path=[Content_Types].xml><?xml version="1.0" encoding="utf-8"?>
<Types xmlns="http://schemas.openxmlformats.org/package/2006/content-types">
  <Override ContentType="application/vnd.openxmlformats-officedocument.presentationml.slide+xml" PartName="/ppt/slides/slide6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17.xml"/>
  <Override ContentType="application/vnd.openxmlformats-officedocument.presentationml.slide+xml" PartName="/ppt/slides/slide18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theme+xml" PartName="/ppt/theme/theme2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15.xml"/>
  <Override ContentType="application/vnd.openxmlformats-officedocument.presentationml.slide+xml" PartName="/ppt/slides/slide16.xml"/>
  <Override ContentType="application/vnd.openxmlformats-officedocument.presentationml.slide+xml" PartName="/ppt/slides/slide24.xml"/>
  <Override ContentType="application/vnd.openxmlformats-officedocument.theme+xml" PartName="/ppt/theme/theme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Default ContentType="image/jpeg" Extension="jpeg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slide+xml" PartName="/ppt/slides/slide22.xml"/>
  <Override ContentType="application/vnd.openxmlformats-officedocument.presentationml.slide+xml" PartName="/ppt/slides/slide23.xml"/>
  <Override ContentType="application/vnd.openxmlformats-officedocument.presentationml.notesMaster+xml" PartName="/ppt/notesMasters/notesMaster1.xml"/>
  <Override ContentType="application/vnd.openxmlformats-officedocument.presentationml.slideLayout+xml" PartName="/ppt/slideLayouts/slideLayout1.xml"/>
  <Override ContentType="application/vnd.openxmlformats-officedocument.extended-properties+xml" PartName="/docProps/app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0.xml"/>
  <Default ContentType="image/gif" Extension="gif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viewProps+xml" PartName="/ppt/viewProps.xml"/>
  <Override ContentType="application/vnd.openxmlformats-officedocument.presentationml.slideLayout+xml" PartName="/ppt/slideLayouts/slideLayout9.xml"/>
  <Override ContentType="application/vnd.openxmlformats-package.core-properties+xml" PartName="/docProps/core.xml"/>
  <Override ContentType="application/vnd.openxmlformats-officedocument.presentationml.slide+xml" PartName="/ppt/slides/slide5.xml"/>
  <Override ContentType="application/vnd.openxmlformats-officedocument.presentationml.slide+xml" PartName="/ppt/slides/slide19.xml"/>
  <Override ContentType="application/vnd.openxmlformats-officedocument.presentationml.slideLayout+xml" PartName="/ppt/slideLayouts/slideLayout7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268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7" r:id="rId11"/>
    <p:sldId id="269" r:id="rId12"/>
    <p:sldId id="270" r:id="rId13"/>
    <p:sldId id="272" r:id="rId14"/>
    <p:sldId id="273" r:id="rId15"/>
    <p:sldId id="274" r:id="rId16"/>
    <p:sldId id="275" r:id="rId17"/>
    <p:sldId id="276" r:id="rId18"/>
    <p:sldId id="277" r:id="rId19"/>
    <p:sldId id="278" r:id="rId20"/>
    <p:sldId id="279" r:id="rId21"/>
    <p:sldId id="282" r:id="rId22"/>
    <p:sldId id="283" r:id="rId23"/>
    <p:sldId id="280" r:id="rId24"/>
    <p:sldId id="281" r:id="rId25"/>
  </p:sldIdLst>
  <p:sldSz cx="9144000" cy="6858000" type="screen4x3"/>
  <p:notesSz cx="6858000" cy="91440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447EE34-1C9C-4E3C-82A3-04CE7185BCFE}" type="datetimeFigureOut">
              <a:rPr lang="uk-UA" smtClean="0"/>
              <a:pPr/>
              <a:t>15.04.2013</a:t>
            </a:fld>
            <a:endParaRPr lang="uk-UA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uk-UA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9CD62E-4E31-4FC2-922A-F7E7B00ABB56}" type="slidenum">
              <a:rPr lang="uk-UA" smtClean="0"/>
              <a:pPr/>
              <a:t>‹#›</a:t>
            </a:fld>
            <a:endParaRPr lang="uk-U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6A1BC2-D4FF-4FEA-9064-F3657D702F8C}" type="datetimeFigureOut">
              <a:rPr lang="uk-UA" smtClean="0"/>
              <a:pPr/>
              <a:t>15.04.2013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6E0414-3634-4339-9DC8-5308D082FF53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6A1BC2-D4FF-4FEA-9064-F3657D702F8C}" type="datetimeFigureOut">
              <a:rPr lang="uk-UA" smtClean="0"/>
              <a:pPr/>
              <a:t>15.04.2013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6E0414-3634-4339-9DC8-5308D082FF53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6A1BC2-D4FF-4FEA-9064-F3657D702F8C}" type="datetimeFigureOut">
              <a:rPr lang="uk-UA" smtClean="0"/>
              <a:pPr/>
              <a:t>15.04.2013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6E0414-3634-4339-9DC8-5308D082FF53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6A1BC2-D4FF-4FEA-9064-F3657D702F8C}" type="datetimeFigureOut">
              <a:rPr lang="uk-UA" smtClean="0"/>
              <a:pPr/>
              <a:t>15.04.2013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6E0414-3634-4339-9DC8-5308D082FF53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6A1BC2-D4FF-4FEA-9064-F3657D702F8C}" type="datetimeFigureOut">
              <a:rPr lang="uk-UA" smtClean="0"/>
              <a:pPr/>
              <a:t>15.04.2013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6E0414-3634-4339-9DC8-5308D082FF53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6A1BC2-D4FF-4FEA-9064-F3657D702F8C}" type="datetimeFigureOut">
              <a:rPr lang="uk-UA" smtClean="0"/>
              <a:pPr/>
              <a:t>15.04.2013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6E0414-3634-4339-9DC8-5308D082FF53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6A1BC2-D4FF-4FEA-9064-F3657D702F8C}" type="datetimeFigureOut">
              <a:rPr lang="uk-UA" smtClean="0"/>
              <a:pPr/>
              <a:t>15.04.2013</a:t>
            </a:fld>
            <a:endParaRPr lang="uk-UA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6E0414-3634-4339-9DC8-5308D082FF53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6A1BC2-D4FF-4FEA-9064-F3657D702F8C}" type="datetimeFigureOut">
              <a:rPr lang="uk-UA" smtClean="0"/>
              <a:pPr/>
              <a:t>15.04.2013</a:t>
            </a:fld>
            <a:endParaRPr lang="uk-UA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6E0414-3634-4339-9DC8-5308D082FF53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6A1BC2-D4FF-4FEA-9064-F3657D702F8C}" type="datetimeFigureOut">
              <a:rPr lang="uk-UA" smtClean="0"/>
              <a:pPr/>
              <a:t>15.04.2013</a:t>
            </a:fld>
            <a:endParaRPr lang="uk-UA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6E0414-3634-4339-9DC8-5308D082FF53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6A1BC2-D4FF-4FEA-9064-F3657D702F8C}" type="datetimeFigureOut">
              <a:rPr lang="uk-UA" smtClean="0"/>
              <a:pPr/>
              <a:t>15.04.2013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6E0414-3634-4339-9DC8-5308D082FF53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6A1BC2-D4FF-4FEA-9064-F3657D702F8C}" type="datetimeFigureOut">
              <a:rPr lang="uk-UA" smtClean="0"/>
              <a:pPr/>
              <a:t>15.04.2013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6E0414-3634-4339-9DC8-5308D082FF53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6A1BC2-D4FF-4FEA-9064-F3657D702F8C}" type="datetimeFigureOut">
              <a:rPr lang="uk-UA" smtClean="0"/>
              <a:pPr/>
              <a:t>15.04.2013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06E0414-3634-4339-9DC8-5308D082FF53}" type="slidenum">
              <a:rPr lang="uk-UA" smtClean="0"/>
              <a:pPr/>
              <a:t>‹#›</a:t>
            </a:fld>
            <a:endParaRPr lang="uk-U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jpeg"/><Relationship Id="rId3" Type="http://schemas.openxmlformats.org/officeDocument/2006/relationships/image" Target="../media/image14.jpeg"/><Relationship Id="rId7" Type="http://schemas.openxmlformats.org/officeDocument/2006/relationships/image" Target="../media/image1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jpeg"/><Relationship Id="rId11" Type="http://schemas.openxmlformats.org/officeDocument/2006/relationships/image" Target="../media/image22.jpeg"/><Relationship Id="rId5" Type="http://schemas.openxmlformats.org/officeDocument/2006/relationships/image" Target="../media/image16.jpeg"/><Relationship Id="rId10" Type="http://schemas.openxmlformats.org/officeDocument/2006/relationships/image" Target="../media/image21.jpeg"/><Relationship Id="rId4" Type="http://schemas.openxmlformats.org/officeDocument/2006/relationships/image" Target="../media/image15.jpeg"/><Relationship Id="rId9" Type="http://schemas.openxmlformats.org/officeDocument/2006/relationships/image" Target="../media/image20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jpeg"/><Relationship Id="rId3" Type="http://schemas.openxmlformats.org/officeDocument/2006/relationships/image" Target="../media/image23.jpeg"/><Relationship Id="rId7" Type="http://schemas.openxmlformats.org/officeDocument/2006/relationships/image" Target="../media/image2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jpeg"/><Relationship Id="rId3" Type="http://schemas.openxmlformats.org/officeDocument/2006/relationships/image" Target="../media/image29.jpeg"/><Relationship Id="rId7" Type="http://schemas.openxmlformats.org/officeDocument/2006/relationships/image" Target="../media/image33.jpeg"/><Relationship Id="rId12" Type="http://schemas.openxmlformats.org/officeDocument/2006/relationships/image" Target="../media/image3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jpeg"/><Relationship Id="rId11" Type="http://schemas.openxmlformats.org/officeDocument/2006/relationships/image" Target="../media/image37.jpeg"/><Relationship Id="rId5" Type="http://schemas.openxmlformats.org/officeDocument/2006/relationships/image" Target="../media/image31.jpeg"/><Relationship Id="rId10" Type="http://schemas.openxmlformats.org/officeDocument/2006/relationships/image" Target="../media/image36.jpeg"/><Relationship Id="rId4" Type="http://schemas.openxmlformats.org/officeDocument/2006/relationships/image" Target="../media/image30.jpeg"/><Relationship Id="rId9" Type="http://schemas.openxmlformats.org/officeDocument/2006/relationships/image" Target="../media/image35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1.jpeg"/><Relationship Id="rId4" Type="http://schemas.openxmlformats.org/officeDocument/2006/relationships/image" Target="../media/image40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5.jpeg"/><Relationship Id="rId5" Type="http://schemas.openxmlformats.org/officeDocument/2006/relationships/image" Target="../media/image44.jpeg"/><Relationship Id="rId4" Type="http://schemas.openxmlformats.org/officeDocument/2006/relationships/image" Target="../media/image43.jpe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jpeg"/><Relationship Id="rId3" Type="http://schemas.openxmlformats.org/officeDocument/2006/relationships/image" Target="../media/image46.jpeg"/><Relationship Id="rId7" Type="http://schemas.openxmlformats.org/officeDocument/2006/relationships/image" Target="../media/image5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9.jpeg"/><Relationship Id="rId5" Type="http://schemas.openxmlformats.org/officeDocument/2006/relationships/image" Target="../media/image48.jpeg"/><Relationship Id="rId4" Type="http://schemas.openxmlformats.org/officeDocument/2006/relationships/image" Target="../media/image47.jpe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7.jpeg"/><Relationship Id="rId3" Type="http://schemas.openxmlformats.org/officeDocument/2006/relationships/image" Target="../media/image52.jpeg"/><Relationship Id="rId7" Type="http://schemas.openxmlformats.org/officeDocument/2006/relationships/image" Target="../media/image5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5.jpeg"/><Relationship Id="rId5" Type="http://schemas.openxmlformats.org/officeDocument/2006/relationships/image" Target="../media/image54.jpeg"/><Relationship Id="rId4" Type="http://schemas.openxmlformats.org/officeDocument/2006/relationships/image" Target="../media/image53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0.jpeg"/><Relationship Id="rId5" Type="http://schemas.openxmlformats.org/officeDocument/2006/relationships/image" Target="../media/image59.jpeg"/><Relationship Id="rId4" Type="http://schemas.openxmlformats.org/officeDocument/2006/relationships/image" Target="../media/image4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7" Type="http://schemas.openxmlformats.org/officeDocument/2006/relationships/image" Target="../media/image6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4.jpeg"/><Relationship Id="rId5" Type="http://schemas.openxmlformats.org/officeDocument/2006/relationships/image" Target="../media/image63.jpeg"/><Relationship Id="rId4" Type="http://schemas.openxmlformats.org/officeDocument/2006/relationships/image" Target="../media/image62.jpe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0.jpeg"/><Relationship Id="rId3" Type="http://schemas.openxmlformats.org/officeDocument/2006/relationships/image" Target="../media/image66.jpeg"/><Relationship Id="rId7" Type="http://schemas.openxmlformats.org/officeDocument/2006/relationships/image" Target="../media/image6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8.jpeg"/><Relationship Id="rId5" Type="http://schemas.openxmlformats.org/officeDocument/2006/relationships/image" Target="../media/image9.jpeg"/><Relationship Id="rId4" Type="http://schemas.openxmlformats.org/officeDocument/2006/relationships/image" Target="../media/image67.jpeg"/><Relationship Id="rId9" Type="http://schemas.openxmlformats.org/officeDocument/2006/relationships/image" Target="../media/image71.jpe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7.jpeg"/><Relationship Id="rId3" Type="http://schemas.openxmlformats.org/officeDocument/2006/relationships/image" Target="../media/image72.jpeg"/><Relationship Id="rId7" Type="http://schemas.openxmlformats.org/officeDocument/2006/relationships/image" Target="../media/image7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5.jpeg"/><Relationship Id="rId11" Type="http://schemas.openxmlformats.org/officeDocument/2006/relationships/image" Target="../media/image79.jpeg"/><Relationship Id="rId5" Type="http://schemas.openxmlformats.org/officeDocument/2006/relationships/image" Target="../media/image74.jpeg"/><Relationship Id="rId10" Type="http://schemas.openxmlformats.org/officeDocument/2006/relationships/image" Target="../media/image66.jpeg"/><Relationship Id="rId4" Type="http://schemas.openxmlformats.org/officeDocument/2006/relationships/image" Target="../media/image73.jpeg"/><Relationship Id="rId9" Type="http://schemas.openxmlformats.org/officeDocument/2006/relationships/image" Target="../media/image78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6" name="Содержимое 5" descr="салат колір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3999" cy="6857999"/>
          </a:xfrm>
        </p:spPr>
      </p:pic>
      <p:pic>
        <p:nvPicPr>
          <p:cNvPr id="7" name="Рисунок 6" descr="images (19)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28662" y="2143116"/>
            <a:ext cx="7416824" cy="37370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39552" y="476672"/>
            <a:ext cx="806489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uk-UA" sz="3200" b="1" dirty="0">
                <a:latin typeface="Monotype Corsiva" pitchFamily="66" charset="0"/>
              </a:rPr>
              <a:t>Значення покритонасінних у природі та житті людини:сільськогосподарські,лікарські,декоративні рослини</a:t>
            </a:r>
            <a:endParaRPr lang="uk-UA" sz="3200" dirty="0">
              <a:latin typeface="Monotype Corsiva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071538" y="6215082"/>
            <a:ext cx="7143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b="1" dirty="0" smtClean="0"/>
              <a:t>Підготувала вчитель біології  </a:t>
            </a:r>
            <a:r>
              <a:rPr lang="uk-UA" b="1" dirty="0" err="1" smtClean="0"/>
              <a:t>Тужанівської</a:t>
            </a:r>
            <a:r>
              <a:rPr lang="uk-UA" b="1" dirty="0" smtClean="0"/>
              <a:t> ЗОШ </a:t>
            </a:r>
            <a:r>
              <a:rPr lang="uk-UA" b="1" dirty="0" err="1" smtClean="0"/>
              <a:t>І-ІІст</a:t>
            </a:r>
            <a:r>
              <a:rPr lang="uk-UA" b="1" dirty="0" smtClean="0"/>
              <a:t>. Мельник І.М.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6" name="Содержимое 5" descr="салат колір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7999"/>
          </a:xfrm>
        </p:spPr>
      </p:pic>
      <p:pic>
        <p:nvPicPr>
          <p:cNvPr id="7" name="Рисунок 6" descr="завантаження (2)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95536" y="2564904"/>
            <a:ext cx="3744416" cy="3672408"/>
          </a:xfrm>
          <a:prstGeom prst="rect">
            <a:avLst/>
          </a:prstGeom>
        </p:spPr>
      </p:pic>
      <p:pic>
        <p:nvPicPr>
          <p:cNvPr id="8" name="Рисунок 7" descr="завантаження (3)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635896" y="260648"/>
            <a:ext cx="2324100" cy="1962150"/>
          </a:xfrm>
          <a:prstGeom prst="rect">
            <a:avLst/>
          </a:prstGeom>
        </p:spPr>
      </p:pic>
      <p:pic>
        <p:nvPicPr>
          <p:cNvPr id="9" name="Рисунок 8" descr="завантаження (4)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300192" y="1700808"/>
            <a:ext cx="2304256" cy="3888432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5724128" y="6021288"/>
            <a:ext cx="32403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dirty="0" smtClean="0">
                <a:latin typeface="Constantia" pitchFamily="18" charset="0"/>
              </a:rPr>
              <a:t>      фотосинтез</a:t>
            </a:r>
            <a:endParaRPr lang="uk-UA" sz="3200" dirty="0">
              <a:latin typeface="Constant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4" name="Содержимое 3" descr="салат колір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1"/>
            <a:ext cx="9143999" cy="6858000"/>
          </a:xfrm>
        </p:spPr>
      </p:pic>
      <p:pic>
        <p:nvPicPr>
          <p:cNvPr id="5" name="Рисунок 4" descr="images (20)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51520" y="1412776"/>
            <a:ext cx="2736304" cy="1581150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Рисунок 5" descr="images (21)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876256" y="332656"/>
            <a:ext cx="2000250" cy="2286000"/>
          </a:xfrm>
          <a:prstGeom prst="round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Рисунок 6" descr="завантаження (5)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572000" y="1124744"/>
            <a:ext cx="2466975" cy="1847850"/>
          </a:xfrm>
          <a:prstGeom prst="round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Рисунок 7" descr="images (22)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79512" y="4941168"/>
            <a:ext cx="2638425" cy="1733550"/>
          </a:xfrm>
          <a:prstGeom prst="round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9" name="Рисунок 8" descr="завантаження (6)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7092280" y="3429000"/>
            <a:ext cx="1872208" cy="1584176"/>
          </a:xfrm>
          <a:prstGeom prst="snipRound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" name="Рисунок 9" descr="images (23)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899592" y="3356992"/>
            <a:ext cx="2466975" cy="1847850"/>
          </a:xfrm>
          <a:prstGeom prst="round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1" name="Рисунок 10" descr="images (24).jp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6012160" y="4869160"/>
            <a:ext cx="2019300" cy="1800200"/>
          </a:xfrm>
          <a:prstGeom prst="snipRound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2" name="Рисунок 11" descr="images (25).jp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1979712" y="188640"/>
            <a:ext cx="2543175" cy="1800225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3" name="Рисунок 12" descr="images (26).jpg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3707904" y="3212976"/>
            <a:ext cx="2088232" cy="3024336"/>
          </a:xfrm>
          <a:prstGeom prst="teardrop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3">
                <a:lumMod val="75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4" name="Содержимое 3" descr="салат колір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1"/>
            <a:ext cx="9143999" cy="6858000"/>
          </a:xfrm>
        </p:spPr>
      </p:pic>
      <p:sp>
        <p:nvSpPr>
          <p:cNvPr id="5" name="Овал 4"/>
          <p:cNvSpPr/>
          <p:nvPr/>
        </p:nvSpPr>
        <p:spPr>
          <a:xfrm>
            <a:off x="2339752" y="2060848"/>
            <a:ext cx="4752528" cy="208823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b="1" dirty="0" smtClean="0"/>
              <a:t>Сільськогосподарські рослини</a:t>
            </a:r>
            <a:endParaRPr lang="uk-UA" sz="2400" b="1" dirty="0"/>
          </a:p>
        </p:txBody>
      </p:sp>
      <p:cxnSp>
        <p:nvCxnSpPr>
          <p:cNvPr id="7" name="Прямая со стрелкой 6"/>
          <p:cNvCxnSpPr>
            <a:stCxn id="5" idx="0"/>
          </p:cNvCxnSpPr>
          <p:nvPr/>
        </p:nvCxnSpPr>
        <p:spPr>
          <a:xfrm flipV="1">
            <a:off x="4716016" y="1124744"/>
            <a:ext cx="0" cy="93610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>
            <a:stCxn id="5" idx="3"/>
          </p:cNvCxnSpPr>
          <p:nvPr/>
        </p:nvCxnSpPr>
        <p:spPr>
          <a:xfrm flipH="1">
            <a:off x="1979712" y="3843266"/>
            <a:ext cx="1056032" cy="80987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>
            <a:stCxn id="5" idx="5"/>
          </p:cNvCxnSpPr>
          <p:nvPr/>
        </p:nvCxnSpPr>
        <p:spPr>
          <a:xfrm>
            <a:off x="6396288" y="3843266"/>
            <a:ext cx="912016" cy="73786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3347864" y="404664"/>
            <a:ext cx="30963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dirty="0" smtClean="0"/>
              <a:t>       </a:t>
            </a:r>
            <a:r>
              <a:rPr lang="uk-UA" sz="3200" b="1" dirty="0" smtClean="0"/>
              <a:t>харчові</a:t>
            </a:r>
            <a:endParaRPr lang="uk-UA" sz="3200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539552" y="4941168"/>
            <a:ext cx="28083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 smtClean="0"/>
              <a:t>      кормові</a:t>
            </a:r>
            <a:endParaRPr lang="uk-UA" sz="3200" b="1" dirty="0"/>
          </a:p>
        </p:txBody>
      </p:sp>
      <p:sp>
        <p:nvSpPr>
          <p:cNvPr id="15" name="TextBox 14"/>
          <p:cNvSpPr txBox="1"/>
          <p:nvPr/>
        </p:nvSpPr>
        <p:spPr>
          <a:xfrm>
            <a:off x="5724128" y="4941168"/>
            <a:ext cx="30963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/>
              <a:t>                </a:t>
            </a:r>
            <a:r>
              <a:rPr lang="uk-UA" sz="3200" b="1" dirty="0" smtClean="0"/>
              <a:t>технічні</a:t>
            </a:r>
            <a:endParaRPr lang="uk-UA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4" name="Содержимое 3" descr="салат колір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3999" cy="6857999"/>
          </a:xfrm>
        </p:spPr>
      </p:pic>
      <p:pic>
        <p:nvPicPr>
          <p:cNvPr id="5" name="Рисунок 4" descr="pshenica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987824" y="1628800"/>
            <a:ext cx="2952328" cy="2304256"/>
          </a:xfrm>
          <a:prstGeom prst="rect">
            <a:avLst/>
          </a:prstGeom>
        </p:spPr>
      </p:pic>
      <p:pic>
        <p:nvPicPr>
          <p:cNvPr id="6" name="Рисунок 5" descr="images (28)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940152" y="4149080"/>
            <a:ext cx="2971031" cy="2207890"/>
          </a:xfrm>
          <a:prstGeom prst="rect">
            <a:avLst/>
          </a:prstGeom>
        </p:spPr>
      </p:pic>
      <p:pic>
        <p:nvPicPr>
          <p:cNvPr id="7" name="Рисунок 6" descr="images (27)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372200" y="1196752"/>
            <a:ext cx="2431157" cy="2143125"/>
          </a:xfrm>
          <a:prstGeom prst="rect">
            <a:avLst/>
          </a:prstGeom>
        </p:spPr>
      </p:pic>
      <p:pic>
        <p:nvPicPr>
          <p:cNvPr id="8" name="Рисунок 7" descr="жито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51520" y="3501008"/>
            <a:ext cx="2121024" cy="2232248"/>
          </a:xfrm>
          <a:prstGeom prst="rect">
            <a:avLst/>
          </a:prstGeom>
        </p:spPr>
      </p:pic>
      <p:pic>
        <p:nvPicPr>
          <p:cNvPr id="9" name="Рисунок 8" descr="яч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2771800" y="4581128"/>
            <a:ext cx="2600325" cy="1752600"/>
          </a:xfrm>
          <a:prstGeom prst="rect">
            <a:avLst/>
          </a:prstGeom>
        </p:spPr>
      </p:pic>
      <p:pic>
        <p:nvPicPr>
          <p:cNvPr id="10" name="Рисунок 9" descr="просо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179512" y="620688"/>
            <a:ext cx="2376264" cy="1944216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2987824" y="404664"/>
            <a:ext cx="331236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7200" dirty="0" smtClean="0">
                <a:latin typeface="Monotype Corsiva" pitchFamily="66" charset="0"/>
              </a:rPr>
              <a:t>хлібні</a:t>
            </a:r>
            <a:endParaRPr lang="uk-UA" sz="7200" dirty="0">
              <a:latin typeface="Monotype Corsiva" pitchFamily="66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131840" y="4005064"/>
            <a:ext cx="25202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b="1" dirty="0" smtClean="0"/>
              <a:t>          пшениця</a:t>
            </a:r>
            <a:endParaRPr lang="uk-UA" sz="2400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539552" y="5877272"/>
            <a:ext cx="15121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400" b="1" dirty="0" smtClean="0"/>
              <a:t>жито</a:t>
            </a:r>
            <a:endParaRPr lang="uk-UA" sz="2400" b="1" dirty="0"/>
          </a:p>
        </p:txBody>
      </p:sp>
      <p:sp>
        <p:nvSpPr>
          <p:cNvPr id="14" name="TextBox 13"/>
          <p:cNvSpPr txBox="1"/>
          <p:nvPr/>
        </p:nvSpPr>
        <p:spPr>
          <a:xfrm>
            <a:off x="3131840" y="6381328"/>
            <a:ext cx="20882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400" b="1" dirty="0" smtClean="0"/>
              <a:t>ячмінь</a:t>
            </a:r>
            <a:endParaRPr lang="uk-UA" sz="2400" b="1" dirty="0"/>
          </a:p>
        </p:txBody>
      </p:sp>
      <p:sp>
        <p:nvSpPr>
          <p:cNvPr id="15" name="TextBox 14"/>
          <p:cNvSpPr txBox="1"/>
          <p:nvPr/>
        </p:nvSpPr>
        <p:spPr>
          <a:xfrm>
            <a:off x="6804248" y="3429000"/>
            <a:ext cx="18722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400" b="1" dirty="0" smtClean="0"/>
              <a:t>овес</a:t>
            </a:r>
            <a:endParaRPr lang="uk-UA" sz="2400" b="1" dirty="0"/>
          </a:p>
        </p:txBody>
      </p:sp>
      <p:sp>
        <p:nvSpPr>
          <p:cNvPr id="16" name="TextBox 15"/>
          <p:cNvSpPr txBox="1"/>
          <p:nvPr/>
        </p:nvSpPr>
        <p:spPr>
          <a:xfrm>
            <a:off x="6228184" y="6381328"/>
            <a:ext cx="25202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400" b="1" dirty="0" smtClean="0"/>
              <a:t>кукурудза</a:t>
            </a:r>
            <a:endParaRPr lang="uk-UA" sz="2400" b="1" dirty="0"/>
          </a:p>
        </p:txBody>
      </p:sp>
      <p:sp>
        <p:nvSpPr>
          <p:cNvPr id="17" name="TextBox 16"/>
          <p:cNvSpPr txBox="1"/>
          <p:nvPr/>
        </p:nvSpPr>
        <p:spPr>
          <a:xfrm>
            <a:off x="467544" y="2636912"/>
            <a:ext cx="16561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400" b="1" dirty="0" smtClean="0"/>
              <a:t>просо</a:t>
            </a:r>
            <a:endParaRPr lang="uk-UA" sz="2400" b="1" dirty="0"/>
          </a:p>
        </p:txBody>
      </p:sp>
      <p:sp>
        <p:nvSpPr>
          <p:cNvPr id="18" name="TextBox 17"/>
          <p:cNvSpPr txBox="1"/>
          <p:nvPr/>
        </p:nvSpPr>
        <p:spPr>
          <a:xfrm>
            <a:off x="179512" y="260648"/>
            <a:ext cx="8640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b="1" dirty="0"/>
              <a:t>6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2915816" y="1412776"/>
            <a:ext cx="7200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b="1" dirty="0" smtClean="0"/>
              <a:t>1</a:t>
            </a:r>
            <a:endParaRPr lang="uk-UA" b="1" dirty="0"/>
          </a:p>
        </p:txBody>
      </p:sp>
      <p:sp>
        <p:nvSpPr>
          <p:cNvPr id="20" name="TextBox 19"/>
          <p:cNvSpPr txBox="1"/>
          <p:nvPr/>
        </p:nvSpPr>
        <p:spPr>
          <a:xfrm>
            <a:off x="179512" y="3284984"/>
            <a:ext cx="5760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b="1" dirty="0" smtClean="0"/>
              <a:t>2</a:t>
            </a:r>
            <a:endParaRPr lang="uk-UA" b="1" dirty="0"/>
          </a:p>
        </p:txBody>
      </p:sp>
      <p:sp>
        <p:nvSpPr>
          <p:cNvPr id="21" name="TextBox 20"/>
          <p:cNvSpPr txBox="1"/>
          <p:nvPr/>
        </p:nvSpPr>
        <p:spPr>
          <a:xfrm>
            <a:off x="2699792" y="4437112"/>
            <a:ext cx="6480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b="1" dirty="0" smtClean="0"/>
              <a:t>3</a:t>
            </a:r>
            <a:endParaRPr lang="uk-UA" b="1" dirty="0"/>
          </a:p>
        </p:txBody>
      </p:sp>
      <p:sp>
        <p:nvSpPr>
          <p:cNvPr id="22" name="TextBox 21"/>
          <p:cNvSpPr txBox="1"/>
          <p:nvPr/>
        </p:nvSpPr>
        <p:spPr>
          <a:xfrm>
            <a:off x="6300192" y="980728"/>
            <a:ext cx="8640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b="1" dirty="0" smtClean="0"/>
              <a:t>4</a:t>
            </a:r>
            <a:endParaRPr lang="uk-UA" b="1" dirty="0"/>
          </a:p>
        </p:txBody>
      </p:sp>
      <p:sp>
        <p:nvSpPr>
          <p:cNvPr id="23" name="TextBox 22"/>
          <p:cNvSpPr txBox="1"/>
          <p:nvPr/>
        </p:nvSpPr>
        <p:spPr>
          <a:xfrm>
            <a:off x="6012160" y="3789040"/>
            <a:ext cx="7200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b="1" dirty="0" smtClean="0"/>
              <a:t>6</a:t>
            </a:r>
            <a:endParaRPr lang="uk-UA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5" grpId="0"/>
      <p:bldP spid="16" grpId="0"/>
      <p:bldP spid="1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4" name="Содержимое 3" descr="салат колір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3999" cy="6857999"/>
          </a:xfrm>
        </p:spPr>
      </p:pic>
      <p:pic>
        <p:nvPicPr>
          <p:cNvPr id="5" name="Рисунок 4" descr="кабачок.jpe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543675" y="332656"/>
            <a:ext cx="2600325" cy="1752600"/>
          </a:xfrm>
          <a:prstGeom prst="rect">
            <a:avLst/>
          </a:prstGeom>
        </p:spPr>
      </p:pic>
      <p:pic>
        <p:nvPicPr>
          <p:cNvPr id="7" name="Рисунок 6" descr="картопля.jpe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95536" y="2492896"/>
            <a:ext cx="2466975" cy="1847850"/>
          </a:xfrm>
          <a:prstGeom prst="rect">
            <a:avLst/>
          </a:prstGeom>
        </p:spPr>
      </p:pic>
      <p:pic>
        <p:nvPicPr>
          <p:cNvPr id="8" name="Рисунок 7" descr="морква.jpe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732240" y="2492896"/>
            <a:ext cx="2143125" cy="2143125"/>
          </a:xfrm>
          <a:prstGeom prst="rect">
            <a:avLst/>
          </a:prstGeom>
        </p:spPr>
      </p:pic>
      <p:pic>
        <p:nvPicPr>
          <p:cNvPr id="9" name="Рисунок 8" descr="огірки.jpe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203848" y="2132856"/>
            <a:ext cx="2009775" cy="2266950"/>
          </a:xfrm>
          <a:prstGeom prst="rect">
            <a:avLst/>
          </a:prstGeom>
        </p:spPr>
      </p:pic>
      <p:pic>
        <p:nvPicPr>
          <p:cNvPr id="10" name="Рисунок 9" descr="помідори.jpe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251520" y="4725144"/>
            <a:ext cx="2476500" cy="1847850"/>
          </a:xfrm>
          <a:prstGeom prst="rect">
            <a:avLst/>
          </a:prstGeom>
        </p:spPr>
      </p:pic>
      <p:pic>
        <p:nvPicPr>
          <p:cNvPr id="11" name="Рисунок 10" descr="патісон.jpe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4283968" y="4772025"/>
            <a:ext cx="2190750" cy="2085975"/>
          </a:xfrm>
          <a:prstGeom prst="rect">
            <a:avLst/>
          </a:prstGeom>
        </p:spPr>
      </p:pic>
      <p:pic>
        <p:nvPicPr>
          <p:cNvPr id="12" name="Рисунок 11" descr="редиска.jpe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5148064" y="1628800"/>
            <a:ext cx="1981200" cy="1981200"/>
          </a:xfrm>
          <a:prstGeom prst="rect">
            <a:avLst/>
          </a:prstGeom>
        </p:spPr>
      </p:pic>
      <p:pic>
        <p:nvPicPr>
          <p:cNvPr id="13" name="Рисунок 12" descr="перець.jpe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6660232" y="4810125"/>
            <a:ext cx="2228850" cy="2047875"/>
          </a:xfrm>
          <a:prstGeom prst="rect">
            <a:avLst/>
          </a:prstGeom>
        </p:spPr>
      </p:pic>
      <p:pic>
        <p:nvPicPr>
          <p:cNvPr id="14" name="Рисунок 13" descr="капуста.jpeg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323528" y="260648"/>
            <a:ext cx="2466975" cy="1847850"/>
          </a:xfrm>
          <a:prstGeom prst="rect">
            <a:avLst/>
          </a:prstGeom>
        </p:spPr>
      </p:pic>
      <p:pic>
        <p:nvPicPr>
          <p:cNvPr id="15" name="Рисунок 14" descr="завантаження (7).jpg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1907704" y="4077072"/>
            <a:ext cx="2133600" cy="2143125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3059832" y="188640"/>
            <a:ext cx="288032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7200" dirty="0" smtClean="0">
                <a:latin typeface="Monotype Corsiva" pitchFamily="66" charset="0"/>
              </a:rPr>
              <a:t>овочеві</a:t>
            </a:r>
            <a:endParaRPr lang="uk-UA" sz="7200" dirty="0"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4" name="Содержимое 3" descr="салат колір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3999" cy="6857999"/>
          </a:xfrm>
        </p:spPr>
      </p:pic>
      <p:pic>
        <p:nvPicPr>
          <p:cNvPr id="5" name="Рисунок 4" descr="горох.jpe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95536" y="764704"/>
            <a:ext cx="3456384" cy="2664296"/>
          </a:xfrm>
          <a:prstGeom prst="rect">
            <a:avLst/>
          </a:prstGeom>
        </p:spPr>
      </p:pic>
      <p:pic>
        <p:nvPicPr>
          <p:cNvPr id="6" name="Рисунок 5" descr="квасоля.jpe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084168" y="1628800"/>
            <a:ext cx="2736304" cy="2736304"/>
          </a:xfrm>
          <a:prstGeom prst="rect">
            <a:avLst/>
          </a:prstGeom>
        </p:spPr>
      </p:pic>
      <p:pic>
        <p:nvPicPr>
          <p:cNvPr id="7" name="Рисунок 6" descr="соя.jpe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267744" y="4077072"/>
            <a:ext cx="3528392" cy="2352675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3347864" y="620688"/>
            <a:ext cx="424847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7200" dirty="0" smtClean="0">
                <a:latin typeface="Monotype Corsiva" pitchFamily="66" charset="0"/>
              </a:rPr>
              <a:t>бобові</a:t>
            </a:r>
            <a:endParaRPr lang="uk-UA" sz="7200" dirty="0">
              <a:latin typeface="Monotype Corsiva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39552" y="3501008"/>
            <a:ext cx="27363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800" b="1" dirty="0"/>
              <a:t>г</a:t>
            </a:r>
            <a:r>
              <a:rPr lang="uk-UA" sz="2800" b="1" dirty="0" smtClean="0"/>
              <a:t>орох</a:t>
            </a:r>
            <a:endParaRPr lang="uk-UA" sz="280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6444208" y="4437112"/>
            <a:ext cx="26997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400" b="1" dirty="0" smtClean="0"/>
              <a:t>квасоля</a:t>
            </a:r>
            <a:endParaRPr lang="uk-UA" sz="240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3203848" y="6309320"/>
            <a:ext cx="20882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400" b="1" dirty="0" smtClean="0"/>
              <a:t>соя</a:t>
            </a:r>
            <a:endParaRPr lang="uk-UA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4" name="Содержимое 3" descr="салат колір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3999" cy="6857999"/>
          </a:xfrm>
        </p:spPr>
      </p:pic>
      <p:pic>
        <p:nvPicPr>
          <p:cNvPr id="6" name="Рисунок 5" descr="сонях.jpe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012160" y="1052736"/>
            <a:ext cx="2755007" cy="2232248"/>
          </a:xfrm>
          <a:prstGeom prst="rect">
            <a:avLst/>
          </a:prstGeom>
        </p:spPr>
      </p:pic>
      <p:pic>
        <p:nvPicPr>
          <p:cNvPr id="7" name="Рисунок 6" descr="конопля.jpe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99592" y="3573016"/>
            <a:ext cx="2544688" cy="2609850"/>
          </a:xfrm>
          <a:prstGeom prst="rect">
            <a:avLst/>
          </a:prstGeom>
        </p:spPr>
      </p:pic>
      <p:pic>
        <p:nvPicPr>
          <p:cNvPr id="8" name="Рисунок 7" descr="льон.jpe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644008" y="3501008"/>
            <a:ext cx="3024336" cy="2571750"/>
          </a:xfrm>
          <a:prstGeom prst="rect">
            <a:avLst/>
          </a:prstGeom>
        </p:spPr>
      </p:pic>
      <p:pic>
        <p:nvPicPr>
          <p:cNvPr id="9" name="Рисунок 8" descr="завантаження (8)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23528" y="404664"/>
            <a:ext cx="2736304" cy="2466975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3275856" y="620688"/>
            <a:ext cx="244827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7200" dirty="0" smtClean="0">
                <a:latin typeface="Monotype Corsiva" pitchFamily="66" charset="0"/>
              </a:rPr>
              <a:t>олійні</a:t>
            </a:r>
            <a:endParaRPr lang="uk-UA" sz="7200" dirty="0">
              <a:latin typeface="Monotype Corsiva" pitchFamily="66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83568" y="3068960"/>
            <a:ext cx="20882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400" b="1" dirty="0" smtClean="0"/>
              <a:t>ріпак</a:t>
            </a:r>
            <a:endParaRPr lang="uk-UA" sz="2400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6372200" y="548680"/>
            <a:ext cx="22322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400" b="1" dirty="0" smtClean="0"/>
              <a:t>соняшник</a:t>
            </a:r>
            <a:endParaRPr lang="uk-UA" sz="2400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1043608" y="6237312"/>
            <a:ext cx="24482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400" b="1" dirty="0" smtClean="0"/>
              <a:t>конопля</a:t>
            </a:r>
            <a:endParaRPr lang="uk-UA" sz="2400" b="1" dirty="0"/>
          </a:p>
        </p:txBody>
      </p:sp>
      <p:sp>
        <p:nvSpPr>
          <p:cNvPr id="14" name="TextBox 13"/>
          <p:cNvSpPr txBox="1"/>
          <p:nvPr/>
        </p:nvSpPr>
        <p:spPr>
          <a:xfrm>
            <a:off x="5220072" y="6165304"/>
            <a:ext cx="19442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400" b="1" dirty="0" smtClean="0"/>
              <a:t>льон</a:t>
            </a:r>
            <a:endParaRPr lang="uk-UA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4" name="Содержимое 3" descr="салат колір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3999" cy="6857999"/>
          </a:xfrm>
        </p:spPr>
      </p:pic>
      <p:pic>
        <p:nvPicPr>
          <p:cNvPr id="5" name="Рисунок 4" descr="завантаження (9)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275856" y="2924944"/>
            <a:ext cx="2705100" cy="2304256"/>
          </a:xfrm>
          <a:prstGeom prst="rect">
            <a:avLst/>
          </a:prstGeom>
        </p:spPr>
      </p:pic>
      <p:pic>
        <p:nvPicPr>
          <p:cNvPr id="6" name="Рисунок 5" descr="завантаження (10)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79512" y="836712"/>
            <a:ext cx="2122165" cy="2232248"/>
          </a:xfrm>
          <a:prstGeom prst="rect">
            <a:avLst/>
          </a:prstGeom>
        </p:spPr>
      </p:pic>
      <p:pic>
        <p:nvPicPr>
          <p:cNvPr id="7" name="Рисунок 6" descr="завантаження (11)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51520" y="4149080"/>
            <a:ext cx="2736304" cy="2351906"/>
          </a:xfrm>
          <a:prstGeom prst="rect">
            <a:avLst/>
          </a:prstGeom>
        </p:spPr>
      </p:pic>
      <p:pic>
        <p:nvPicPr>
          <p:cNvPr id="8" name="Рисунок 7" descr="завантаження (12)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156176" y="4797152"/>
            <a:ext cx="2657475" cy="1872208"/>
          </a:xfrm>
          <a:prstGeom prst="rect">
            <a:avLst/>
          </a:prstGeom>
        </p:spPr>
      </p:pic>
      <p:pic>
        <p:nvPicPr>
          <p:cNvPr id="9" name="Рисунок 8" descr="завантаження (13)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6372200" y="2492896"/>
            <a:ext cx="2345432" cy="2016224"/>
          </a:xfrm>
          <a:prstGeom prst="rect">
            <a:avLst/>
          </a:prstGeom>
        </p:spPr>
      </p:pic>
      <p:pic>
        <p:nvPicPr>
          <p:cNvPr id="10" name="Рисунок 9" descr="images (29)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5652120" y="260648"/>
            <a:ext cx="2664296" cy="1990725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2555776" y="620688"/>
            <a:ext cx="280831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7200" dirty="0" err="1" smtClean="0">
                <a:latin typeface="Monotype Corsiva" pitchFamily="66" charset="0"/>
              </a:rPr>
              <a:t>плодовоягідні</a:t>
            </a:r>
            <a:endParaRPr lang="uk-UA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4" name="Содержимое 3" descr="салат колір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3999" cy="6857999"/>
          </a:xfrm>
        </p:spPr>
      </p:pic>
      <p:pic>
        <p:nvPicPr>
          <p:cNvPr id="5" name="Рисунок 4" descr="цукр.буряк.jpe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11560" y="620688"/>
            <a:ext cx="2619375" cy="2160240"/>
          </a:xfrm>
          <a:prstGeom prst="rect">
            <a:avLst/>
          </a:prstGeom>
        </p:spPr>
      </p:pic>
      <p:pic>
        <p:nvPicPr>
          <p:cNvPr id="7" name="Рисунок 6" descr="завантаження (14)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084168" y="692696"/>
            <a:ext cx="2466975" cy="2063874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3635896" y="980728"/>
            <a:ext cx="201622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800" b="1" dirty="0" smtClean="0">
                <a:latin typeface="Monotype Corsiva" pitchFamily="66" charset="0"/>
              </a:rPr>
              <a:t>цукрові</a:t>
            </a:r>
            <a:endParaRPr lang="uk-UA" sz="4800" b="1" dirty="0">
              <a:latin typeface="Monotype Corsiva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39552" y="2852936"/>
            <a:ext cx="25202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b="1" dirty="0"/>
              <a:t>ц</a:t>
            </a:r>
            <a:r>
              <a:rPr lang="uk-UA" sz="2400" b="1" dirty="0" smtClean="0"/>
              <a:t>укровий буряк</a:t>
            </a:r>
            <a:endParaRPr lang="uk-UA" sz="240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6012160" y="2852936"/>
            <a:ext cx="25922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400" b="1" dirty="0"/>
              <a:t>ц</a:t>
            </a:r>
            <a:r>
              <a:rPr lang="uk-UA" sz="2400" b="1" dirty="0" smtClean="0"/>
              <a:t>укрова тростина</a:t>
            </a:r>
            <a:endParaRPr lang="uk-UA" sz="2400" b="1" dirty="0"/>
          </a:p>
        </p:txBody>
      </p:sp>
      <p:pic>
        <p:nvPicPr>
          <p:cNvPr id="11" name="Рисунок 10" descr="завантаження (16)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51520" y="4941168"/>
            <a:ext cx="2705100" cy="1685925"/>
          </a:xfrm>
          <a:prstGeom prst="rect">
            <a:avLst/>
          </a:prstGeom>
        </p:spPr>
      </p:pic>
      <p:pic>
        <p:nvPicPr>
          <p:cNvPr id="12" name="Рисунок 11" descr="images (30)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499992" y="4855840"/>
            <a:ext cx="2376264" cy="2002160"/>
          </a:xfrm>
          <a:prstGeom prst="rect">
            <a:avLst/>
          </a:prstGeom>
        </p:spPr>
      </p:pic>
      <p:pic>
        <p:nvPicPr>
          <p:cNvPr id="13" name="Рисунок 12" descr="images (31)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331640" y="3501008"/>
            <a:ext cx="2628900" cy="1743075"/>
          </a:xfrm>
          <a:prstGeom prst="rect">
            <a:avLst/>
          </a:prstGeom>
        </p:spPr>
      </p:pic>
      <p:pic>
        <p:nvPicPr>
          <p:cNvPr id="14" name="Рисунок 13" descr="завантаження (15)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6444208" y="3789040"/>
            <a:ext cx="2466975" cy="1847850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3995936" y="3717032"/>
            <a:ext cx="216024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800" b="1" dirty="0" smtClean="0">
                <a:latin typeface="Monotype Corsiva" pitchFamily="66" charset="0"/>
              </a:rPr>
              <a:t>кормові</a:t>
            </a:r>
            <a:endParaRPr lang="uk-UA" sz="4800" b="1" dirty="0"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4" name="Содержимое 3" descr="салат колір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3999" cy="6857999"/>
          </a:xfrm>
        </p:spPr>
      </p:pic>
      <p:sp>
        <p:nvSpPr>
          <p:cNvPr id="5" name="TextBox 4"/>
          <p:cNvSpPr txBox="1"/>
          <p:nvPr/>
        </p:nvSpPr>
        <p:spPr>
          <a:xfrm>
            <a:off x="1115616" y="476672"/>
            <a:ext cx="655272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7200" dirty="0" smtClean="0">
                <a:latin typeface="Monotype Corsiva" pitchFamily="66" charset="0"/>
              </a:rPr>
              <a:t>прядивні</a:t>
            </a:r>
            <a:endParaRPr lang="uk-UA" sz="7200" dirty="0">
              <a:latin typeface="Monotype Corsiva" pitchFamily="66" charset="0"/>
            </a:endParaRPr>
          </a:p>
        </p:txBody>
      </p:sp>
      <p:pic>
        <p:nvPicPr>
          <p:cNvPr id="6" name="Рисунок 5" descr="завантаження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23528" y="404664"/>
            <a:ext cx="2304256" cy="2304256"/>
          </a:xfrm>
          <a:prstGeom prst="rect">
            <a:avLst/>
          </a:prstGeom>
        </p:spPr>
      </p:pic>
      <p:pic>
        <p:nvPicPr>
          <p:cNvPr id="7" name="Рисунок 6" descr="конопля.jpe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835696" y="3068960"/>
            <a:ext cx="2832720" cy="2376264"/>
          </a:xfrm>
          <a:prstGeom prst="rect">
            <a:avLst/>
          </a:prstGeom>
        </p:spPr>
      </p:pic>
      <p:pic>
        <p:nvPicPr>
          <p:cNvPr id="8" name="Рисунок 7" descr="завантаження (18)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156176" y="692696"/>
            <a:ext cx="2646040" cy="2288282"/>
          </a:xfrm>
          <a:prstGeom prst="rect">
            <a:avLst/>
          </a:prstGeom>
        </p:spPr>
      </p:pic>
      <p:pic>
        <p:nvPicPr>
          <p:cNvPr id="9" name="Рисунок 8" descr="завантаження (17)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940152" y="3645024"/>
            <a:ext cx="2448272" cy="2448272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323528" y="2780928"/>
            <a:ext cx="11521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400" b="1" dirty="0" smtClean="0"/>
              <a:t>льон</a:t>
            </a:r>
            <a:endParaRPr lang="uk-UA" sz="240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1907704" y="5589240"/>
            <a:ext cx="25922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400" b="1" dirty="0" smtClean="0"/>
              <a:t>конопля</a:t>
            </a:r>
            <a:endParaRPr lang="uk-UA" sz="2400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6444208" y="3140968"/>
            <a:ext cx="20882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400" b="1" dirty="0" smtClean="0"/>
              <a:t>бавовник</a:t>
            </a:r>
            <a:endParaRPr lang="uk-UA" sz="2400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6084168" y="6093296"/>
            <a:ext cx="22322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400" b="1" dirty="0" smtClean="0"/>
              <a:t>джут</a:t>
            </a:r>
            <a:endParaRPr lang="uk-UA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6" name="Содержимое 5" descr="салат колір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1"/>
            <a:ext cx="9143999" cy="6858000"/>
          </a:xfrm>
        </p:spPr>
      </p:pic>
      <p:pic>
        <p:nvPicPr>
          <p:cNvPr id="7" name="Содержимое 5" descr="салат колір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52401" y="152401"/>
            <a:ext cx="8991600" cy="6858000"/>
          </a:xfrm>
          <a:prstGeom prst="rect">
            <a:avLst/>
          </a:prstGeom>
        </p:spPr>
      </p:pic>
      <p:pic>
        <p:nvPicPr>
          <p:cNvPr id="8" name="Содержимое 5" descr="салат колір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52400" y="152401"/>
            <a:ext cx="9143999" cy="6858000"/>
          </a:xfrm>
          <a:prstGeom prst="rect">
            <a:avLst/>
          </a:prstGeom>
        </p:spPr>
      </p:pic>
      <p:pic>
        <p:nvPicPr>
          <p:cNvPr id="10" name="Содержимое 5" descr="салат колір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04800" y="304801"/>
            <a:ext cx="9143999" cy="6858000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755576" y="548680"/>
            <a:ext cx="7920880" cy="56938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i="1" dirty="0"/>
              <a:t>1.Назвати ознаки класу Дводольні.</a:t>
            </a:r>
            <a:endParaRPr lang="uk-UA" sz="2800" dirty="0"/>
          </a:p>
          <a:p>
            <a:r>
              <a:rPr lang="uk-UA" sz="2800" i="1" dirty="0"/>
              <a:t>2.Назвати ознаки класу Однодольні.</a:t>
            </a:r>
            <a:endParaRPr lang="uk-UA" sz="2800" dirty="0"/>
          </a:p>
          <a:p>
            <a:r>
              <a:rPr lang="uk-UA" sz="2800" i="1" dirty="0"/>
              <a:t>3.Які особливості будови квітки та суцвіття капустяних?</a:t>
            </a:r>
            <a:endParaRPr lang="uk-UA" sz="2800" dirty="0"/>
          </a:p>
          <a:p>
            <a:r>
              <a:rPr lang="uk-UA" sz="2800" i="1" dirty="0"/>
              <a:t>4.Який  тип плоду у яблуні та груші?</a:t>
            </a:r>
            <a:endParaRPr lang="uk-UA" sz="2800" dirty="0"/>
          </a:p>
          <a:p>
            <a:r>
              <a:rPr lang="uk-UA" sz="2800" i="1" dirty="0"/>
              <a:t>5.Який тип суцвіття у конюшини?</a:t>
            </a:r>
            <a:endParaRPr lang="uk-UA" sz="2800" dirty="0"/>
          </a:p>
          <a:p>
            <a:r>
              <a:rPr lang="uk-UA" sz="2800" i="1" dirty="0"/>
              <a:t>6.Які типи плодів трапляються у пасльонових?</a:t>
            </a:r>
            <a:endParaRPr lang="uk-UA" sz="2800" dirty="0"/>
          </a:p>
          <a:p>
            <a:r>
              <a:rPr lang="uk-UA" sz="2800" i="1" dirty="0"/>
              <a:t>7.Який тип суцвіття характерний для родини Айстрові?</a:t>
            </a:r>
            <a:endParaRPr lang="uk-UA" sz="2800" dirty="0"/>
          </a:p>
          <a:p>
            <a:r>
              <a:rPr lang="uk-UA" sz="2800" i="1" dirty="0"/>
              <a:t>8.Назвіть представників родини Лілійні?</a:t>
            </a:r>
            <a:endParaRPr lang="uk-UA" sz="2800" dirty="0"/>
          </a:p>
          <a:p>
            <a:r>
              <a:rPr lang="uk-UA" sz="2800" i="1" dirty="0"/>
              <a:t>9.У рослин родини Цибулеві людина в їжу вживає плоди чи видозмінені підземні пагони?</a:t>
            </a:r>
            <a:endParaRPr lang="uk-UA" sz="2800" dirty="0"/>
          </a:p>
          <a:p>
            <a:r>
              <a:rPr lang="uk-UA" sz="2800" i="1" dirty="0"/>
              <a:t>10.Як називається стебло злакових?</a:t>
            </a:r>
            <a:endParaRPr lang="uk-UA" sz="2800" dirty="0"/>
          </a:p>
        </p:txBody>
      </p:sp>
      <p:pic>
        <p:nvPicPr>
          <p:cNvPr id="12" name="Рисунок 11" descr="33124690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877175" y="332656"/>
            <a:ext cx="1266825" cy="952500"/>
          </a:xfrm>
          <a:prstGeom prst="rect">
            <a:avLst/>
          </a:prstGeom>
        </p:spPr>
      </p:pic>
      <p:pic>
        <p:nvPicPr>
          <p:cNvPr id="14" name="Рисунок 13" descr="33124690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020272" y="5733256"/>
            <a:ext cx="1266825" cy="952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4" name="Содержимое 3" descr="салат колір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3999" cy="6857999"/>
          </a:xfrm>
        </p:spPr>
      </p:pic>
      <p:pic>
        <p:nvPicPr>
          <p:cNvPr id="5" name="Рисунок 4" descr="шавлія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67544" y="620688"/>
            <a:ext cx="2619375" cy="2088232"/>
          </a:xfrm>
          <a:prstGeom prst="rect">
            <a:avLst/>
          </a:prstGeom>
        </p:spPr>
      </p:pic>
      <p:pic>
        <p:nvPicPr>
          <p:cNvPr id="7" name="Рисунок 6" descr="завантаження (19)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228184" y="4581128"/>
            <a:ext cx="2619375" cy="2016224"/>
          </a:xfrm>
          <a:prstGeom prst="rect">
            <a:avLst/>
          </a:prstGeom>
        </p:spPr>
      </p:pic>
      <p:pic>
        <p:nvPicPr>
          <p:cNvPr id="8" name="Рисунок 7" descr="завантаження (20)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39552" y="4077072"/>
            <a:ext cx="2466975" cy="2207890"/>
          </a:xfrm>
          <a:prstGeom prst="rect">
            <a:avLst/>
          </a:prstGeom>
        </p:spPr>
      </p:pic>
      <p:pic>
        <p:nvPicPr>
          <p:cNvPr id="9" name="Рисунок 8" descr="завантаження (21)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347864" y="2996952"/>
            <a:ext cx="2736304" cy="2160240"/>
          </a:xfrm>
          <a:prstGeom prst="rect">
            <a:avLst/>
          </a:prstGeom>
        </p:spPr>
      </p:pic>
      <p:pic>
        <p:nvPicPr>
          <p:cNvPr id="10" name="Рисунок 9" descr="images (34)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6084168" y="476672"/>
            <a:ext cx="2755007" cy="2304256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3347864" y="692696"/>
            <a:ext cx="230425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7200" dirty="0" smtClean="0">
                <a:latin typeface="Monotype Corsiva" pitchFamily="66" charset="0"/>
              </a:rPr>
              <a:t>ефіроолійні</a:t>
            </a:r>
            <a:endParaRPr lang="uk-UA" sz="7200" dirty="0">
              <a:latin typeface="Monotype Corsiva" pitchFamily="66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83568" y="2924944"/>
            <a:ext cx="18722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400" b="1" dirty="0" smtClean="0"/>
              <a:t>шавлія</a:t>
            </a:r>
            <a:endParaRPr lang="uk-UA" sz="2400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755576" y="6237312"/>
            <a:ext cx="18722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400" b="1" dirty="0" smtClean="0">
                <a:latin typeface="+mj-lt"/>
              </a:rPr>
              <a:t>м‘ята</a:t>
            </a:r>
            <a:endParaRPr lang="uk-UA" sz="2400" b="1" dirty="0">
              <a:latin typeface="+mj-lt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635896" y="5373216"/>
            <a:ext cx="20162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400" b="1" dirty="0" smtClean="0"/>
              <a:t>троянда</a:t>
            </a:r>
            <a:endParaRPr lang="uk-UA" sz="2400" b="1" dirty="0"/>
          </a:p>
        </p:txBody>
      </p:sp>
      <p:sp>
        <p:nvSpPr>
          <p:cNvPr id="15" name="TextBox 14"/>
          <p:cNvSpPr txBox="1"/>
          <p:nvPr/>
        </p:nvSpPr>
        <p:spPr>
          <a:xfrm>
            <a:off x="6516216" y="2924944"/>
            <a:ext cx="20882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400" b="1" dirty="0" smtClean="0"/>
              <a:t>тмин</a:t>
            </a:r>
            <a:endParaRPr lang="uk-UA" sz="2400" b="1" dirty="0"/>
          </a:p>
        </p:txBody>
      </p:sp>
      <p:sp>
        <p:nvSpPr>
          <p:cNvPr id="16" name="TextBox 15"/>
          <p:cNvSpPr txBox="1"/>
          <p:nvPr/>
        </p:nvSpPr>
        <p:spPr>
          <a:xfrm>
            <a:off x="6372200" y="4149080"/>
            <a:ext cx="22322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400" b="1" dirty="0" smtClean="0"/>
              <a:t>лаванда</a:t>
            </a:r>
            <a:endParaRPr lang="uk-UA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4" name="Содержимое 3" descr="салат колір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3999" cy="6857999"/>
          </a:xfrm>
        </p:spPr>
      </p:pic>
      <p:pic>
        <p:nvPicPr>
          <p:cNvPr id="5" name="Рисунок 4" descr="айстра.1.jpe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67544" y="4509120"/>
            <a:ext cx="2466975" cy="1847850"/>
          </a:xfrm>
          <a:prstGeom prst="rect">
            <a:avLst/>
          </a:prstGeom>
        </p:spPr>
      </p:pic>
      <p:pic>
        <p:nvPicPr>
          <p:cNvPr id="6" name="Рисунок 5" descr="гіацинт.jpe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652120" y="332656"/>
            <a:ext cx="2808312" cy="1819275"/>
          </a:xfrm>
          <a:prstGeom prst="rect">
            <a:avLst/>
          </a:prstGeom>
        </p:spPr>
      </p:pic>
      <p:pic>
        <p:nvPicPr>
          <p:cNvPr id="7" name="Рисунок 6" descr="тюльпан.jpe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51520" y="260648"/>
            <a:ext cx="2466975" cy="1847850"/>
          </a:xfrm>
          <a:prstGeom prst="rect">
            <a:avLst/>
          </a:prstGeom>
        </p:spPr>
      </p:pic>
      <p:pic>
        <p:nvPicPr>
          <p:cNvPr id="8" name="Рисунок 7" descr="крокус.jpe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788024" y="2420888"/>
            <a:ext cx="2880320" cy="1847850"/>
          </a:xfrm>
          <a:prstGeom prst="rect">
            <a:avLst/>
          </a:prstGeom>
        </p:spPr>
      </p:pic>
      <p:pic>
        <p:nvPicPr>
          <p:cNvPr id="9" name="Рисунок 8" descr="нарцис.jpe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547664" y="2492896"/>
            <a:ext cx="2763391" cy="1743075"/>
          </a:xfrm>
          <a:prstGeom prst="rect">
            <a:avLst/>
          </a:prstGeom>
        </p:spPr>
      </p:pic>
      <p:pic>
        <p:nvPicPr>
          <p:cNvPr id="10" name="Рисунок 9" descr="гладіолус.jpe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3491880" y="4941168"/>
            <a:ext cx="2304256" cy="1916832"/>
          </a:xfrm>
          <a:prstGeom prst="rect">
            <a:avLst/>
          </a:prstGeom>
        </p:spPr>
      </p:pic>
      <p:pic>
        <p:nvPicPr>
          <p:cNvPr id="11" name="Рисунок 10" descr="лілія.jpe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6300192" y="4509120"/>
            <a:ext cx="2587749" cy="1933575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2915816" y="332656"/>
            <a:ext cx="230425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6000" dirty="0" smtClean="0">
                <a:latin typeface="Monotype Corsiva" pitchFamily="66" charset="0"/>
              </a:rPr>
              <a:t>декоративні</a:t>
            </a:r>
            <a:endParaRPr lang="uk-UA" sz="6000" dirty="0"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4" name="Содержимое 3" descr="салат колір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3999" cy="6857999"/>
          </a:xfrm>
        </p:spPr>
      </p:pic>
      <p:pic>
        <p:nvPicPr>
          <p:cNvPr id="5" name="Рисунок 4" descr="images (35)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987824" y="2132856"/>
            <a:ext cx="3384375" cy="2618209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3923928" y="2996952"/>
            <a:ext cx="151216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dirty="0" smtClean="0">
                <a:solidFill>
                  <a:srgbClr val="FF0000"/>
                </a:solidFill>
              </a:rPr>
              <a:t>Квіти українського віночка</a:t>
            </a:r>
            <a:endParaRPr lang="uk-UA" dirty="0">
              <a:solidFill>
                <a:srgbClr val="FF0000"/>
              </a:solidFill>
            </a:endParaRPr>
          </a:p>
        </p:txBody>
      </p:sp>
      <p:pic>
        <p:nvPicPr>
          <p:cNvPr id="9" name="Рисунок 8" descr="барвінок.jpe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23528" y="260648"/>
            <a:ext cx="2466975" cy="1847850"/>
          </a:xfrm>
          <a:prstGeom prst="rect">
            <a:avLst/>
          </a:prstGeom>
        </p:spPr>
      </p:pic>
      <p:pic>
        <p:nvPicPr>
          <p:cNvPr id="10" name="Рисунок 9" descr="волошка.jpe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419872" y="188640"/>
            <a:ext cx="2466975" cy="1847850"/>
          </a:xfrm>
          <a:prstGeom prst="rect">
            <a:avLst/>
          </a:prstGeom>
        </p:spPr>
      </p:pic>
      <p:pic>
        <p:nvPicPr>
          <p:cNvPr id="11" name="Рисунок 10" descr="мак.jpe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444208" y="260648"/>
            <a:ext cx="2247900" cy="2028825"/>
          </a:xfrm>
          <a:prstGeom prst="rect">
            <a:avLst/>
          </a:prstGeom>
        </p:spPr>
      </p:pic>
      <p:pic>
        <p:nvPicPr>
          <p:cNvPr id="12" name="Рисунок 11" descr="мальва.jpe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6516216" y="2564904"/>
            <a:ext cx="2466975" cy="1847850"/>
          </a:xfrm>
          <a:prstGeom prst="rect">
            <a:avLst/>
          </a:prstGeom>
        </p:spPr>
      </p:pic>
      <p:pic>
        <p:nvPicPr>
          <p:cNvPr id="14" name="Рисунок 13" descr="ромашка1.jpe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6516216" y="4725144"/>
            <a:ext cx="2362200" cy="1933575"/>
          </a:xfrm>
          <a:prstGeom prst="rect">
            <a:avLst/>
          </a:prstGeom>
        </p:spPr>
      </p:pic>
      <p:pic>
        <p:nvPicPr>
          <p:cNvPr id="15" name="Рисунок 14" descr="фіалка.jpe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3419872" y="4797152"/>
            <a:ext cx="2466975" cy="1847850"/>
          </a:xfrm>
          <a:prstGeom prst="rect">
            <a:avLst/>
          </a:prstGeom>
        </p:spPr>
      </p:pic>
      <p:pic>
        <p:nvPicPr>
          <p:cNvPr id="16" name="Рисунок 15" descr="айстра.1.jpe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323528" y="2564904"/>
            <a:ext cx="2466975" cy="1847850"/>
          </a:xfrm>
          <a:prstGeom prst="rect">
            <a:avLst/>
          </a:prstGeom>
        </p:spPr>
      </p:pic>
      <p:pic>
        <p:nvPicPr>
          <p:cNvPr id="17" name="Рисунок 16" descr="троянда.jpeg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323528" y="4509120"/>
            <a:ext cx="2448272" cy="220486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7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2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2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4" name="Содержимое 3" descr="салат колір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3999" cy="6857999"/>
          </a:xfrm>
        </p:spPr>
      </p:pic>
      <p:sp>
        <p:nvSpPr>
          <p:cNvPr id="5" name="TextBox 4"/>
          <p:cNvSpPr txBox="1"/>
          <p:nvPr/>
        </p:nvSpPr>
        <p:spPr>
          <a:xfrm>
            <a:off x="467544" y="1916832"/>
            <a:ext cx="7200800" cy="28315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buFont typeface="Wingdings" pitchFamily="2" charset="2"/>
              <a:buChar char="ü"/>
            </a:pPr>
            <a:r>
              <a:rPr lang="uk-UA" sz="3200" i="1" dirty="0"/>
              <a:t> </a:t>
            </a:r>
            <a:r>
              <a:rPr lang="uk-UA" sz="3200" i="1" dirty="0" smtClean="0"/>
              <a:t>айстра,картопля,баклажан,перець</a:t>
            </a:r>
            <a:r>
              <a:rPr lang="uk-UA" sz="3200" i="1" dirty="0"/>
              <a:t>;</a:t>
            </a:r>
            <a:endParaRPr lang="uk-UA" sz="3200" dirty="0"/>
          </a:p>
          <a:p>
            <a:pPr lvl="0">
              <a:buFont typeface="Wingdings" pitchFamily="2" charset="2"/>
              <a:buChar char="ü"/>
            </a:pPr>
            <a:r>
              <a:rPr lang="uk-UA" sz="3200" i="1" dirty="0" smtClean="0"/>
              <a:t> акація,гречка,липа,ячмінь</a:t>
            </a:r>
            <a:r>
              <a:rPr lang="uk-UA" sz="3200" i="1" dirty="0"/>
              <a:t>;</a:t>
            </a:r>
            <a:endParaRPr lang="uk-UA" sz="3200" dirty="0"/>
          </a:p>
          <a:p>
            <a:pPr lvl="0">
              <a:buFont typeface="Wingdings" pitchFamily="2" charset="2"/>
              <a:buChar char="ü"/>
            </a:pPr>
            <a:r>
              <a:rPr lang="uk-UA" sz="3200" i="1" dirty="0" smtClean="0"/>
              <a:t> соняшник,ріпак,мальва,конопля</a:t>
            </a:r>
            <a:r>
              <a:rPr lang="uk-UA" sz="3200" i="1" dirty="0"/>
              <a:t>;</a:t>
            </a:r>
            <a:endParaRPr lang="uk-UA" sz="3200" dirty="0"/>
          </a:p>
          <a:p>
            <a:pPr lvl="0">
              <a:buFont typeface="Wingdings" pitchFamily="2" charset="2"/>
              <a:buChar char="ü"/>
            </a:pPr>
            <a:r>
              <a:rPr lang="uk-UA" sz="3200" i="1" dirty="0" smtClean="0"/>
              <a:t> хрін,тюльпан,лілія,троянда</a:t>
            </a:r>
            <a:r>
              <a:rPr lang="uk-UA" sz="3200" i="1" dirty="0"/>
              <a:t>;</a:t>
            </a:r>
            <a:endParaRPr lang="uk-UA" sz="3200" dirty="0"/>
          </a:p>
          <a:p>
            <a:pPr lvl="0">
              <a:buFont typeface="Wingdings" pitchFamily="2" charset="2"/>
              <a:buChar char="ü"/>
            </a:pPr>
            <a:r>
              <a:rPr lang="uk-UA" sz="3200" i="1" dirty="0" smtClean="0"/>
              <a:t> вишня,слива,льон,яблуня</a:t>
            </a:r>
            <a:r>
              <a:rPr lang="uk-UA" sz="3200" i="1" dirty="0"/>
              <a:t>.</a:t>
            </a:r>
            <a:endParaRPr lang="uk-UA" sz="3200" dirty="0"/>
          </a:p>
          <a:p>
            <a:endParaRPr lang="uk-UA" dirty="0"/>
          </a:p>
        </p:txBody>
      </p:sp>
      <p:sp>
        <p:nvSpPr>
          <p:cNvPr id="6" name="TextBox 5"/>
          <p:cNvSpPr txBox="1"/>
          <p:nvPr/>
        </p:nvSpPr>
        <p:spPr>
          <a:xfrm>
            <a:off x="611560" y="332656"/>
            <a:ext cx="712879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6000" dirty="0" smtClean="0"/>
              <a:t>Гра </a:t>
            </a:r>
            <a:r>
              <a:rPr lang="uk-UA" sz="5400" dirty="0" err="1" smtClean="0">
                <a:latin typeface="Monotype Corsiva" pitchFamily="66" charset="0"/>
              </a:rPr>
              <a:t>“Четвертий</a:t>
            </a:r>
            <a:r>
              <a:rPr lang="uk-UA" sz="5400" smtClean="0">
                <a:latin typeface="Monotype Corsiva" pitchFamily="66" charset="0"/>
              </a:rPr>
              <a:t>  </a:t>
            </a:r>
            <a:r>
              <a:rPr lang="uk-UA" sz="5400" dirty="0" err="1" smtClean="0">
                <a:latin typeface="Monotype Corsiva" pitchFamily="66" charset="0"/>
              </a:rPr>
              <a:t>зайвий”</a:t>
            </a:r>
            <a:endParaRPr lang="uk-UA" sz="5400" dirty="0">
              <a:latin typeface="Monotype Corsiva" pitchFamily="66" charset="0"/>
            </a:endParaRPr>
          </a:p>
        </p:txBody>
      </p:sp>
      <p:pic>
        <p:nvPicPr>
          <p:cNvPr id="7" name="Рисунок 6" descr="33124690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164288" y="5157192"/>
            <a:ext cx="1266825" cy="952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4" name="Содержимое 3" descr="салат колір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3999" cy="6858000"/>
          </a:xfrm>
        </p:spPr>
      </p:pic>
      <p:pic>
        <p:nvPicPr>
          <p:cNvPr id="5" name="Рисунок 4" descr="знак запитання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67544" y="260648"/>
            <a:ext cx="2016224" cy="1872208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843808" y="620688"/>
            <a:ext cx="532859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5400" dirty="0" smtClean="0">
                <a:latin typeface="Monotype Corsiva" pitchFamily="66" charset="0"/>
              </a:rPr>
              <a:t>Домашнє  завдання</a:t>
            </a:r>
            <a:endParaRPr lang="uk-UA" sz="5400" dirty="0">
              <a:latin typeface="Monotype Corsiva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95536" y="2492896"/>
            <a:ext cx="7848872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uk-UA" dirty="0" smtClean="0"/>
          </a:p>
          <a:p>
            <a:r>
              <a:rPr lang="uk-UA" sz="3200" b="1" dirty="0" err="1"/>
              <a:t>Повт</a:t>
            </a:r>
            <a:r>
              <a:rPr lang="uk-UA" sz="3200" b="1" dirty="0"/>
              <a:t>.&amp; 47-54,опрацювати підсумкові тести с.220-221</a:t>
            </a:r>
          </a:p>
          <a:p>
            <a:endParaRPr lang="uk-U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6" name="Содержимое 5" descr="images (8)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7999"/>
          </a:xfrm>
        </p:spPr>
      </p:pic>
      <p:sp>
        <p:nvSpPr>
          <p:cNvPr id="7" name="TextBox 6"/>
          <p:cNvSpPr txBox="1"/>
          <p:nvPr/>
        </p:nvSpPr>
        <p:spPr>
          <a:xfrm>
            <a:off x="323528" y="188640"/>
            <a:ext cx="561662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000" b="1" dirty="0" smtClean="0">
                <a:solidFill>
                  <a:srgbClr val="FF0000"/>
                </a:solidFill>
                <a:latin typeface="Comic Sans MS" pitchFamily="66" charset="0"/>
              </a:rPr>
              <a:t>Капуста </a:t>
            </a:r>
            <a:endParaRPr lang="uk-UA" sz="4000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8" name="Содержимое 7" descr="images (12)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" y="0"/>
            <a:ext cx="9143999" cy="6858000"/>
          </a:xfrm>
        </p:spPr>
      </p:pic>
      <p:sp>
        <p:nvSpPr>
          <p:cNvPr id="9" name="TextBox 8"/>
          <p:cNvSpPr txBox="1"/>
          <p:nvPr/>
        </p:nvSpPr>
        <p:spPr>
          <a:xfrm>
            <a:off x="2771800" y="260648"/>
            <a:ext cx="525658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6600" dirty="0" smtClean="0">
                <a:solidFill>
                  <a:srgbClr val="FF0000"/>
                </a:solidFill>
                <a:latin typeface="Comic Sans MS" pitchFamily="66" charset="0"/>
              </a:rPr>
              <a:t>вишня</a:t>
            </a:r>
            <a:endParaRPr lang="uk-UA" sz="6600" dirty="0">
              <a:solidFill>
                <a:srgbClr val="FF0000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TextBox 4"/>
          <p:cNvSpPr txBox="1"/>
          <p:nvPr/>
        </p:nvSpPr>
        <p:spPr>
          <a:xfrm>
            <a:off x="251520" y="476672"/>
            <a:ext cx="518457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6000" dirty="0" smtClean="0">
                <a:solidFill>
                  <a:schemeClr val="bg1"/>
                </a:solidFill>
                <a:latin typeface="Comic Sans MS" pitchFamily="66" charset="0"/>
              </a:rPr>
              <a:t>квасоля</a:t>
            </a:r>
            <a:endParaRPr lang="uk-UA" sz="6000" dirty="0">
              <a:solidFill>
                <a:schemeClr val="bg1"/>
              </a:solidFill>
              <a:latin typeface="Comic Sans MS" pitchFamily="66" charset="0"/>
            </a:endParaRPr>
          </a:p>
        </p:txBody>
      </p:sp>
      <p:pic>
        <p:nvPicPr>
          <p:cNvPr id="7" name="Содержимое 6" descr="завантаження (1)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8" name="TextBox 7"/>
          <p:cNvSpPr txBox="1"/>
          <p:nvPr/>
        </p:nvSpPr>
        <p:spPr>
          <a:xfrm>
            <a:off x="251520" y="188640"/>
            <a:ext cx="518457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6000" dirty="0" smtClean="0">
                <a:solidFill>
                  <a:srgbClr val="FF0000"/>
                </a:solidFill>
                <a:latin typeface="Comic Sans MS" pitchFamily="66" charset="0"/>
              </a:rPr>
              <a:t>конюшина</a:t>
            </a:r>
            <a:endParaRPr lang="uk-UA" sz="6000" dirty="0">
              <a:solidFill>
                <a:srgbClr val="FF0000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4" name="Содержимое 3" descr="images (13)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5" name="TextBox 4"/>
          <p:cNvSpPr txBox="1"/>
          <p:nvPr/>
        </p:nvSpPr>
        <p:spPr>
          <a:xfrm>
            <a:off x="0" y="-603448"/>
            <a:ext cx="363589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6000" dirty="0" smtClean="0">
                <a:solidFill>
                  <a:schemeClr val="bg1"/>
                </a:solidFill>
                <a:latin typeface="Comic Sans MS" pitchFamily="66" charset="0"/>
              </a:rPr>
              <a:t>    </a:t>
            </a:r>
            <a:r>
              <a:rPr lang="uk-UA" sz="6000" dirty="0" smtClean="0">
                <a:solidFill>
                  <a:srgbClr val="FF0000"/>
                </a:solidFill>
                <a:latin typeface="Comic Sans MS" pitchFamily="66" charset="0"/>
              </a:rPr>
              <a:t>дурман</a:t>
            </a:r>
            <a:endParaRPr lang="uk-UA" sz="6000" dirty="0">
              <a:solidFill>
                <a:srgbClr val="FF0000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6" name="Содержимое 5" descr="айстра.jpe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7" name="TextBox 6"/>
          <p:cNvSpPr txBox="1"/>
          <p:nvPr/>
        </p:nvSpPr>
        <p:spPr>
          <a:xfrm>
            <a:off x="251520" y="404664"/>
            <a:ext cx="432048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6000" dirty="0" smtClean="0">
                <a:solidFill>
                  <a:srgbClr val="FF0000"/>
                </a:solidFill>
                <a:latin typeface="Comic Sans MS" pitchFamily="66" charset="0"/>
              </a:rPr>
              <a:t>айстра</a:t>
            </a:r>
            <a:endParaRPr lang="uk-UA" sz="6000" dirty="0">
              <a:solidFill>
                <a:srgbClr val="FF0000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4" name="Содержимое 3" descr="тюльпан.jpe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5" name="TextBox 4"/>
          <p:cNvSpPr txBox="1"/>
          <p:nvPr/>
        </p:nvSpPr>
        <p:spPr>
          <a:xfrm>
            <a:off x="251520" y="332656"/>
            <a:ext cx="424847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6000" dirty="0" smtClean="0">
                <a:solidFill>
                  <a:srgbClr val="FF0000"/>
                </a:solidFill>
                <a:latin typeface="Comic Sans MS" pitchFamily="66" charset="0"/>
              </a:rPr>
              <a:t>тюльпан</a:t>
            </a:r>
            <a:endParaRPr lang="uk-UA" sz="6000" dirty="0">
              <a:solidFill>
                <a:srgbClr val="FF0000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8" name="Содержимое 7" descr="images (16)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7999"/>
          </a:xfrm>
        </p:spPr>
      </p:pic>
      <p:sp>
        <p:nvSpPr>
          <p:cNvPr id="9" name="TextBox 8"/>
          <p:cNvSpPr txBox="1"/>
          <p:nvPr/>
        </p:nvSpPr>
        <p:spPr>
          <a:xfrm>
            <a:off x="251520" y="332656"/>
            <a:ext cx="388843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6000" dirty="0" smtClean="0">
                <a:solidFill>
                  <a:srgbClr val="FF0000"/>
                </a:solidFill>
                <a:latin typeface="Comic Sans MS" pitchFamily="66" charset="0"/>
              </a:rPr>
              <a:t>цибуля</a:t>
            </a:r>
            <a:endParaRPr lang="uk-UA" sz="6000" dirty="0">
              <a:solidFill>
                <a:srgbClr val="FF0000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4F4F4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4F4F4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232</TotalTime>
  <Words>182</Words>
  <Application>Microsoft Office PowerPoint</Application>
  <PresentationFormat>Экран (4:3)</PresentationFormat>
  <Paragraphs>75</Paragraphs>
  <Slides>24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5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</vt:vector>
  </TitlesOfParts>
  <Company>DG Win&amp;Soft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Мюллер</dc:creator>
  <cp:lastModifiedBy>Admin</cp:lastModifiedBy>
  <cp:revision>26</cp:revision>
  <dcterms:created xsi:type="dcterms:W3CDTF">2013-04-01T16:23:06Z</dcterms:created>
  <dcterms:modified xsi:type="dcterms:W3CDTF">2013-04-15T10:06:19Z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935719</vt:lpwstr>
  </property>
  <property fmtid="{D5CDD505-2E9C-101B-9397-08002B2CF9AE}" name="NXPowerLiteVersion" pid="3">
    <vt:lpwstr>D4.1.4</vt:lpwstr>
  </property>
</Properties>
</file>