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6137"/>
    <a:srgbClr val="4228B2"/>
    <a:srgbClr val="FF0066"/>
    <a:srgbClr val="7FB723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4660"/>
  </p:normalViewPr>
  <p:slideViewPr>
    <p:cSldViewPr>
      <p:cViewPr varScale="1">
        <p:scale>
          <a:sx n="69" d="100"/>
          <a:sy n="69" d="100"/>
        </p:scale>
        <p:origin x="-5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543800" cy="914400"/>
          </a:xfrm>
        </p:spPr>
        <p:txBody>
          <a:bodyPr/>
          <a:lstStyle/>
          <a:p>
            <a:r>
              <a:rPr lang="uk-UA" dirty="0" smtClean="0"/>
              <a:t>    </a:t>
            </a:r>
            <a:r>
              <a:rPr lang="uk-UA" sz="5400" dirty="0" smtClean="0">
                <a:solidFill>
                  <a:srgbClr val="FFFF00"/>
                </a:solidFill>
              </a:rPr>
              <a:t>Медоносні рослини</a:t>
            </a:r>
            <a:endParaRPr lang="uk-UA" sz="5400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332254"/>
            <a:ext cx="2304256" cy="27843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284249"/>
            <a:ext cx="2454836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1268760"/>
            <a:ext cx="2664296" cy="2880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1" y="4365104"/>
            <a:ext cx="2304257" cy="2304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9675" y="4365104"/>
            <a:ext cx="2489009" cy="2304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0594" y="4365104"/>
            <a:ext cx="2687063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522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43800" cy="914400"/>
          </a:xfrm>
        </p:spPr>
        <p:txBody>
          <a:bodyPr/>
          <a:lstStyle/>
          <a:p>
            <a:r>
              <a:rPr lang="uk-UA" dirty="0" smtClean="0"/>
              <a:t>            </a:t>
            </a:r>
            <a:r>
              <a:rPr lang="uk-UA" dirty="0" smtClean="0">
                <a:solidFill>
                  <a:srgbClr val="FFC000"/>
                </a:solidFill>
              </a:rPr>
              <a:t>Соняшник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84784"/>
            <a:ext cx="2747134" cy="3730166"/>
          </a:xfrm>
        </p:spPr>
      </p:pic>
      <p:sp>
        <p:nvSpPr>
          <p:cNvPr id="5" name="Прямоугольник 4"/>
          <p:cNvSpPr/>
          <p:nvPr/>
        </p:nvSpPr>
        <p:spPr>
          <a:xfrm>
            <a:off x="3436996" y="1412776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2800" dirty="0"/>
              <a:t>Соняшник — чудова медоносна рослина. З 1 га його посівів під час цвітіння бджоли збирають до 40 кг меду. При цьому значно </a:t>
            </a:r>
            <a:r>
              <a:rPr lang="uk-UA" sz="2800" dirty="0" smtClean="0"/>
              <a:t>поліпшується </a:t>
            </a:r>
            <a:r>
              <a:rPr lang="uk-UA" sz="2800" dirty="0"/>
              <a:t>запилення квіток, що підвищує </a:t>
            </a:r>
            <a:r>
              <a:rPr lang="uk-UA" sz="2800" dirty="0" smtClean="0"/>
              <a:t>врожай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2660328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B7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543800" cy="914400"/>
          </a:xfrm>
        </p:spPr>
        <p:txBody>
          <a:bodyPr/>
          <a:lstStyle/>
          <a:p>
            <a:r>
              <a:rPr lang="uk-UA" dirty="0" smtClean="0"/>
              <a:t>               </a:t>
            </a:r>
            <a:r>
              <a:rPr lang="uk-UA" dirty="0" smtClean="0">
                <a:solidFill>
                  <a:srgbClr val="FFC000"/>
                </a:solidFill>
              </a:rPr>
              <a:t>Акація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43050"/>
            <a:ext cx="3178042" cy="4214842"/>
          </a:xfrm>
        </p:spPr>
      </p:pic>
      <p:sp>
        <p:nvSpPr>
          <p:cNvPr id="5" name="Прямоугольник 4"/>
          <p:cNvSpPr/>
          <p:nvPr/>
        </p:nvSpPr>
        <p:spPr>
          <a:xfrm>
            <a:off x="3491880" y="18448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2400" dirty="0" smtClean="0"/>
              <a:t>Акація  </a:t>
            </a:r>
            <a:r>
              <a:rPr lang="uk-UA" sz="2400" dirty="0"/>
              <a:t>одна з найкращих, високопродуктивних, але примхливих </a:t>
            </a:r>
            <a:r>
              <a:rPr lang="uk-UA" sz="2400" dirty="0" err="1"/>
              <a:t>ранньолітніх</a:t>
            </a:r>
            <a:r>
              <a:rPr lang="uk-UA" sz="2400" dirty="0"/>
              <a:t> медоносів, що дає продуктивний взяток. Є дані, що одне дерево у віці 10—30 років дає до 8 кг меду. Мед з </a:t>
            </a:r>
            <a:r>
              <a:rPr lang="uk-UA" sz="2400" dirty="0" smtClean="0"/>
              <a:t>неї один </a:t>
            </a:r>
            <a:r>
              <a:rPr lang="uk-UA" sz="2400" dirty="0"/>
              <a:t>з кращих, він білий, прозорий, має ніжний </a:t>
            </a:r>
            <a:r>
              <a:rPr lang="uk-UA" sz="2400" dirty="0" smtClean="0"/>
              <a:t>аромат.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114269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</a:t>
            </a:r>
            <a:br>
              <a:rPr lang="uk-UA" dirty="0" smtClean="0"/>
            </a:br>
            <a:r>
              <a:rPr lang="uk-UA" dirty="0" smtClean="0"/>
              <a:t>                </a:t>
            </a:r>
            <a:r>
              <a:rPr lang="uk-UA" dirty="0" smtClean="0">
                <a:solidFill>
                  <a:srgbClr val="FF0000"/>
                </a:solidFill>
              </a:rPr>
              <a:t>Малина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571612"/>
            <a:ext cx="3312368" cy="4286280"/>
          </a:xfrm>
        </p:spPr>
      </p:pic>
      <p:sp>
        <p:nvSpPr>
          <p:cNvPr id="6" name="Прямоугольник 5"/>
          <p:cNvSpPr/>
          <p:nvPr/>
        </p:nvSpPr>
        <p:spPr>
          <a:xfrm>
            <a:off x="3707904" y="1484783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2400" dirty="0"/>
              <a:t>Малина — прекрасний медонос, дає багато нектару. За період цвітіння з 1 га бджоли можуть зібрати 50-100 кг меду. Крім нектару, бджоли збирають і пилок. Особливістю малини як медоносу є те, що вона має тривалий період цвітіння </a:t>
            </a:r>
            <a:r>
              <a:rPr lang="uk-UA" sz="2400" dirty="0" smtClean="0"/>
              <a:t>Малиновий </a:t>
            </a:r>
            <a:r>
              <a:rPr lang="uk-UA" sz="2400" dirty="0"/>
              <a:t>мед світлий, часто білий, з досить приємним смаком і ароматом, він дуже гарний для зимової годівлі бджіл. </a:t>
            </a:r>
          </a:p>
        </p:txBody>
      </p:sp>
    </p:spTree>
    <p:extLst>
      <p:ext uri="{BB962C8B-B14F-4D97-AF65-F5344CB8AC3E}">
        <p14:creationId xmlns:p14="http://schemas.microsoft.com/office/powerpoint/2010/main" xmlns="" val="8528065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0346" y="241702"/>
            <a:ext cx="7543800" cy="914400"/>
          </a:xfrm>
        </p:spPr>
        <p:txBody>
          <a:bodyPr/>
          <a:lstStyle/>
          <a:p>
            <a:r>
              <a:rPr lang="uk-UA" dirty="0" smtClean="0">
                <a:solidFill>
                  <a:srgbClr val="92D050"/>
                </a:solidFill>
              </a:rPr>
              <a:t>                     Липа</a:t>
            </a:r>
            <a:endParaRPr lang="uk-UA" dirty="0">
              <a:solidFill>
                <a:srgbClr val="92D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214422"/>
            <a:ext cx="3286148" cy="4500594"/>
          </a:xfrm>
        </p:spPr>
      </p:pic>
      <p:sp>
        <p:nvSpPr>
          <p:cNvPr id="6" name="Прямоугольник 5"/>
          <p:cNvSpPr/>
          <p:nvPr/>
        </p:nvSpPr>
        <p:spPr>
          <a:xfrm>
            <a:off x="3563888" y="17101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83569" y="1357298"/>
            <a:ext cx="457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/>
              <a:t>Квітучу липу відвідують понад 70 видів комах. Бджоли беруть з одного дорослого дерева меду стільки, як із гектара гречки. У сприятливі роки бджолина сім’я може зібрати з кожного дорослого дерева липи дрібнолистої до 5 кг меду за добу. За сезон сім’я збирає до 50 кг. Але частіше взяток обмежується 20 кг.</a:t>
            </a:r>
          </a:p>
        </p:txBody>
      </p:sp>
    </p:spTree>
    <p:extLst>
      <p:ext uri="{BB962C8B-B14F-4D97-AF65-F5344CB8AC3E}">
        <p14:creationId xmlns:p14="http://schemas.microsoft.com/office/powerpoint/2010/main" xmlns="" val="268454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61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914400"/>
          </a:xfrm>
        </p:spPr>
        <p:txBody>
          <a:bodyPr/>
          <a:lstStyle/>
          <a:p>
            <a:r>
              <a:rPr lang="uk-UA" dirty="0" smtClean="0"/>
              <a:t>                    </a:t>
            </a:r>
            <a:r>
              <a:rPr lang="uk-UA" dirty="0" smtClean="0">
                <a:solidFill>
                  <a:srgbClr val="4228B2"/>
                </a:solidFill>
              </a:rPr>
              <a:t>Клен</a:t>
            </a:r>
            <a:endParaRPr lang="uk-UA" dirty="0">
              <a:solidFill>
                <a:srgbClr val="4228B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340768"/>
            <a:ext cx="3249480" cy="4088496"/>
          </a:xfrm>
        </p:spPr>
      </p:pic>
      <p:sp>
        <p:nvSpPr>
          <p:cNvPr id="5" name="Прямоугольник 4"/>
          <p:cNvSpPr/>
          <p:nvPr/>
        </p:nvSpPr>
        <p:spPr>
          <a:xfrm>
            <a:off x="3571868" y="1571612"/>
            <a:ext cx="42759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Клен </a:t>
            </a:r>
            <a:r>
              <a:rPr lang="ru-RU" sz="2400" dirty="0" err="1"/>
              <a:t>звичайний</a:t>
            </a:r>
            <a:r>
              <a:rPr lang="ru-RU" sz="2400" dirty="0"/>
              <a:t> </a:t>
            </a:r>
            <a:r>
              <a:rPr lang="ru-RU" sz="2400" dirty="0" err="1"/>
              <a:t>високопродуктивний</a:t>
            </a:r>
            <a:r>
              <a:rPr lang="ru-RU" sz="2400" dirty="0"/>
              <a:t> </a:t>
            </a:r>
            <a:r>
              <a:rPr lang="ru-RU" sz="2400" dirty="0" err="1"/>
              <a:t>весняний</a:t>
            </a:r>
            <a:r>
              <a:rPr lang="ru-RU" sz="2400" dirty="0"/>
              <a:t> медонос і </a:t>
            </a:r>
            <a:r>
              <a:rPr lang="ru-RU" sz="2400" dirty="0" err="1"/>
              <a:t>пилконос</a:t>
            </a:r>
            <a:r>
              <a:rPr lang="ru-RU" sz="2400" dirty="0"/>
              <a:t>. </a:t>
            </a:r>
            <a:r>
              <a:rPr lang="ru-RU" sz="2400" dirty="0" err="1" smtClean="0"/>
              <a:t>Цвіте</a:t>
            </a:r>
            <a:r>
              <a:rPr lang="ru-RU" sz="2400" dirty="0" smtClean="0"/>
              <a:t> </a:t>
            </a:r>
            <a:r>
              <a:rPr lang="ru-RU" sz="2400" dirty="0"/>
              <a:t>у </a:t>
            </a:r>
            <a:r>
              <a:rPr lang="ru-RU" sz="2400" dirty="0" err="1"/>
              <a:t>квітні</a:t>
            </a:r>
            <a:r>
              <a:rPr lang="ru-RU" sz="2400" dirty="0"/>
              <a:t> — </a:t>
            </a:r>
            <a:r>
              <a:rPr lang="ru-RU" sz="2400" dirty="0" err="1"/>
              <a:t>травні</a:t>
            </a:r>
            <a:r>
              <a:rPr lang="ru-RU" sz="2400" dirty="0"/>
              <a:t>. </a:t>
            </a:r>
            <a:r>
              <a:rPr lang="ru-RU" sz="2400" dirty="0" err="1"/>
              <a:t>Поширений</a:t>
            </a:r>
            <a:r>
              <a:rPr lang="ru-RU" sz="2400" dirty="0"/>
              <a:t> </a:t>
            </a:r>
            <a:r>
              <a:rPr lang="ru-RU" sz="2400" dirty="0" err="1"/>
              <a:t>майже</a:t>
            </a:r>
            <a:r>
              <a:rPr lang="ru-RU" sz="2400" dirty="0"/>
              <a:t> по </a:t>
            </a:r>
            <a:r>
              <a:rPr lang="ru-RU" sz="2400" dirty="0" err="1"/>
              <a:t>всій</a:t>
            </a:r>
            <a:r>
              <a:rPr lang="ru-RU" sz="2400" dirty="0"/>
              <a:t> </a:t>
            </a:r>
            <a:r>
              <a:rPr lang="ru-RU" sz="2400" dirty="0" err="1"/>
              <a:t>Україні</a:t>
            </a:r>
            <a:r>
              <a:rPr lang="ru-RU" sz="2400" dirty="0"/>
              <a:t>. Мед з клена </a:t>
            </a:r>
            <a:r>
              <a:rPr lang="ru-RU" sz="2400" dirty="0" err="1"/>
              <a:t>звичайного</a:t>
            </a:r>
            <a:r>
              <a:rPr lang="ru-RU" sz="2400" dirty="0"/>
              <a:t> </a:t>
            </a:r>
            <a:r>
              <a:rPr lang="ru-RU" sz="2400" dirty="0" err="1"/>
              <a:t>світлий</a:t>
            </a:r>
            <a:r>
              <a:rPr lang="ru-RU" sz="2400" dirty="0"/>
              <a:t>, </a:t>
            </a:r>
            <a:r>
              <a:rPr lang="ru-RU" sz="2400" dirty="0" err="1"/>
              <a:t>запашний</a:t>
            </a:r>
            <a:r>
              <a:rPr lang="ru-RU" sz="2400" dirty="0"/>
              <a:t>, </a:t>
            </a:r>
            <a:r>
              <a:rPr lang="ru-RU" sz="2400" dirty="0" err="1"/>
              <a:t>приємний</a:t>
            </a:r>
            <a:r>
              <a:rPr lang="ru-RU" sz="2400" dirty="0"/>
              <a:t> на смак.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73648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0"/>
            <a:ext cx="7543800" cy="914400"/>
          </a:xfrm>
        </p:spPr>
        <p:txBody>
          <a:bodyPr/>
          <a:lstStyle/>
          <a:p>
            <a:r>
              <a:rPr lang="uk-UA" dirty="0" smtClean="0"/>
              <a:t>                  </a:t>
            </a:r>
            <a:r>
              <a:rPr lang="uk-UA" dirty="0" smtClean="0">
                <a:solidFill>
                  <a:srgbClr val="FFC000"/>
                </a:solidFill>
              </a:rPr>
              <a:t>Гречка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214422"/>
            <a:ext cx="3392356" cy="4071966"/>
          </a:xfrm>
        </p:spPr>
      </p:pic>
      <p:sp>
        <p:nvSpPr>
          <p:cNvPr id="5" name="Прямоугольник 4"/>
          <p:cNvSpPr/>
          <p:nvPr/>
        </p:nvSpPr>
        <p:spPr>
          <a:xfrm>
            <a:off x="3635896" y="1340768"/>
            <a:ext cx="4572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Гречка </a:t>
            </a:r>
            <a:r>
              <a:rPr lang="uk-UA" sz="2400" dirty="0"/>
              <a:t>— цінна медоносна рослина</a:t>
            </a:r>
            <a:r>
              <a:rPr lang="uk-UA" sz="2400" dirty="0" smtClean="0"/>
              <a:t>.</a:t>
            </a:r>
            <a:r>
              <a:rPr lang="ru-RU" sz="2400" dirty="0"/>
              <a:t> </a:t>
            </a:r>
            <a:r>
              <a:rPr lang="ru-RU" sz="2400" dirty="0" smtClean="0"/>
              <a:t>З 1 га </a:t>
            </a:r>
            <a:r>
              <a:rPr lang="ru-RU" sz="2400" dirty="0" err="1"/>
              <a:t>посіву</a:t>
            </a:r>
            <a:r>
              <a:rPr lang="ru-RU" sz="2400" dirty="0"/>
              <a:t> гречки </a:t>
            </a:r>
            <a:r>
              <a:rPr lang="ru-RU" sz="2400" dirty="0" err="1"/>
              <a:t>забезпе­чує</a:t>
            </a:r>
            <a:r>
              <a:rPr lang="ru-RU" sz="2400" dirty="0"/>
              <a:t> в </a:t>
            </a:r>
            <a:r>
              <a:rPr lang="ru-RU" sz="2400" dirty="0" err="1"/>
              <a:t>середньому</a:t>
            </a:r>
            <a:r>
              <a:rPr lang="ru-RU" sz="2400" dirty="0"/>
              <a:t> </a:t>
            </a:r>
            <a:r>
              <a:rPr lang="ru-RU" sz="2400" dirty="0" err="1"/>
              <a:t>збір</a:t>
            </a:r>
            <a:r>
              <a:rPr lang="ru-RU" sz="2400" dirty="0"/>
              <a:t> 40 — 60 кг меду, а за </a:t>
            </a:r>
            <a:r>
              <a:rPr lang="ru-RU" sz="2400" dirty="0" err="1"/>
              <a:t>сприятливих</a:t>
            </a:r>
            <a:r>
              <a:rPr lang="ru-RU" sz="2400" dirty="0"/>
              <a:t> </a:t>
            </a:r>
            <a:r>
              <a:rPr lang="ru-RU" sz="2400" dirty="0" err="1"/>
              <a:t>погодних</a:t>
            </a:r>
            <a:r>
              <a:rPr lang="ru-RU" sz="2400" dirty="0"/>
              <a:t> умов 90 — 100 кг</a:t>
            </a:r>
            <a:r>
              <a:rPr lang="ru-RU" sz="2400" dirty="0" smtClean="0"/>
              <a:t>.</a:t>
            </a:r>
            <a:r>
              <a:rPr lang="uk-UA" sz="2400" dirty="0" smtClean="0"/>
              <a:t> Одночасно з медозбором бджоли запилюють квітки гречки і різко підвищують її врожайність.</a:t>
            </a:r>
          </a:p>
          <a:p>
            <a:pPr algn="just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423858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</a:t>
            </a:r>
            <a:br>
              <a:rPr lang="uk-UA" dirty="0" smtClean="0"/>
            </a:br>
            <a:r>
              <a:rPr lang="uk-UA" dirty="0" smtClean="0"/>
              <a:t>Цілющі властивості меду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96752"/>
            <a:ext cx="3964430" cy="4946892"/>
          </a:xfrm>
        </p:spPr>
      </p:pic>
      <p:sp>
        <p:nvSpPr>
          <p:cNvPr id="5" name="Прямоугольник 4"/>
          <p:cNvSpPr/>
          <p:nvPr/>
        </p:nvSpPr>
        <p:spPr>
          <a:xfrm>
            <a:off x="4286248" y="1196752"/>
            <a:ext cx="464347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МЕД</a:t>
            </a:r>
            <a:r>
              <a:rPr lang="ru-RU" sz="2000" dirty="0"/>
              <a:t> - </a:t>
            </a:r>
            <a:r>
              <a:rPr lang="ru-RU" sz="2000" dirty="0" err="1"/>
              <a:t>найуніверсальніший</a:t>
            </a:r>
            <a:r>
              <a:rPr lang="ru-RU" sz="2000" dirty="0"/>
              <a:t> </a:t>
            </a:r>
            <a:r>
              <a:rPr lang="ru-RU" sz="2000" dirty="0" err="1"/>
              <a:t>лікарський</a:t>
            </a:r>
            <a:r>
              <a:rPr lang="ru-RU" sz="2000" dirty="0"/>
              <a:t> </a:t>
            </a:r>
            <a:r>
              <a:rPr lang="ru-RU" sz="2000" dirty="0" err="1"/>
              <a:t>засіб</a:t>
            </a:r>
            <a:r>
              <a:rPr lang="ru-RU" sz="2000" dirty="0"/>
              <a:t>, </a:t>
            </a:r>
            <a:r>
              <a:rPr lang="ru-RU" sz="2000" dirty="0" err="1"/>
              <a:t>який</a:t>
            </a:r>
            <a:r>
              <a:rPr lang="ru-RU" sz="2000" dirty="0"/>
              <a:t> широко </a:t>
            </a:r>
            <a:r>
              <a:rPr lang="ru-RU" sz="2000" dirty="0" err="1"/>
              <a:t>застосовується</a:t>
            </a:r>
            <a:r>
              <a:rPr lang="ru-RU" sz="2000" dirty="0"/>
              <a:t> в </a:t>
            </a:r>
            <a:r>
              <a:rPr lang="ru-RU" sz="2000" dirty="0" err="1"/>
              <a:t>народній</a:t>
            </a:r>
            <a:r>
              <a:rPr lang="ru-RU" sz="2000" dirty="0"/>
              <a:t> </a:t>
            </a:r>
            <a:r>
              <a:rPr lang="ru-RU" sz="2000" dirty="0" err="1" smtClean="0"/>
              <a:t>медицині.Він</a:t>
            </a:r>
            <a:r>
              <a:rPr lang="ru-RU" sz="2000" dirty="0" smtClean="0"/>
              <a:t> </a:t>
            </a:r>
            <a:r>
              <a:rPr lang="ru-RU" sz="2000" dirty="0" err="1" smtClean="0"/>
              <a:t>чудовий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натуральний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продукт,до</a:t>
            </a:r>
            <a:r>
              <a:rPr lang="ru-RU" sz="2000" dirty="0" smtClean="0"/>
              <a:t>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складу </a:t>
            </a:r>
            <a:r>
              <a:rPr lang="ru-RU" sz="2000" dirty="0" err="1" smtClean="0"/>
              <a:t>входять</a:t>
            </a:r>
            <a:r>
              <a:rPr lang="ru-RU" sz="2000" dirty="0" smtClean="0"/>
              <a:t> </a:t>
            </a:r>
            <a:r>
              <a:rPr lang="ru-RU" sz="2000" dirty="0" err="1" smtClean="0"/>
              <a:t>вітаміни.Мед-ефективний</a:t>
            </a:r>
            <a:r>
              <a:rPr lang="ru-RU" sz="2000" dirty="0" smtClean="0"/>
              <a:t>  </a:t>
            </a:r>
            <a:r>
              <a:rPr lang="ru-RU" sz="2000" dirty="0" err="1" smtClean="0"/>
              <a:t>заспокійливий</a:t>
            </a:r>
            <a:r>
              <a:rPr lang="ru-RU" sz="2000" dirty="0" smtClean="0"/>
              <a:t> </a:t>
            </a:r>
            <a:r>
              <a:rPr lang="ru-RU" sz="2000" dirty="0" err="1" smtClean="0"/>
              <a:t>засіб</a:t>
            </a:r>
            <a:r>
              <a:rPr lang="ru-RU" sz="2000" dirty="0" smtClean="0"/>
              <a:t> ,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сприятливо</a:t>
            </a:r>
            <a:r>
              <a:rPr lang="ru-RU" sz="2000" dirty="0" smtClean="0"/>
              <a:t> </a:t>
            </a:r>
            <a:r>
              <a:rPr lang="ru-RU" sz="2000" dirty="0" err="1" smtClean="0"/>
              <a:t>впливає</a:t>
            </a:r>
            <a:r>
              <a:rPr lang="ru-RU" sz="2000" dirty="0" smtClean="0"/>
              <a:t> на </a:t>
            </a:r>
            <a:r>
              <a:rPr lang="ru-RU" sz="2000" dirty="0" err="1" smtClean="0"/>
              <a:t>нервову</a:t>
            </a:r>
            <a:r>
              <a:rPr lang="ru-RU" sz="2000" dirty="0"/>
              <a:t> </a:t>
            </a:r>
            <a:r>
              <a:rPr lang="ru-RU" sz="2000" dirty="0" err="1" smtClean="0"/>
              <a:t>систему.Він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володіє</a:t>
            </a:r>
            <a:r>
              <a:rPr lang="ru-RU" sz="2000" dirty="0" smtClean="0"/>
              <a:t> </a:t>
            </a:r>
            <a:r>
              <a:rPr lang="ru-RU" sz="2000" dirty="0"/>
              <a:t>бактерицидною </a:t>
            </a:r>
            <a:r>
              <a:rPr lang="ru-RU" sz="2000" dirty="0" err="1"/>
              <a:t>дією</a:t>
            </a:r>
            <a:r>
              <a:rPr lang="ru-RU" sz="2000" dirty="0"/>
              <a:t>, </a:t>
            </a:r>
            <a:r>
              <a:rPr lang="ru-RU" sz="2000" dirty="0" err="1"/>
              <a:t>покращує</a:t>
            </a:r>
            <a:r>
              <a:rPr lang="ru-RU" sz="2000" dirty="0"/>
              <a:t> </a:t>
            </a:r>
            <a:r>
              <a:rPr lang="ru-RU" sz="2000" dirty="0" err="1"/>
              <a:t>обмін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 smtClean="0"/>
              <a:t>,, </a:t>
            </a:r>
            <a:r>
              <a:rPr lang="ru-RU" sz="2000" dirty="0" err="1" smtClean="0"/>
              <a:t>дієпротизапально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err="1" smtClean="0"/>
              <a:t>антиалергійно</a:t>
            </a:r>
            <a:r>
              <a:rPr lang="ru-RU" sz="2000" dirty="0" smtClean="0"/>
              <a:t> </a:t>
            </a:r>
            <a:r>
              <a:rPr lang="ru-RU" sz="2000" dirty="0"/>
              <a:t>і </a:t>
            </a:r>
            <a:r>
              <a:rPr lang="ru-RU" sz="2000" dirty="0" err="1"/>
              <a:t>тонізуюче</a:t>
            </a:r>
            <a:r>
              <a:rPr lang="ru-RU" sz="2000" dirty="0"/>
              <a:t>. </a:t>
            </a:r>
            <a:r>
              <a:rPr lang="ru-RU" sz="2000" dirty="0" smtClean="0"/>
              <a:t>Мед </a:t>
            </a:r>
            <a:r>
              <a:rPr lang="ru-RU" sz="2000" dirty="0" err="1" smtClean="0"/>
              <a:t>нормалізує</a:t>
            </a:r>
            <a:r>
              <a:rPr lang="ru-RU" sz="2000" dirty="0" smtClean="0"/>
              <a:t> </a:t>
            </a:r>
            <a:r>
              <a:rPr lang="ru-RU" sz="2000" dirty="0" err="1"/>
              <a:t>діяльність</a:t>
            </a:r>
            <a:r>
              <a:rPr lang="ru-RU" sz="2000" dirty="0"/>
              <a:t> </a:t>
            </a:r>
            <a:r>
              <a:rPr lang="ru-RU" sz="2000" dirty="0" err="1"/>
              <a:t>шлунково-кишкового</a:t>
            </a:r>
            <a:r>
              <a:rPr lang="ru-RU" sz="2000" dirty="0"/>
              <a:t> тракту, </a:t>
            </a:r>
            <a:r>
              <a:rPr lang="ru-RU" sz="2000" dirty="0" err="1"/>
              <a:t>стимулює</a:t>
            </a:r>
            <a:r>
              <a:rPr lang="ru-RU" sz="2000" dirty="0"/>
              <a:t> </a:t>
            </a:r>
            <a:r>
              <a:rPr lang="ru-RU" sz="2000" dirty="0" err="1"/>
              <a:t>функції</a:t>
            </a:r>
            <a:r>
              <a:rPr lang="ru-RU" sz="2000" dirty="0"/>
              <a:t> </a:t>
            </a:r>
            <a:r>
              <a:rPr lang="ru-RU" sz="2000" dirty="0" err="1"/>
              <a:t>внутрішніх</a:t>
            </a:r>
            <a:r>
              <a:rPr lang="ru-RU" sz="2000" dirty="0"/>
              <a:t> </a:t>
            </a:r>
            <a:r>
              <a:rPr lang="ru-RU" sz="2000" dirty="0" err="1"/>
              <a:t>органів</a:t>
            </a:r>
            <a:r>
              <a:rPr lang="ru-RU" sz="2000" dirty="0"/>
              <a:t>, </a:t>
            </a:r>
            <a:r>
              <a:rPr lang="ru-RU" sz="2000" dirty="0" err="1"/>
              <a:t>попереджує</a:t>
            </a:r>
            <a:r>
              <a:rPr lang="ru-RU" sz="2000" dirty="0"/>
              <a:t> </a:t>
            </a:r>
            <a:r>
              <a:rPr lang="ru-RU" sz="2000" dirty="0" err="1" smtClean="0"/>
              <a:t>склероз,покращує</a:t>
            </a:r>
            <a:r>
              <a:rPr lang="ru-RU" sz="2000" dirty="0" smtClean="0"/>
              <a:t> </a:t>
            </a:r>
            <a:r>
              <a:rPr lang="ru-RU" sz="2000" dirty="0" err="1"/>
              <a:t>живлення</a:t>
            </a:r>
            <a:r>
              <a:rPr lang="ru-RU" sz="2000" dirty="0"/>
              <a:t> </a:t>
            </a:r>
            <a:r>
              <a:rPr lang="ru-RU" sz="2000" dirty="0" err="1"/>
              <a:t>шкіри</a:t>
            </a:r>
            <a:r>
              <a:rPr lang="ru-RU" sz="2000" dirty="0"/>
              <a:t>, </a:t>
            </a:r>
            <a:r>
              <a:rPr lang="ru-RU" sz="2000" dirty="0" err="1"/>
              <a:t>нормалізує</a:t>
            </a:r>
            <a:r>
              <a:rPr lang="ru-RU" sz="2000" dirty="0"/>
              <a:t> сон, </a:t>
            </a:r>
            <a:r>
              <a:rPr lang="ru-RU" sz="2000" dirty="0" err="1"/>
              <a:t>стимулює</a:t>
            </a:r>
            <a:r>
              <a:rPr lang="ru-RU" sz="2000" dirty="0"/>
              <a:t> </a:t>
            </a:r>
            <a:r>
              <a:rPr lang="ru-RU" sz="2000" dirty="0" err="1"/>
              <a:t>захисні</a:t>
            </a:r>
            <a:r>
              <a:rPr lang="ru-RU" sz="2000" dirty="0"/>
              <a:t> </a:t>
            </a:r>
            <a:r>
              <a:rPr lang="ru-RU" sz="2000" dirty="0" err="1"/>
              <a:t>сили</a:t>
            </a:r>
            <a:r>
              <a:rPr lang="ru-RU" sz="2000" dirty="0"/>
              <a:t> </a:t>
            </a:r>
            <a:r>
              <a:rPr lang="ru-RU" sz="2000" dirty="0" err="1" smtClean="0"/>
              <a:t>організму</a:t>
            </a:r>
            <a:r>
              <a:rPr lang="ru-RU" sz="2000" dirty="0" smtClean="0"/>
              <a:t>, </a:t>
            </a:r>
            <a:r>
              <a:rPr lang="ru-RU" sz="2000" dirty="0" err="1"/>
              <a:t>активізує</a:t>
            </a:r>
            <a:r>
              <a:rPr lang="ru-RU" sz="2000" dirty="0"/>
              <a:t> </a:t>
            </a:r>
            <a:r>
              <a:rPr lang="ru-RU" sz="2000" dirty="0" err="1"/>
              <a:t>розумову</a:t>
            </a:r>
            <a:r>
              <a:rPr lang="ru-RU" sz="2000" dirty="0"/>
              <a:t> </a:t>
            </a:r>
            <a:r>
              <a:rPr lang="ru-RU" sz="2000" dirty="0" err="1"/>
              <a:t>діяльність</a:t>
            </a:r>
            <a:r>
              <a:rPr lang="ru-RU" sz="2000" dirty="0"/>
              <a:t>, </a:t>
            </a:r>
            <a:r>
              <a:rPr lang="ru-RU" sz="2000" dirty="0" err="1"/>
              <a:t>підвищує</a:t>
            </a:r>
            <a:r>
              <a:rPr lang="ru-RU" sz="2000" dirty="0"/>
              <a:t> </a:t>
            </a:r>
            <a:r>
              <a:rPr lang="ru-RU" sz="2000" dirty="0" err="1"/>
              <a:t>імунітет</a:t>
            </a:r>
            <a:r>
              <a:rPr lang="ru-RU" sz="2000" dirty="0"/>
              <a:t>.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xmlns="" val="1296478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4F4F4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134</TotalTime>
  <Words>367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    Медоносні рослини</vt:lpstr>
      <vt:lpstr>            Соняшник</vt:lpstr>
      <vt:lpstr>               Акація</vt:lpstr>
      <vt:lpstr>                                Малина</vt:lpstr>
      <vt:lpstr>                     Липа</vt:lpstr>
      <vt:lpstr>                    Клен</vt:lpstr>
      <vt:lpstr>                  Гречка</vt:lpstr>
      <vt:lpstr>                   Цілющі властивості меду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Медоносні рослини</dc:title>
  <dc:creator>MY</dc:creator>
  <cp:lastModifiedBy>Admin</cp:lastModifiedBy>
  <cp:revision>14</cp:revision>
  <dcterms:created xsi:type="dcterms:W3CDTF">2013-03-31T14:52:57Z</dcterms:created>
  <dcterms:modified xsi:type="dcterms:W3CDTF">2013-04-02T10:42:21Z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390392</vt:lpwstr>
  </property>
  <property fmtid="{D5CDD505-2E9C-101B-9397-08002B2CF9AE}" name="NXPowerLiteVersion" pid="3">
    <vt:lpwstr>D4.1.4</vt:lpwstr>
  </property>
</Properties>
</file>