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85" r:id="rId5"/>
    <p:sldId id="259" r:id="rId6"/>
    <p:sldId id="260" r:id="rId7"/>
    <p:sldId id="261" r:id="rId8"/>
    <p:sldId id="262" r:id="rId9"/>
    <p:sldId id="263" r:id="rId10"/>
    <p:sldId id="287" r:id="rId11"/>
    <p:sldId id="286" r:id="rId12"/>
    <p:sldId id="264" r:id="rId13"/>
    <p:sldId id="266" r:id="rId14"/>
    <p:sldId id="288" r:id="rId15"/>
    <p:sldId id="271" r:id="rId16"/>
    <p:sldId id="272" r:id="rId17"/>
    <p:sldId id="273" r:id="rId18"/>
    <p:sldId id="274" r:id="rId19"/>
    <p:sldId id="275" r:id="rId20"/>
    <p:sldId id="289" r:id="rId21"/>
    <p:sldId id="301" r:id="rId22"/>
    <p:sldId id="290" r:id="rId23"/>
    <p:sldId id="291" r:id="rId24"/>
    <p:sldId id="292" r:id="rId25"/>
    <p:sldId id="293" r:id="rId26"/>
    <p:sldId id="294" r:id="rId27"/>
    <p:sldId id="276" r:id="rId28"/>
    <p:sldId id="277" r:id="rId29"/>
    <p:sldId id="278" r:id="rId30"/>
    <p:sldId id="282" r:id="rId31"/>
    <p:sldId id="296" r:id="rId32"/>
    <p:sldId id="283" r:id="rId33"/>
    <p:sldId id="284" r:id="rId34"/>
    <p:sldId id="295" r:id="rId35"/>
    <p:sldId id="281" r:id="rId36"/>
    <p:sldId id="297" r:id="rId37"/>
    <p:sldId id="298" r:id="rId38"/>
    <p:sldId id="299" r:id="rId39"/>
    <p:sldId id="300" r:id="rId40"/>
    <p:sldId id="267" r:id="rId41"/>
    <p:sldId id="280" r:id="rId42"/>
    <p:sldId id="279" r:id="rId43"/>
    <p:sldId id="302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1" autoAdjust="0"/>
    <p:restoredTop sz="99642" autoAdjust="0"/>
  </p:normalViewPr>
  <p:slideViewPr>
    <p:cSldViewPr>
      <p:cViewPr>
        <p:scale>
          <a:sx n="78" d="100"/>
          <a:sy n="78" d="100"/>
        </p:scale>
        <p:origin x="-37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7773A-C5A6-4229-BD37-0C5DAF21A53F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7C958-40C3-4DFA-B960-26A3A8817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684E4-1D5C-4A13-A4DB-FA0804D4499B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F42DF-B60E-4F4A-B062-C7F8EB3AA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E277D-47C3-4200-84F1-5B073BAAFD5B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14A5-8302-4FE9-AE6E-7BA9E846D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60D69-6436-447D-AD86-63187CD50304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A1F96-5608-4C72-ADF7-B760B1DDE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4D2E-E94C-4275-9E4B-717F14F57ADB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747C8-36A4-43D6-9349-CC4ECD614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8F5F2-91B3-4F22-9B02-2CE9F1091680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FB58-426B-4FC5-B614-6723B909D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429C0-5DBD-4A7A-B7FD-C6FF1E4D50EF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5431-FE29-41F4-BEAD-83A8B1DCA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E7826-C898-4E8D-94E4-8913A8B26EB4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B25D-42D4-4F53-B060-97B6E3558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06C70-CD07-47A0-9381-D2D6B1243F87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8C6A4-DB0C-4B07-902F-03CF3893B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AD92B-F811-4DB6-B263-ECD2796847BC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69557-92CD-448D-80C4-86594C535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4283-1FF9-43F0-B590-D4A2C00CA2CF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6D9FD-6F2E-4BE0-A343-542B8E8E1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4F254F-7FEE-4F0A-BDF3-F1B5D5E00035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F9C213-8BE3-4082-B592-855D6E2D1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34" r:id="rId9"/>
    <p:sldLayoutId id="2147483725" r:id="rId10"/>
    <p:sldLayoutId id="214748372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1.jpeg" Type="http://schemas.openxmlformats.org/officeDocument/2006/relationships/image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5.jpeg" Type="http://schemas.openxmlformats.org/officeDocument/2006/relationships/image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7" Target="../media/image52.jpeg" Type="http://schemas.openxmlformats.org/officeDocument/2006/relationships/image"/><Relationship Id="rId2" Target="../media/image4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1.jpeg" Type="http://schemas.openxmlformats.org/officeDocument/2006/relationships/image"/><Relationship Id="rId5" Target="../media/image50.jpeg" Type="http://schemas.openxmlformats.org/officeDocument/2006/relationships/image"/><Relationship Id="rId4" Target="../media/image49.jpeg" Type="http://schemas.openxmlformats.org/officeDocument/2006/relationships/image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8.jpeg" Type="http://schemas.openxmlformats.org/officeDocument/2006/relationships/image"/><Relationship Id="rId4" Target="../media/image57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 ?><Relationships xmlns="http://schemas.openxmlformats.org/package/2006/relationships"><Relationship Id="rId2" Target="../media/image6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3" Target="../media/image67.jpeg" Type="http://schemas.openxmlformats.org/officeDocument/2006/relationships/image"/><Relationship Id="rId2" Target="../media/image6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1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8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83.jpeg" Type="http://schemas.openxmlformats.org/officeDocument/2006/relationships/image"/><Relationship Id="rId4" Target="../media/image82.jpeg" Type="http://schemas.openxmlformats.org/officeDocument/2006/relationships/image"/></Relationships>
</file>

<file path=ppt/slides/_rels/slide42.xml.rels><?xml version="1.0" encoding="UTF-8" standalone="yes" ?><Relationships xmlns="http://schemas.openxmlformats.org/package/2006/relationships"><Relationship Id="rId3" Target="../media/image84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E:\&#1055;&#1086;&#1095;&#1077;&#1084;&#1091;%20&#1087;&#1072;&#1091;&#1082;&#1080;%20&#1085;&#1077;%20&#1087;&#1086;&#1087;&#1072;&#1076;&#1072;&#1102;&#1090;&#1089;&#1103;%20&#1074;%20&#1089;&#1086;&#1073;&#1089;&#1090;&#1074;&#1077;&#1085;&#1085;&#1099;&#1077;%20&#1089;&#1077;&#1090;&#1080;.mp4" TargetMode="External" Type="http://schemas.openxmlformats.org/officeDocument/2006/relationships/video"/></Relationships>
</file>

<file path=ppt/slides/_rels/slide43.xml.rels><?xml version="1.0" encoding="UTF-8" standalone="yes" ?><Relationships xmlns="http://schemas.openxmlformats.org/package/2006/relationships"><Relationship Id="rId3" Target="../media/image85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E:\&#1052;&#1086;&#1081;%20&#1092;&#1080;&#1083;&#1100;&#1084;%202.avi" TargetMode="External" Type="http://schemas.openxmlformats.org/officeDocument/2006/relationships/video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4"/>
          <p:cNvSpPr txBox="1">
            <a:spLocks noChangeArrowheads="1"/>
          </p:cNvSpPr>
          <p:nvPr/>
        </p:nvSpPr>
        <p:spPr bwMode="auto">
          <a:xfrm>
            <a:off x="683568" y="0"/>
            <a:ext cx="7200799" cy="221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002060"/>
                </a:solidFill>
                <a:latin typeface="Constantia" pitchFamily="18" charset="0"/>
              </a:rPr>
              <a:t>   </a:t>
            </a:r>
            <a:r>
              <a:rPr lang="en-US" sz="4000" dirty="0" smtClean="0">
                <a:solidFill>
                  <a:srgbClr val="002060"/>
                </a:solidFill>
                <a:latin typeface="Constantia" pitchFamily="18" charset="0"/>
              </a:rPr>
              <a:t>                                                 </a:t>
            </a:r>
            <a:r>
              <a:rPr lang="en-US" sz="4000" dirty="0" smtClean="0">
                <a:latin typeface="Comic Sans MS" pitchFamily="66" charset="0"/>
              </a:rPr>
              <a:t>               </a:t>
            </a:r>
            <a:endParaRPr lang="en-US" sz="4000" dirty="0">
              <a:latin typeface="Comic Sans MS" pitchFamily="66" charset="0"/>
            </a:endParaRPr>
          </a:p>
          <a:p>
            <a:r>
              <a:rPr lang="ru-RU" sz="3270" dirty="0">
                <a:latin typeface="Comic Sans MS" pitchFamily="66" charset="0"/>
              </a:rPr>
              <a:t>«</a:t>
            </a:r>
            <a:r>
              <a:rPr lang="en-US" sz="3270" dirty="0">
                <a:latin typeface="Comic Sans MS" pitchFamily="66" charset="0"/>
              </a:rPr>
              <a:t>C</a:t>
            </a:r>
            <a:r>
              <a:rPr lang="ru-RU" sz="3270" dirty="0">
                <a:latin typeface="Comic Sans MS" pitchFamily="66" charset="0"/>
              </a:rPr>
              <a:t>читай </a:t>
            </a:r>
            <a:r>
              <a:rPr lang="ru-RU" sz="3270" dirty="0" smtClean="0">
                <a:latin typeface="Comic Sans MS" pitchFamily="66" charset="0"/>
              </a:rPr>
              <a:t>несчастливым</a:t>
            </a:r>
            <a:r>
              <a:rPr lang="en-US" sz="3270" dirty="0" smtClean="0">
                <a:latin typeface="Comic Sans MS" pitchFamily="66" charset="0"/>
              </a:rPr>
              <a:t> </a:t>
            </a:r>
            <a:r>
              <a:rPr lang="ru-RU" sz="3270" dirty="0" smtClean="0">
                <a:latin typeface="Comic Sans MS" pitchFamily="66" charset="0"/>
              </a:rPr>
              <a:t>тот день и </a:t>
            </a:r>
            <a:r>
              <a:rPr lang="ru-RU" sz="3270" dirty="0">
                <a:latin typeface="Comic Sans MS" pitchFamily="66" charset="0"/>
              </a:rPr>
              <a:t>тот час, когда не у</a:t>
            </a:r>
            <a:r>
              <a:rPr lang="en-US" sz="3270" dirty="0">
                <a:latin typeface="Comic Sans MS" pitchFamily="66" charset="0"/>
              </a:rPr>
              <a:t>c</a:t>
            </a:r>
            <a:r>
              <a:rPr lang="ru-RU" sz="3270" dirty="0" err="1">
                <a:latin typeface="Comic Sans MS" pitchFamily="66" charset="0"/>
              </a:rPr>
              <a:t>в</a:t>
            </a:r>
            <a:r>
              <a:rPr lang="ru-RU" sz="3270" dirty="0" err="1"/>
              <a:t>о</a:t>
            </a:r>
            <a:r>
              <a:rPr lang="ru-RU" sz="3270" dirty="0" err="1">
                <a:latin typeface="Comic Sans MS" pitchFamily="66" charset="0"/>
              </a:rPr>
              <a:t>ил</a:t>
            </a:r>
            <a:r>
              <a:rPr lang="ru-RU" sz="3270" dirty="0">
                <a:latin typeface="Comic Sans MS" pitchFamily="66" charset="0"/>
              </a:rPr>
              <a:t> ничего нового.»</a:t>
            </a:r>
          </a:p>
        </p:txBody>
      </p:sp>
      <p:pic>
        <p:nvPicPr>
          <p:cNvPr id="13316" name="Picture 4" descr="china_pag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41044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64590087_Confucius__Project_Gutenberg_eText_15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284984"/>
            <a:ext cx="331236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164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548680"/>
            <a:ext cx="47880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833664"/>
            <a:ext cx="478802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86" y="692696"/>
            <a:ext cx="415630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00808"/>
            <a:ext cx="486003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484784"/>
            <a:ext cx="8072437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Научное название класса </a:t>
            </a:r>
            <a:r>
              <a:rPr lang="ru-RU" sz="4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Паукообразные </a:t>
            </a: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</a:t>
            </a:r>
            <a:r>
              <a:rPr lang="ru-RU" sz="4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АРАНХИДЫ, а наука о пауках - арахнология</a:t>
            </a:r>
            <a:endParaRPr lang="ru-RU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5602" name="Рисунок 5" descr="87208022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6" descr="mouse_spider_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62475"/>
            <a:ext cx="30003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4" descr="284a739fa1081403ed9fa560d40680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8"/>
            <a:ext cx="914400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42938" y="500063"/>
            <a:ext cx="839355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«Путешествие по стране </a:t>
            </a:r>
            <a:r>
              <a:rPr lang="ru-RU" sz="6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Аранхида</a:t>
            </a:r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4402832" cy="1139974"/>
          </a:xfrm>
        </p:spPr>
        <p:txBody>
          <a:bodyPr/>
          <a:lstStyle/>
          <a:p>
            <a:r>
              <a:rPr lang="ru-RU" b="1" i="1" u="sng" dirty="0" smtClean="0"/>
              <a:t>Город «Пауки»</a:t>
            </a:r>
            <a:endParaRPr lang="ru-RU" b="1" i="1" u="sng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220528"/>
            <a:ext cx="3672408" cy="2442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3789040"/>
            <a:ext cx="4536504" cy="2812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4499992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2" descr="vrediteli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4232" y="0"/>
            <a:ext cx="1789768" cy="196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1196752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48680"/>
            <a:ext cx="84969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Конструкция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паутины-видовой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spc="300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6027737"/>
            <a:ext cx="3214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Паук -крестовик</a:t>
            </a:r>
          </a:p>
        </p:txBody>
      </p:sp>
      <p:pic>
        <p:nvPicPr>
          <p:cNvPr id="8" name="Рисунок 7" descr="7ec4db36c39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844824"/>
            <a:ext cx="4214810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201798596iSqJm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4229337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143500" y="1124744"/>
            <a:ext cx="40005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Горизонтальная сетка 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воронка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7812" y="6396038"/>
            <a:ext cx="37861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Домовой  паук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1196752"/>
            <a:ext cx="4288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Вертикальные ловчие 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Ткацкое производство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(фабрика города)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10" grpId="0" build="allAtOnce"/>
      <p:bldP spid="11" grpId="0" build="allAtOnce"/>
      <p:bldP spid="14" grpId="0" build="allAtOnce"/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6643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 использует ловчую сеть</a:t>
            </a:r>
          </a:p>
        </p:txBody>
      </p:sp>
      <p:pic>
        <p:nvPicPr>
          <p:cNvPr id="4" name="Рисунок 3" descr="265px-Xysticus.spec.68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428628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625" y="5643563"/>
            <a:ext cx="3929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Паук -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бокоход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38" y="1357313"/>
            <a:ext cx="35004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Подстерегает добычу на цветке</a:t>
            </a:r>
          </a:p>
        </p:txBody>
      </p:sp>
      <p:pic>
        <p:nvPicPr>
          <p:cNvPr id="7" name="Рисунок 6" descr="72190121_1300389077_IMG_1280_mizumena_ramka_veb_kopi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240228"/>
            <a:ext cx="442912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83568" y="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В гостях у жителей города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2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30" y="2791704"/>
            <a:ext cx="4643470" cy="4066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28596" y="500042"/>
            <a:ext cx="335758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Живёт </a:t>
            </a:r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под водой</a:t>
            </a:r>
          </a:p>
        </p:txBody>
      </p:sp>
      <p:pic>
        <p:nvPicPr>
          <p:cNvPr id="3" name="Рисунок 2" descr="pavuk-sribl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488"/>
            <a:ext cx="38576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143272" cy="461665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Паук - серебрянка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6188" y="1412776"/>
            <a:ext cx="53578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Паутина не смачивается водой «домик» – в виде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напёрстка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прикрепленный к водному растению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0" y="0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Ещё один искусный                                    рукодельник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 animBg="1"/>
      <p:bldP spid="6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 descr="8-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4776192" cy="358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85875" y="500063"/>
            <a:ext cx="3429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Тарантул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6313" y="1428750"/>
            <a:ext cx="40005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Самка достигает 4 см в длину </a:t>
            </a:r>
            <a:endParaRPr lang="ru-RU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071810"/>
            <a:ext cx="4857757" cy="3643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9512" y="5373216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Укусы не опасны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0"/>
            <a:ext cx="52920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Ядовитые жители города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Лаборатория ядов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allAtOnce"/>
      <p:bldP spid="6" grpId="0" build="allAtOnce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99674608-hiop.ru-black-widow-spider-1.jpg" id="5" name="Рисунок 4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4572000" y="2643182"/>
            <a:ext cx="4572000" cy="3594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hernaya-vdova.jpg" id="2" name="Рисунок 1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1142984"/>
            <a:ext cx="442912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071688" y="428625"/>
            <a:ext cx="39290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Каракурт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57750" y="1071563"/>
            <a:ext cx="4071938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переводе с казахского </a:t>
            </a:r>
            <a:r>
              <a:rPr b="1" dirty="0" lang="ru-RU" smtClean="0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b="1" dirty="0" lang="ru-RU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</a:t>
            </a:r>
            <a:endParaRPr b="1" dirty="0" lang="ru-RU" smtClean="0" sz="2800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«чёрная </a:t>
            </a:r>
            <a:r>
              <a:rPr b="1" dirty="0" lang="ru-RU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вдова»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5072063"/>
            <a:ext cx="4143375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Яд может привести к </a:t>
            </a:r>
            <a:r>
              <a:rPr b="1" dirty="0" lang="ru-RU" smtClean="0" sz="28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смерти</a:t>
            </a:r>
            <a:endParaRPr b="1" dirty="0" lang="ru-RU" smtClean="0" sz="28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800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z="2800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7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9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0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5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6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allAtOnce" grpId="0" spid="3"/>
      <p:bldP build="allAtOnce" grpId="0" spid="4"/>
      <p:bldP build="allAtOnce" grpId="0" spid="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539552" y="1988840"/>
            <a:ext cx="88569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Constantia" pitchFamily="18" charset="0"/>
              </a:rPr>
              <a:t>Мало кому приятно смотреть на </a:t>
            </a:r>
            <a:r>
              <a:rPr lang="ru-RU" sz="2400" b="1" i="1" dirty="0" smtClean="0">
                <a:solidFill>
                  <a:srgbClr val="002060"/>
                </a:solidFill>
                <a:latin typeface="Constantia" pitchFamily="18" charset="0"/>
              </a:rPr>
              <a:t>паука, однако , это </a:t>
            </a:r>
            <a:r>
              <a:rPr lang="ru-RU" sz="2400" b="1" i="1" dirty="0">
                <a:solidFill>
                  <a:srgbClr val="002060"/>
                </a:solidFill>
                <a:latin typeface="Constantia" pitchFamily="18" charset="0"/>
              </a:rPr>
              <a:t>очень полезное насекомое . Ученые подсчитали ,что пауки уничтожают больше насекомых , чем все их «истребители» , включая птиц и животных . Общая масса насекомых ,уничтожаемых ими , измеряется тысячами тонн .</a:t>
            </a:r>
          </a:p>
        </p:txBody>
      </p:sp>
      <p:pic>
        <p:nvPicPr>
          <p:cNvPr id="14339" name="Рисунок 5" descr="87208022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0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572000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1916832"/>
            <a:ext cx="47525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В Женеве установлен огромный бронзовый паук, рост которого достигает 9 метров, а вес 10 тонн. Называется эта гигантская скульптура «Мама», ее автор – скульптор Луиза Буржуа.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Женева стала очередным городом в путешествии паука по швейцарским площадям, который посвящен памяти Луизы Буржуа. На протяжение своей творческой карьеры художница работала над созданием рисунков, гравюр и скульптур пауков. 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596586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Пауки в истории человечества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9" y="908720"/>
            <a:ext cx="341987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3851920" cy="3144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005064"/>
            <a:ext cx="3024336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ипрмаиапитопмени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124744"/>
            <a:ext cx="225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Цветочный охотник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2895600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01008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37321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492896"/>
            <a:ext cx="14287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29309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ези555ен25и-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492896"/>
            <a:ext cx="2164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Лаборатория ядов</a:t>
            </a:r>
            <a:endParaRPr lang="ru-RU" dirty="0"/>
          </a:p>
        </p:txBody>
      </p:sp>
      <p:pic>
        <p:nvPicPr>
          <p:cNvPr id="3" name="Рисунок 2" descr="Берлгрщз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66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роллр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66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20688"/>
            <a:ext cx="3696909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3600" u="sng">
                <a:solidFill>
                  <a:srgbClr val="0070C0"/>
                </a:solidFill>
              </a:rPr>
              <a:t>Город «Клещи»</a:t>
            </a:r>
            <a:endParaRPr b="1" dirty="0" lang="ru-RU" sz="3600" u="sng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03648" y="4221088"/>
            <a:ext cx="3034422" cy="2378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076056" y="1196752"/>
            <a:ext cx="3168352" cy="296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403648" y="1628800"/>
            <a:ext cx="3312368" cy="2574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004048" y="4107294"/>
            <a:ext cx="3409965" cy="2750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4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allAtOnce" grpId="0" s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420728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148064" y="1052736"/>
            <a:ext cx="23574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Клещи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539552" y="4941168"/>
            <a:ext cx="4857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nstantia" pitchFamily="18" charset="0"/>
              </a:rPr>
              <a:t>Длина </a:t>
            </a:r>
            <a:r>
              <a:rPr lang="ru-RU" b="1" dirty="0">
                <a:solidFill>
                  <a:srgbClr val="0070C0"/>
                </a:solidFill>
                <a:latin typeface="Constantia" pitchFamily="18" charset="0"/>
              </a:rPr>
              <a:t>тела </a:t>
            </a:r>
            <a:r>
              <a:rPr lang="ru-RU" b="1" dirty="0" smtClean="0">
                <a:solidFill>
                  <a:srgbClr val="0070C0"/>
                </a:solidFill>
                <a:latin typeface="Constantia" pitchFamily="18" charset="0"/>
              </a:rPr>
              <a:t> - до </a:t>
            </a:r>
            <a:r>
              <a:rPr lang="ru-RU" b="1" dirty="0">
                <a:solidFill>
                  <a:srgbClr val="0070C0"/>
                </a:solidFill>
                <a:latin typeface="Constantia" pitchFamily="18" charset="0"/>
              </a:rPr>
              <a:t>1 мм </a:t>
            </a:r>
            <a:endParaRPr lang="ru-RU" b="1" dirty="0" smtClean="0">
              <a:solidFill>
                <a:srgbClr val="0070C0"/>
              </a:solidFill>
              <a:latin typeface="Constant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Constantia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Constantia" pitchFamily="18" charset="0"/>
              </a:rPr>
              <a:t> Местообитание -  </a:t>
            </a:r>
            <a:r>
              <a:rPr lang="ru-RU" b="1" dirty="0">
                <a:solidFill>
                  <a:srgbClr val="0070C0"/>
                </a:solidFill>
                <a:latin typeface="Constantia" pitchFamily="18" charset="0"/>
              </a:rPr>
              <a:t>почва , трава , другие организмы.</a:t>
            </a:r>
          </a:p>
        </p:txBody>
      </p:sp>
      <p:pic>
        <p:nvPicPr>
          <p:cNvPr id="5" name="Рисунок 4" descr="be5d74c7df6bb016c01c4455fc1ff2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988840"/>
            <a:ext cx="4024341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99592" y="332656"/>
            <a:ext cx="4680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Знакомьтесь, жители города!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2771" grpId="0" build="p"/>
      <p:bldP spid="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642938"/>
            <a:ext cx="5572125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Ротовой аппарат клеща - паразита</a:t>
            </a:r>
          </a:p>
        </p:txBody>
      </p:sp>
      <p:pic>
        <p:nvPicPr>
          <p:cNvPr id="3" name="Рисунок 2" descr="bi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5" y="1785938"/>
            <a:ext cx="7858125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lesh2w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28671"/>
            <a:ext cx="4765216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714875" y="1714500"/>
            <a:ext cx="44291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Органы дыхания –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трахеи,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олее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мелкие дышат всей поверхностью 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08639549_u128_krestoik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143116"/>
            <a:ext cx="3714776" cy="42465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yad-rat-krestov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428868"/>
            <a:ext cx="3714776" cy="39290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/>
          <p:nvPr/>
        </p:nvSpPr>
        <p:spPr>
          <a:xfrm>
            <a:off x="1428750" y="0"/>
            <a:ext cx="65722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Паук –крестовик </a:t>
            </a:r>
          </a:p>
        </p:txBody>
      </p:sp>
      <p:pic>
        <p:nvPicPr>
          <p:cNvPr id="16389" name="Рисунок 9" descr="87208022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92868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1052736"/>
            <a:ext cx="53285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Паутинный клещ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(вредитель культурных растений)</a:t>
            </a:r>
          </a:p>
        </p:txBody>
      </p:sp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514353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7" name="Рисунок 3" descr="clish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420888"/>
            <a:ext cx="3500438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332656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Добро пожаловать на нижнюю поверхность листвы!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6165304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0,3-0,4 мм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6488668"/>
            <a:ext cx="356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Большие скопления на листьях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88024" y="1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 ГОСТЯХ У ЖИТЕЛЕЙ ГОРОДА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82448">
            <a:off x="5708673" y="1942690"/>
            <a:ext cx="2534352" cy="238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692696"/>
            <a:ext cx="67322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Добро пожаловать!</a:t>
            </a:r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sz="3200" dirty="0" smtClean="0">
                <a:solidFill>
                  <a:srgbClr val="0070C0"/>
                </a:solidFill>
              </a:rPr>
              <a:t>     Зернохранилище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sz="3200" dirty="0" smtClean="0">
                <a:solidFill>
                  <a:srgbClr val="0070C0"/>
                </a:solidFill>
              </a:rPr>
              <a:t>Жители</a:t>
            </a:r>
            <a:r>
              <a:rPr lang="en-US" sz="3200" dirty="0" smtClean="0">
                <a:solidFill>
                  <a:srgbClr val="0070C0"/>
                </a:solidFill>
              </a:rPr>
              <a:t>: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амбарные клещи</a:t>
            </a:r>
          </a:p>
          <a:p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0070C0"/>
                </a:solidFill>
              </a:rPr>
              <a:t>Размеры</a:t>
            </a:r>
            <a:r>
              <a:rPr lang="en-US" sz="3200" dirty="0" smtClean="0">
                <a:solidFill>
                  <a:srgbClr val="0070C0"/>
                </a:solidFill>
              </a:rPr>
              <a:t>: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до 1 мм</a:t>
            </a:r>
          </a:p>
          <a:p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0070C0"/>
                </a:solidFill>
              </a:rPr>
              <a:t>Следы деятельности</a:t>
            </a:r>
            <a:r>
              <a:rPr lang="en-US" sz="3200" dirty="0" smtClean="0">
                <a:solidFill>
                  <a:srgbClr val="0070C0"/>
                </a:solidFill>
              </a:rPr>
              <a:t>: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 размножаются в огромном количестве, загрязняют зерно 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764704"/>
            <a:ext cx="377991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Иксодовые клещи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(опасные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паразиты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человека и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животных)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229200"/>
            <a:ext cx="33575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Переносят болезнь Лайма, энцефалит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0466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Злостные нарушители правопорядка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24744"/>
            <a:ext cx="6228184" cy="3798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63568"/>
            <a:ext cx="3419872" cy="2694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71612"/>
            <a:ext cx="5786446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71500" y="357188"/>
            <a:ext cx="71437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Чесоточный клещ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паразит,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питается кожей человека)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29313" y="4357688"/>
            <a:ext cx="3000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Возбудитель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чесотки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н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6612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9792" y="191683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жителей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642938"/>
            <a:ext cx="8001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Разновидности клещей с превращением </a:t>
            </a:r>
            <a:r>
              <a:rPr lang="ru-RU" dirty="0">
                <a:latin typeface="+mn-lt"/>
              </a:rPr>
              <a:t>:</a:t>
            </a:r>
          </a:p>
        </p:txBody>
      </p:sp>
      <p:pic>
        <p:nvPicPr>
          <p:cNvPr id="35842" name="Рисунок 2" descr="qljqmorf bdi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143125"/>
            <a:ext cx="76771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пауки\Безимеан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50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имрпагонки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66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ккбоалвыуппр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9144000" cy="7029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н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dirty="0" smtClean="0"/>
              <a:t>«Великий рукодельник»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86003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543" y="1196752"/>
            <a:ext cx="397745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2"/>
            <a:ext cx="4932040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38" y="214313"/>
            <a:ext cx="7500937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Игра- упражнение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«шесть шляп мышления»</a:t>
            </a:r>
          </a:p>
        </p:txBody>
      </p:sp>
      <p:pic>
        <p:nvPicPr>
          <p:cNvPr id="29698" name="Рисунок 5" descr="Red_ha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0"/>
            <a:ext cx="19288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6" descr="Blue_ha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4429125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7" descr="Black_ha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25" y="1857375"/>
            <a:ext cx="17859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8" descr="White_ha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0" y="4214813"/>
            <a:ext cx="23574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9" descr="Green_hat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13" y="1714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Рисунок 10" descr="Yellow_hat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5" y="2214563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85592"/>
            <a:ext cx="554461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3999" y="332656"/>
            <a:ext cx="361000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356992"/>
            <a:ext cx="356388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2656"/>
            <a:ext cx="388843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чему пауки не попадаются в собственные сет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339752" y="1124744"/>
            <a:ext cx="4572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ой фильм 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6" descr="0_2f163_e2e789fc_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08920"/>
            <a:ext cx="3818673" cy="37871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59" name="Рисунок 7" descr="0_2525d_36498fa9_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3985895" cy="40050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TextBox 9"/>
          <p:cNvSpPr txBox="1"/>
          <p:nvPr/>
        </p:nvSpPr>
        <p:spPr>
          <a:xfrm>
            <a:off x="357188" y="0"/>
            <a:ext cx="8786812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«Приятного </a:t>
            </a:r>
            <a:r>
              <a:rPr lang="ru-RU" sz="6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аппетита </a:t>
            </a:r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!»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461" name="Рисунок 10" descr="87923062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48680"/>
            <a:ext cx="2643187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6"/>
          <p:cNvSpPr txBox="1">
            <a:spLocks noChangeArrowheads="1"/>
          </p:cNvSpPr>
          <p:nvPr/>
        </p:nvSpPr>
        <p:spPr bwMode="auto">
          <a:xfrm>
            <a:off x="0" y="428625"/>
            <a:ext cx="7500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 u="sng">
                <a:solidFill>
                  <a:srgbClr val="002060"/>
                </a:solidFill>
                <a:latin typeface="Constantia" pitchFamily="18" charset="0"/>
              </a:rPr>
              <a:t>«Дела семейные»</a:t>
            </a:r>
          </a:p>
        </p:txBody>
      </p:sp>
      <p:pic>
        <p:nvPicPr>
          <p:cNvPr id="22530" name="Рисунок 8" descr="pisaura_mirabilis_all_3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9" descr="nh_colorato_mating_copu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75"/>
            <a:ext cx="4857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5194_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8090">
            <a:off x="6068639" y="3678762"/>
            <a:ext cx="2799219" cy="26116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Ixodes_scapulari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842528">
            <a:off x="3213970" y="3409812"/>
            <a:ext cx="260052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scorp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85080">
            <a:off x="117285" y="3318617"/>
            <a:ext cx="2601815" cy="26464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683568" y="332656"/>
            <a:ext cx="817810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latin typeface="Constantia" pitchFamily="18" charset="0"/>
              </a:rPr>
              <a:t>                  </a:t>
            </a:r>
            <a:r>
              <a:rPr lang="ru-RU" sz="4000" b="1" i="1" dirty="0" smtClean="0">
                <a:solidFill>
                  <a:srgbClr val="002060"/>
                </a:solidFill>
                <a:latin typeface="Constantia" pitchFamily="18" charset="0"/>
              </a:rPr>
              <a:t>Тема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Constantia" pitchFamily="18" charset="0"/>
              </a:rPr>
              <a:t> урока-путешествия</a:t>
            </a:r>
            <a:r>
              <a:rPr lang="en-US" sz="4000" b="1" i="1" dirty="0" smtClean="0">
                <a:solidFill>
                  <a:srgbClr val="002060"/>
                </a:solidFill>
                <a:latin typeface="Constantia" pitchFamily="18" charset="0"/>
              </a:rPr>
              <a:t>:</a:t>
            </a:r>
            <a:endParaRPr lang="ru-RU" sz="4000" b="1" i="1" dirty="0">
              <a:solidFill>
                <a:srgbClr val="002060"/>
              </a:solidFill>
              <a:latin typeface="Constantia" pitchFamily="18" charset="0"/>
            </a:endParaRPr>
          </a:p>
          <a:p>
            <a:r>
              <a:rPr lang="ru-RU" sz="4000" b="1" i="1" dirty="0">
                <a:solidFill>
                  <a:srgbClr val="002060"/>
                </a:solidFill>
                <a:latin typeface="Constantia" pitchFamily="18" charset="0"/>
              </a:rPr>
              <a:t>«Разнообразие паукообразных </a:t>
            </a:r>
            <a:r>
              <a:rPr lang="ru-RU" sz="4000" b="1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sz="4000" b="1" i="1" dirty="0">
                <a:solidFill>
                  <a:srgbClr val="002060"/>
                </a:solidFill>
                <a:latin typeface="Constantia" pitchFamily="18" charset="0"/>
              </a:rPr>
              <a:t>их роль в экосистемах и значение в жизни человека»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4"/>
          <p:cNvSpPr txBox="1">
            <a:spLocks noChangeArrowheads="1"/>
          </p:cNvSpPr>
          <p:nvPr/>
        </p:nvSpPr>
        <p:spPr bwMode="auto">
          <a:xfrm>
            <a:off x="0" y="764704"/>
            <a:ext cx="8786813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                                      </a:t>
            </a:r>
            <a:r>
              <a:rPr lang="ru-RU" sz="4400" b="1" dirty="0">
                <a:solidFill>
                  <a:schemeClr val="accent2"/>
                </a:solidFill>
                <a:latin typeface="Constantia" pitchFamily="18" charset="0"/>
              </a:rPr>
              <a:t>Задачи </a:t>
            </a:r>
            <a:r>
              <a:rPr lang="ru-RU" sz="4400" b="1" dirty="0" smtClean="0">
                <a:solidFill>
                  <a:schemeClr val="accent2"/>
                </a:solidFill>
                <a:latin typeface="Constantia" pitchFamily="18" charset="0"/>
              </a:rPr>
              <a:t>урока</a:t>
            </a:r>
            <a:r>
              <a:rPr lang="en-US" sz="4400" b="1" dirty="0" smtClean="0">
                <a:solidFill>
                  <a:schemeClr val="accent2"/>
                </a:solidFill>
                <a:latin typeface="Constantia" pitchFamily="18" charset="0"/>
              </a:rPr>
              <a:t>:</a:t>
            </a:r>
            <a:endParaRPr lang="ru-RU" sz="4400" b="1" dirty="0">
              <a:solidFill>
                <a:schemeClr val="accent2"/>
              </a:solidFill>
              <a:latin typeface="Constantia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 расширить </a:t>
            </a:r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знания </a:t>
            </a:r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о разнообразии </a:t>
            </a:r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паукообразных , научиться определять сходство и выделять отличия в строении разных отрядов класса 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 раскрыть черты их приспособленности </a:t>
            </a:r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к среде обитания и образу жизни</a:t>
            </a:r>
          </a:p>
          <a:p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- познакомиться с </a:t>
            </a:r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опасными видами паукообразных</a:t>
            </a:r>
            <a:endParaRPr lang="ru-RU" sz="2800" b="1" dirty="0">
              <a:solidFill>
                <a:srgbClr val="002060"/>
              </a:solidFill>
              <a:latin typeface="Constantia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- узнать о значении паукообразных в природе и в жизни человека</a:t>
            </a:r>
          </a:p>
          <a:p>
            <a:pPr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0" y="1700808"/>
            <a:ext cx="251520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лыбающееся лицо 3"/>
          <p:cNvSpPr/>
          <p:nvPr/>
        </p:nvSpPr>
        <p:spPr>
          <a:xfrm>
            <a:off x="0" y="3356992"/>
            <a:ext cx="251520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0" y="4221088"/>
            <a:ext cx="251520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0" y="5085184"/>
            <a:ext cx="251520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4" descr="27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3700" y="0"/>
            <a:ext cx="49403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5" descr="slyune-kleshche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8"/>
            <a:ext cx="4643438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2214563"/>
            <a:ext cx="2571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Клещ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3438" y="3571875"/>
            <a:ext cx="364331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u="sng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Скорпион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64704"/>
            <a:ext cx="4283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 Паукообразные</a:t>
            </a:r>
            <a:r>
              <a:rPr lang="en-US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13 отрядов</a:t>
            </a:r>
            <a:endParaRPr lang="ru-RU" sz="2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6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659</TotalTime>
  <Words>483</Words>
  <Application>Microsoft Office PowerPoint</Application>
  <PresentationFormat>Экран (4:3)</PresentationFormat>
  <Paragraphs>88</Paragraphs>
  <Slides>43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Поток</vt:lpstr>
      <vt:lpstr>Слайд 1</vt:lpstr>
      <vt:lpstr>Слайд 2</vt:lpstr>
      <vt:lpstr>Слайд 3</vt:lpstr>
      <vt:lpstr>«Великий рукодельник»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Город «Пауки»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Демонстрационная версия</cp:lastModifiedBy>
  <cp:revision>78</cp:revision>
  <dcterms:modified xsi:type="dcterms:W3CDTF">2011-12-10T08:59:30Z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2208085</vt:lpwstr>
  </property>
  <property fmtid="{D5CDD505-2E9C-101B-9397-08002B2CF9AE}" name="NXPowerLiteVersion" pid="3">
    <vt:lpwstr>D4.1.4</vt:lpwstr>
  </property>
</Properties>
</file>