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vnd.ms-photo" Extension="wdp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9" r:id="rId2"/>
    <p:sldId id="258" r:id="rId3"/>
    <p:sldId id="256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6" r:id="rId12"/>
    <p:sldId id="268" r:id="rId13"/>
    <p:sldId id="265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96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B4C71EC6-210F-42DE-9C53-41977AD35B3D}" type="datetimeFigureOut">
              <a:rPr lang="ru-RU" smtClean="0"/>
              <a:t>18.03.2012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B4C71EC6-210F-42DE-9C53-41977AD35B3D}" type="datetimeFigureOut">
              <a:rPr lang="ru-RU" smtClean="0"/>
              <a:t>18.03.2012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B4C71EC6-210F-42DE-9C53-41977AD35B3D}" type="datetimeFigureOut">
              <a:rPr lang="ru-RU" smtClean="0"/>
              <a:t>18.03.2012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B4C71EC6-210F-42DE-9C53-41977AD35B3D}" type="datetimeFigureOut">
              <a:rPr lang="ru-RU" smtClean="0"/>
              <a:t>18.03.2012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18.03.2012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 ?><Relationships xmlns="http://schemas.openxmlformats.org/package/2006/relationships"><Relationship Id="rId3" Target="../media/hdphoto4.wdp" Type="http://schemas.microsoft.com/office/2007/relationships/hdphoto"/><Relationship Id="rId2" Target="../media/image11.pn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12.jpeg" Type="http://schemas.openxmlformats.org/officeDocument/2006/relationships/image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 ?><Relationships xmlns="http://schemas.openxmlformats.org/package/2006/relationships"><Relationship Id="rId2" Target="../media/image13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2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2" Target="../media/image5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 ?><Relationships xmlns="http://schemas.openxmlformats.org/package/2006/relationships"><Relationship Id="rId2" Target="../media/image9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2" Target="../media/image10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88"/>
            <a:ext cx="9144000" cy="6855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uk-UA" sz="8000" dirty="0" smtClean="0"/>
              <a:t>Гарного Вам дня!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3643445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26"/>
          <p:cNvSpPr>
            <a:spLocks noChangeArrowheads="1"/>
          </p:cNvSpPr>
          <p:nvPr/>
        </p:nvSpPr>
        <p:spPr bwMode="gray">
          <a:xfrm>
            <a:off x="727824" y="5025169"/>
            <a:ext cx="2057400" cy="1143000"/>
          </a:xfrm>
          <a:prstGeom prst="can">
            <a:avLst>
              <a:gd name="adj" fmla="val 50000"/>
            </a:avLst>
          </a:prstGeom>
          <a:solidFill>
            <a:srgbClr val="FFFF00"/>
          </a:solidFill>
          <a:ln w="9525">
            <a:solidFill>
              <a:srgbClr val="6F7A91">
                <a:alpha val="5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Я</a:t>
            </a: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AutoShape 26"/>
          <p:cNvSpPr>
            <a:spLocks noChangeArrowheads="1"/>
          </p:cNvSpPr>
          <p:nvPr/>
        </p:nvSpPr>
        <p:spPr bwMode="gray">
          <a:xfrm>
            <a:off x="727824" y="4439165"/>
            <a:ext cx="2057400" cy="1143000"/>
          </a:xfrm>
          <a:prstGeom prst="can">
            <a:avLst>
              <a:gd name="adj" fmla="val 50000"/>
            </a:avLst>
          </a:prstGeom>
          <a:solidFill>
            <a:srgbClr val="FFFF00"/>
          </a:solidFill>
          <a:ln w="9525">
            <a:solidFill>
              <a:srgbClr val="6F7A91">
                <a:alpha val="5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І</a:t>
            </a: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AutoShape 26"/>
          <p:cNvSpPr>
            <a:spLocks noChangeArrowheads="1"/>
          </p:cNvSpPr>
          <p:nvPr/>
        </p:nvSpPr>
        <p:spPr bwMode="gray">
          <a:xfrm>
            <a:off x="712560" y="3882169"/>
            <a:ext cx="2057400" cy="1143000"/>
          </a:xfrm>
          <a:prstGeom prst="can">
            <a:avLst>
              <a:gd name="adj" fmla="val 50000"/>
            </a:avLst>
          </a:prstGeom>
          <a:solidFill>
            <a:srgbClr val="FFFF00"/>
          </a:solidFill>
          <a:ln w="9525">
            <a:solidFill>
              <a:srgbClr val="6F7A91">
                <a:alpha val="5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Ц</a:t>
            </a: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AutoShape 26"/>
          <p:cNvSpPr>
            <a:spLocks noChangeArrowheads="1"/>
          </p:cNvSpPr>
          <p:nvPr/>
        </p:nvSpPr>
        <p:spPr bwMode="gray">
          <a:xfrm>
            <a:off x="702264" y="3310669"/>
            <a:ext cx="2057400" cy="1143000"/>
          </a:xfrm>
          <a:prstGeom prst="can">
            <a:avLst>
              <a:gd name="adj" fmla="val 50000"/>
            </a:avLst>
          </a:prstGeom>
          <a:solidFill>
            <a:srgbClr val="FFFF00"/>
          </a:solidFill>
          <a:ln w="9525">
            <a:solidFill>
              <a:srgbClr val="6F7A91">
                <a:alpha val="5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Ї</a:t>
            </a: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AutoShape 26"/>
          <p:cNvSpPr>
            <a:spLocks noChangeArrowheads="1"/>
          </p:cNvSpPr>
          <p:nvPr/>
        </p:nvSpPr>
        <p:spPr bwMode="gray">
          <a:xfrm>
            <a:off x="683568" y="2739169"/>
            <a:ext cx="2057400" cy="1143000"/>
          </a:xfrm>
          <a:prstGeom prst="can">
            <a:avLst>
              <a:gd name="adj" fmla="val 50000"/>
            </a:avLst>
          </a:prstGeom>
          <a:solidFill>
            <a:srgbClr val="FFFF00"/>
          </a:solidFill>
          <a:ln w="9525">
            <a:solidFill>
              <a:srgbClr val="6F7A91">
                <a:alpha val="5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У</a:t>
            </a: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AutoShape 26"/>
          <p:cNvSpPr>
            <a:spLocks noChangeArrowheads="1"/>
          </p:cNvSpPr>
          <p:nvPr/>
        </p:nvSpPr>
        <p:spPr bwMode="gray">
          <a:xfrm>
            <a:off x="683568" y="2167669"/>
            <a:ext cx="2057400" cy="1143000"/>
          </a:xfrm>
          <a:prstGeom prst="can">
            <a:avLst>
              <a:gd name="adj" fmla="val 50000"/>
            </a:avLst>
          </a:prstGeom>
          <a:solidFill>
            <a:srgbClr val="FFFF00"/>
          </a:solidFill>
          <a:ln w="9525">
            <a:solidFill>
              <a:srgbClr val="6F7A91">
                <a:alpha val="5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Т</a:t>
            </a: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AutoShape 26"/>
          <p:cNvSpPr>
            <a:spLocks noChangeArrowheads="1"/>
          </p:cNvSpPr>
          <p:nvPr/>
        </p:nvSpPr>
        <p:spPr bwMode="gray">
          <a:xfrm>
            <a:off x="683568" y="1624236"/>
            <a:ext cx="2057400" cy="1143000"/>
          </a:xfrm>
          <a:prstGeom prst="can">
            <a:avLst>
              <a:gd name="adj" fmla="val 50000"/>
            </a:avLst>
          </a:prstGeom>
          <a:solidFill>
            <a:srgbClr val="FFFF00"/>
          </a:solidFill>
          <a:ln w="9525">
            <a:solidFill>
              <a:srgbClr val="6F7A91">
                <a:alpha val="5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Н</a:t>
            </a: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AutoShape 26"/>
          <p:cNvSpPr>
            <a:spLocks noChangeArrowheads="1"/>
          </p:cNvSpPr>
          <p:nvPr/>
        </p:nvSpPr>
        <p:spPr bwMode="gray">
          <a:xfrm>
            <a:off x="685888" y="1052736"/>
            <a:ext cx="2057400" cy="1143000"/>
          </a:xfrm>
          <a:prstGeom prst="can">
            <a:avLst>
              <a:gd name="adj" fmla="val 50000"/>
            </a:avLst>
          </a:prstGeom>
          <a:solidFill>
            <a:srgbClr val="FFFF00"/>
          </a:solidFill>
          <a:ln w="9525">
            <a:solidFill>
              <a:srgbClr val="6F7A91">
                <a:alpha val="5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І</a:t>
            </a: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377036" y="1564027"/>
            <a:ext cx="5443436" cy="715516"/>
          </a:xfrm>
          <a:prstGeom prst="round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/>
              <a:t>Хто охарактеризував механізм дії аналізаторів?</a:t>
            </a:r>
            <a:endParaRPr lang="ru-RU" sz="2400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403316" y="2279543"/>
            <a:ext cx="5417156" cy="797220"/>
          </a:xfrm>
          <a:prstGeom prst="roundRect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/>
              <a:t>Як називаються чутливі закінчення нервових волокон?</a:t>
            </a:r>
            <a:endParaRPr lang="ru-RU" sz="2400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275856" y="3081802"/>
            <a:ext cx="5544616" cy="648072"/>
          </a:xfrm>
          <a:prstGeom prst="round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/>
              <a:t>Наведіть приклад зовнішнього рецептора?</a:t>
            </a:r>
            <a:endParaRPr lang="ru-RU" sz="2400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419872" y="3724835"/>
            <a:ext cx="5400600" cy="481744"/>
          </a:xfrm>
          <a:prstGeom prst="round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/>
              <a:t>Назвіть частини аналізатора?</a:t>
            </a:r>
            <a:endParaRPr lang="ru-RU" sz="2400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419872" y="4230203"/>
            <a:ext cx="5400600" cy="698959"/>
          </a:xfrm>
          <a:prstGeom prst="roundRect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/>
              <a:t>Чим утворена провідна частина аналізатора?</a:t>
            </a:r>
            <a:endParaRPr lang="ru-RU" sz="2400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465992" y="4929162"/>
            <a:ext cx="5354480" cy="456059"/>
          </a:xfrm>
          <a:prstGeom prst="round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/>
              <a:t>Де містяться нервові центри?</a:t>
            </a:r>
            <a:endParaRPr lang="ru-RU" sz="2400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452264" y="5445225"/>
            <a:ext cx="5368208" cy="576064"/>
          </a:xfrm>
          <a:prstGeom prst="roundRect">
            <a:avLst/>
          </a:prstGeom>
          <a:solidFill>
            <a:srgbClr val="7030A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/>
              <a:t>Яка умова дії аналізатора?</a:t>
            </a:r>
            <a:endParaRPr lang="ru-RU" sz="2400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430560" y="987963"/>
            <a:ext cx="5389912" cy="576064"/>
          </a:xfrm>
          <a:prstGeom prst="round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/>
              <a:t>Що таке </a:t>
            </a:r>
            <a:r>
              <a:rPr lang="uk-UA" sz="2400" dirty="0" err="1" smtClean="0"/>
              <a:t>компенсаторність</a:t>
            </a:r>
            <a:r>
              <a:rPr lang="uk-UA" sz="2400" dirty="0" smtClean="0"/>
              <a:t>?</a:t>
            </a:r>
            <a:endParaRPr lang="ru-RU" sz="2400" dirty="0"/>
          </a:p>
        </p:txBody>
      </p:sp>
      <p:cxnSp>
        <p:nvCxnSpPr>
          <p:cNvPr id="25" name="Прямая со стрелкой 24"/>
          <p:cNvCxnSpPr>
            <a:stCxn id="21" idx="1"/>
            <a:endCxn id="10" idx="4"/>
          </p:cNvCxnSpPr>
          <p:nvPr/>
        </p:nvCxnSpPr>
        <p:spPr>
          <a:xfrm flipH="1">
            <a:off x="2743288" y="1275995"/>
            <a:ext cx="687272" cy="34824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H="1">
            <a:off x="2740968" y="2052672"/>
            <a:ext cx="636068" cy="27395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H="1">
            <a:off x="2758192" y="2554757"/>
            <a:ext cx="660028" cy="24679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H="1">
            <a:off x="2769960" y="3310669"/>
            <a:ext cx="633356" cy="19033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stCxn id="17" idx="1"/>
            <a:endCxn id="6" idx="4"/>
          </p:cNvCxnSpPr>
          <p:nvPr/>
        </p:nvCxnSpPr>
        <p:spPr>
          <a:xfrm flipH="1" flipV="1">
            <a:off x="2759664" y="3882169"/>
            <a:ext cx="660208" cy="835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flipH="1" flipV="1">
            <a:off x="2704000" y="4470947"/>
            <a:ext cx="748264" cy="10873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>
            <a:stCxn id="19" idx="1"/>
          </p:cNvCxnSpPr>
          <p:nvPr/>
        </p:nvCxnSpPr>
        <p:spPr>
          <a:xfrm flipH="1" flipV="1">
            <a:off x="2785224" y="5025170"/>
            <a:ext cx="680768" cy="13202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stCxn id="20" idx="1"/>
            <a:endCxn id="11" idx="4"/>
          </p:cNvCxnSpPr>
          <p:nvPr/>
        </p:nvCxnSpPr>
        <p:spPr>
          <a:xfrm flipH="1" flipV="1">
            <a:off x="2785224" y="5596669"/>
            <a:ext cx="667040" cy="136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2972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956" b="84236" l="8871" r="891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09" y="188640"/>
            <a:ext cx="8664963" cy="6552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09" y="116632"/>
            <a:ext cx="8880987" cy="66247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5507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8784976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Підсумок</a:t>
            </a:r>
            <a:r>
              <a:rPr lang="ru-RU" sz="6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уроку</a:t>
            </a:r>
          </a:p>
          <a:p>
            <a:pPr marL="685800" indent="-685800">
              <a:buFont typeface="Wingdings" pitchFamily="2" charset="2"/>
              <a:buChar char="v"/>
            </a:pPr>
            <a:r>
              <a:rPr lang="ru-RU" sz="4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існує</a:t>
            </a:r>
            <a:r>
              <a:rPr lang="ru-RU" sz="4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зв'язок</a:t>
            </a:r>
            <a:r>
              <a:rPr lang="ru-RU" sz="4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між</a:t>
            </a:r>
            <a:r>
              <a:rPr lang="ru-RU" sz="4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девізом</a:t>
            </a:r>
            <a:r>
              <a:rPr lang="ru-RU" sz="4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уроку і темою?</a:t>
            </a:r>
          </a:p>
          <a:p>
            <a:pPr marL="685800" indent="-685800">
              <a:buFont typeface="Wingdings" pitchFamily="2" charset="2"/>
              <a:buChar char="v"/>
            </a:pPr>
            <a:r>
              <a:rPr lang="ru-RU" sz="4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sz="4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зрозумілим</a:t>
            </a:r>
            <a:r>
              <a:rPr lang="ru-RU" sz="4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685800" indent="-685800">
              <a:buFont typeface="Wingdings" pitchFamily="2" charset="2"/>
              <a:buChar char="v"/>
            </a:pPr>
            <a:r>
              <a:rPr lang="ru-RU" sz="4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висновок</a:t>
            </a:r>
            <a:r>
              <a:rPr lang="ru-RU" sz="4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зробили</a:t>
            </a:r>
            <a:r>
              <a:rPr lang="ru-RU" sz="4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для себе?</a:t>
            </a:r>
          </a:p>
          <a:p>
            <a:pPr marL="685800" indent="-685800">
              <a:buFont typeface="Wingdings" pitchFamily="2" charset="2"/>
              <a:buChar char="v"/>
            </a:pPr>
            <a:r>
              <a:rPr lang="ru-RU" sz="4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4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уроці</a:t>
            </a:r>
            <a:r>
              <a:rPr lang="ru-RU" sz="4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сподобалось</a:t>
            </a:r>
            <a:r>
              <a:rPr lang="ru-RU" sz="4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440321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80" y="-744"/>
            <a:ext cx="910932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85750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uk-UA" sz="8800" dirty="0" smtClean="0">
                <a:solidFill>
                  <a:srgbClr val="00B050"/>
                </a:solidFill>
              </a:rPr>
              <a:t>Дякую за увагу!</a:t>
            </a:r>
            <a:endParaRPr lang="ru-RU" sz="88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31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820472" cy="6383617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081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84" y="0"/>
            <a:ext cx="9099916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9242" y="908720"/>
            <a:ext cx="8229600" cy="4226024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Тема уроку «</a:t>
            </a:r>
            <a:r>
              <a:rPr lang="ru-RU" sz="6600" b="1" dirty="0" err="1" smtClean="0">
                <a:solidFill>
                  <a:srgbClr val="FF0000"/>
                </a:solidFill>
              </a:rPr>
              <a:t>Загальна</a:t>
            </a:r>
            <a:r>
              <a:rPr lang="ru-RU" sz="6600" b="1" dirty="0" smtClean="0">
                <a:solidFill>
                  <a:srgbClr val="FF0000"/>
                </a:solidFill>
              </a:rPr>
              <a:t> характеристика </a:t>
            </a:r>
            <a:r>
              <a:rPr lang="ru-RU" sz="6600" b="1" dirty="0" err="1" smtClean="0">
                <a:solidFill>
                  <a:srgbClr val="FF0000"/>
                </a:solidFill>
              </a:rPr>
              <a:t>сенсорних</a:t>
            </a:r>
            <a:r>
              <a:rPr lang="ru-RU" sz="6600" b="1" dirty="0" smtClean="0">
                <a:solidFill>
                  <a:srgbClr val="FF0000"/>
                </a:solidFill>
              </a:rPr>
              <a:t> систем»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847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08720"/>
            <a:ext cx="3384376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4" y="4221088"/>
            <a:ext cx="5482952" cy="1143000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</a:rPr>
              <a:t>Павлов </a:t>
            </a:r>
            <a:r>
              <a:rPr lang="ru-RU" sz="4800" b="1" dirty="0" err="1" smtClean="0">
                <a:solidFill>
                  <a:schemeClr val="bg1"/>
                </a:solidFill>
              </a:rPr>
              <a:t>Іван</a:t>
            </a:r>
            <a:r>
              <a:rPr lang="ru-RU" sz="4800" b="1" dirty="0" smtClean="0">
                <a:solidFill>
                  <a:schemeClr val="bg1"/>
                </a:solidFill>
              </a:rPr>
              <a:t> Петрович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2800" dirty="0" smtClean="0">
                <a:solidFill>
                  <a:schemeClr val="bg1"/>
                </a:solidFill>
              </a:rPr>
              <a:t>(</a:t>
            </a:r>
            <a:r>
              <a:rPr lang="ru-RU" sz="2800" i="1" dirty="0" err="1" smtClean="0">
                <a:solidFill>
                  <a:schemeClr val="bg1"/>
                </a:solidFill>
              </a:rPr>
              <a:t>російський</a:t>
            </a:r>
            <a:r>
              <a:rPr lang="ru-RU" sz="2800" i="1" dirty="0" smtClean="0">
                <a:solidFill>
                  <a:schemeClr val="bg1"/>
                </a:solidFill>
              </a:rPr>
              <a:t> </a:t>
            </a:r>
            <a:r>
              <a:rPr lang="ru-RU" sz="2800" i="1" dirty="0" err="1" smtClean="0">
                <a:solidFill>
                  <a:schemeClr val="bg1"/>
                </a:solidFill>
              </a:rPr>
              <a:t>фізіолог</a:t>
            </a:r>
            <a:r>
              <a:rPr lang="ru-RU" sz="2800" i="1" dirty="0" smtClean="0">
                <a:solidFill>
                  <a:schemeClr val="bg1"/>
                </a:solidFill>
              </a:rPr>
              <a:t>)</a:t>
            </a:r>
            <a:r>
              <a:rPr lang="ru-RU" sz="3600" dirty="0" smtClean="0">
                <a:solidFill>
                  <a:schemeClr val="bg1"/>
                </a:solidFill>
              </a:rPr>
              <a:t/>
            </a:r>
            <a:br>
              <a:rPr lang="ru-RU" sz="3600" dirty="0" smtClean="0">
                <a:solidFill>
                  <a:schemeClr val="bg1"/>
                </a:solidFill>
              </a:rPr>
            </a:br>
            <a:r>
              <a:rPr lang="ru-RU" sz="3600" dirty="0" smtClean="0">
                <a:solidFill>
                  <a:schemeClr val="bg1"/>
                </a:solidFill>
              </a:rPr>
              <a:t>Пояснив </a:t>
            </a:r>
            <a:r>
              <a:rPr lang="ru-RU" sz="3600" dirty="0" err="1" smtClean="0">
                <a:solidFill>
                  <a:schemeClr val="bg1"/>
                </a:solidFill>
              </a:rPr>
              <a:t>механізм</a:t>
            </a:r>
            <a:r>
              <a:rPr lang="ru-RU" sz="3600" dirty="0" smtClean="0">
                <a:solidFill>
                  <a:schemeClr val="bg1"/>
                </a:solidFill>
              </a:rPr>
              <a:t> </a:t>
            </a:r>
            <a:r>
              <a:rPr lang="ru-RU" sz="3600" dirty="0" err="1" smtClean="0">
                <a:solidFill>
                  <a:schemeClr val="bg1"/>
                </a:solidFill>
              </a:rPr>
              <a:t>сприйняття</a:t>
            </a:r>
            <a:r>
              <a:rPr lang="ru-RU" sz="3600" dirty="0" smtClean="0">
                <a:solidFill>
                  <a:schemeClr val="bg1"/>
                </a:solidFill>
              </a:rPr>
              <a:t> </a:t>
            </a:r>
            <a:r>
              <a:rPr lang="ru-RU" sz="3600" dirty="0" err="1" smtClean="0">
                <a:solidFill>
                  <a:schemeClr val="bg1"/>
                </a:solidFill>
              </a:rPr>
              <a:t>зовнішніх</a:t>
            </a:r>
            <a:r>
              <a:rPr lang="ru-RU" sz="3600" dirty="0" smtClean="0">
                <a:solidFill>
                  <a:schemeClr val="bg1"/>
                </a:solidFill>
              </a:rPr>
              <a:t> </a:t>
            </a:r>
            <a:r>
              <a:rPr lang="ru-RU" sz="3600" dirty="0" err="1" smtClean="0">
                <a:solidFill>
                  <a:schemeClr val="bg1"/>
                </a:solidFill>
              </a:rPr>
              <a:t>чинників</a:t>
            </a:r>
            <a:r>
              <a:rPr lang="ru-RU" sz="3600" dirty="0" smtClean="0">
                <a:solidFill>
                  <a:schemeClr val="bg1"/>
                </a:solidFill>
              </a:rPr>
              <a:t> та назвав </a:t>
            </a:r>
            <a:r>
              <a:rPr lang="ru-RU" sz="3600" dirty="0" err="1" smtClean="0">
                <a:solidFill>
                  <a:schemeClr val="bg1"/>
                </a:solidFill>
              </a:rPr>
              <a:t>їх</a:t>
            </a:r>
            <a:r>
              <a:rPr lang="ru-RU" sz="3600" dirty="0" smtClean="0">
                <a:solidFill>
                  <a:schemeClr val="bg1"/>
                </a:solidFill>
              </a:rPr>
              <a:t> </a:t>
            </a:r>
            <a:r>
              <a:rPr lang="ru-RU" sz="3600" dirty="0" err="1" smtClean="0">
                <a:solidFill>
                  <a:schemeClr val="bg1"/>
                </a:solidFill>
              </a:rPr>
              <a:t>аналізаторами</a:t>
            </a:r>
            <a:r>
              <a:rPr lang="ru-RU" sz="3600" dirty="0" smtClean="0">
                <a:solidFill>
                  <a:schemeClr val="bg1"/>
                </a:solidFill>
              </a:rPr>
              <a:t>, </a:t>
            </a:r>
            <a:r>
              <a:rPr lang="ru-RU" sz="3600" dirty="0" err="1" smtClean="0">
                <a:solidFill>
                  <a:schemeClr val="bg1"/>
                </a:solidFill>
              </a:rPr>
              <a:t>або</a:t>
            </a:r>
            <a:r>
              <a:rPr lang="ru-RU" sz="3600" dirty="0" smtClean="0">
                <a:solidFill>
                  <a:schemeClr val="bg1"/>
                </a:solidFill>
              </a:rPr>
              <a:t> </a:t>
            </a:r>
            <a:r>
              <a:rPr lang="ru-RU" sz="3600" dirty="0" err="1" smtClean="0">
                <a:solidFill>
                  <a:schemeClr val="bg1"/>
                </a:solidFill>
              </a:rPr>
              <a:t>сенсорними</a:t>
            </a:r>
            <a:r>
              <a:rPr lang="ru-RU" sz="3600" dirty="0" smtClean="0">
                <a:solidFill>
                  <a:schemeClr val="bg1"/>
                </a:solidFill>
              </a:rPr>
              <a:t> системами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3034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331640" y="268304"/>
            <a:ext cx="6840760" cy="11521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dirty="0" lang="uk-UA" smtClean="0" sz="6000"/>
              <a:t>Аналізатор</a:t>
            </a:r>
            <a:endParaRPr dirty="0" lang="ru-RU" sz="600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51728" y="2174467"/>
            <a:ext cx="3240360" cy="15841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dirty="0" lang="uk-UA" smtClean="0" sz="3600"/>
              <a:t>Периферична частина</a:t>
            </a:r>
            <a:endParaRPr dirty="0" lang="ru-RU" sz="360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443112" y="2470808"/>
            <a:ext cx="2592288" cy="14401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dirty="0" lang="uk-UA" smtClean="0" sz="3600"/>
              <a:t>Провідна</a:t>
            </a:r>
          </a:p>
          <a:p>
            <a:pPr algn="ctr"/>
            <a:r>
              <a:rPr dirty="0" lang="uk-UA" smtClean="0" sz="3600"/>
              <a:t> частина</a:t>
            </a:r>
            <a:endParaRPr dirty="0" lang="ru-RU" sz="360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145848" y="2132856"/>
            <a:ext cx="2880320" cy="15841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dirty="0" lang="uk-UA" smtClean="0" sz="3600"/>
              <a:t>Центральна </a:t>
            </a:r>
          </a:p>
          <a:p>
            <a:pPr algn="ctr"/>
            <a:r>
              <a:rPr dirty="0" lang="uk-UA" smtClean="0" sz="3600"/>
              <a:t>частина</a:t>
            </a:r>
            <a:endParaRPr dirty="0" lang="ru-RU" sz="3600"/>
          </a:p>
        </p:txBody>
      </p:sp>
      <p:sp>
        <p:nvSpPr>
          <p:cNvPr id="6" name="Выноска со стрелкой вверх 5"/>
          <p:cNvSpPr/>
          <p:nvPr/>
        </p:nvSpPr>
        <p:spPr>
          <a:xfrm>
            <a:off x="437716" y="4912740"/>
            <a:ext cx="2514920" cy="1440160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dirty="0" lang="uk-UA" smtClean="0" sz="3600"/>
              <a:t>Рецептори </a:t>
            </a:r>
            <a:endParaRPr dirty="0" lang="ru-RU" sz="3600"/>
          </a:p>
        </p:txBody>
      </p:sp>
      <p:sp>
        <p:nvSpPr>
          <p:cNvPr id="7" name="Выноска со стрелкой вверх 6"/>
          <p:cNvSpPr/>
          <p:nvPr/>
        </p:nvSpPr>
        <p:spPr>
          <a:xfrm>
            <a:off x="3478692" y="4482408"/>
            <a:ext cx="2592288" cy="2188080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dirty="0" lang="uk-UA" smtClean="0" sz="3200"/>
              <a:t>Чутливі нервові волокна</a:t>
            </a:r>
            <a:endParaRPr dirty="0" lang="ru-RU" sz="3200"/>
          </a:p>
        </p:txBody>
      </p:sp>
      <p:sp>
        <p:nvSpPr>
          <p:cNvPr id="8" name="Выноска со стрелкой вверх 7"/>
          <p:cNvSpPr/>
          <p:nvPr/>
        </p:nvSpPr>
        <p:spPr>
          <a:xfrm>
            <a:off x="6361872" y="4660712"/>
            <a:ext cx="2448272" cy="1944216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dirty="0" lang="uk-UA" smtClean="0" sz="3600"/>
              <a:t>Центри мозку</a:t>
            </a:r>
            <a:endParaRPr dirty="0" lang="ru-RU" sz="3600"/>
          </a:p>
        </p:txBody>
      </p:sp>
      <p:sp>
        <p:nvSpPr>
          <p:cNvPr id="9" name="Стрелка вниз 8"/>
          <p:cNvSpPr/>
          <p:nvPr/>
        </p:nvSpPr>
        <p:spPr>
          <a:xfrm rot="1975813">
            <a:off x="1771908" y="1196752"/>
            <a:ext cx="495836" cy="10081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 rot="19939735">
            <a:off x="6850667" y="1217352"/>
            <a:ext cx="455288" cy="10081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4486804" y="1420432"/>
            <a:ext cx="576064" cy="10503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pic>
        <p:nvPicPr>
          <p:cNvPr id="5122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b="71628" l="25957" r="96596" t="46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88"/>
          <a:stretch/>
        </p:blipFill>
        <p:spPr bwMode="auto">
          <a:xfrm>
            <a:off x="6804248" y="3348744"/>
            <a:ext cx="1728788" cy="1311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rrowheads="1"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b="98611" l="0" r="95708" t="879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311" y="3327408"/>
            <a:ext cx="2219325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rrowheads="1"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b="88889" l="0" r="100000" t="980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2693" y="3455415"/>
            <a:ext cx="2800350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8709304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6632"/>
            <a:ext cx="7772400" cy="1600438"/>
          </a:xfrm>
        </p:spPr>
        <p:txBody>
          <a:bodyPr>
            <a:normAutofit fontScale="90000"/>
          </a:bodyPr>
          <a:lstStyle/>
          <a:p>
            <a:pPr algn="ctr"/>
            <a:r>
              <a:rPr lang="uk-UA" sz="6000" dirty="0" smtClean="0"/>
              <a:t>Завдання для варіантів</a:t>
            </a:r>
            <a:endParaRPr lang="ru-RU" sz="6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1412776"/>
            <a:ext cx="8928992" cy="1509712"/>
          </a:xfrm>
        </p:spPr>
        <p:txBody>
          <a:bodyPr>
            <a:noAutofit/>
          </a:bodyPr>
          <a:lstStyle/>
          <a:p>
            <a:pPr algn="just"/>
            <a:r>
              <a:rPr lang="uk-UA" sz="3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 Варіант</a:t>
            </a:r>
          </a:p>
          <a:p>
            <a:pPr algn="just"/>
            <a:r>
              <a:rPr lang="uk-UA" sz="3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Охарактеризувати рецептори, їх класифікацію.</a:t>
            </a:r>
          </a:p>
          <a:p>
            <a:pPr algn="just"/>
            <a:r>
              <a:rPr lang="uk-UA" sz="3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ІІ Варіант</a:t>
            </a:r>
          </a:p>
          <a:p>
            <a:pPr algn="just"/>
            <a:r>
              <a:rPr lang="uk-UA" sz="3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Ознайомити з функцією провідної частини аналізатора</a:t>
            </a:r>
          </a:p>
          <a:p>
            <a:pPr algn="just"/>
            <a:r>
              <a:rPr lang="uk-UA" sz="3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ІІІ Варіант</a:t>
            </a:r>
          </a:p>
          <a:p>
            <a:pPr algn="just"/>
            <a:r>
              <a:rPr lang="uk-UA" sz="3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Визначити роль центральної частини в роботі аналізатора</a:t>
            </a:r>
            <a:endParaRPr lang="ru-RU" sz="3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1193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6720"/>
            <a:ext cx="8856984" cy="6644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1448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84976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56461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Лента лицом вверх 2"/>
          <p:cNvSpPr/>
          <p:nvPr/>
        </p:nvSpPr>
        <p:spPr>
          <a:xfrm>
            <a:off x="241976" y="188640"/>
            <a:ext cx="8784976" cy="1440160"/>
          </a:xfrm>
          <a:prstGeom prst="ribbon2">
            <a:avLst>
              <a:gd name="adj1" fmla="val 16667"/>
              <a:gd name="adj2" fmla="val 74358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rgbClr val="FFFF00"/>
                </a:solidFill>
              </a:rPr>
              <a:t>Властивості аналізаторів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4" name="Багетная рамка 3"/>
          <p:cNvSpPr/>
          <p:nvPr/>
        </p:nvSpPr>
        <p:spPr>
          <a:xfrm>
            <a:off x="232496" y="1628800"/>
            <a:ext cx="2880320" cy="1512168"/>
          </a:xfrm>
          <a:prstGeom prst="bevel">
            <a:avLst/>
          </a:prstGeom>
          <a:solidFill>
            <a:srgbClr val="FF00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dirty="0" smtClean="0">
                <a:solidFill>
                  <a:schemeClr val="bg1"/>
                </a:solidFill>
              </a:rPr>
              <a:t>Адаптація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5" name="Багетная рамка 4"/>
          <p:cNvSpPr/>
          <p:nvPr/>
        </p:nvSpPr>
        <p:spPr>
          <a:xfrm>
            <a:off x="683568" y="2780928"/>
            <a:ext cx="3240360" cy="1512168"/>
          </a:xfrm>
          <a:prstGeom prst="bevel">
            <a:avLst/>
          </a:prstGeom>
          <a:solidFill>
            <a:srgbClr val="00B0F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/>
              <a:t>Явище </a:t>
            </a:r>
          </a:p>
          <a:p>
            <a:pPr algn="ctr"/>
            <a:r>
              <a:rPr lang="uk-UA" sz="3200" dirty="0" smtClean="0"/>
              <a:t>післядії</a:t>
            </a:r>
            <a:endParaRPr lang="ru-RU" sz="3200" dirty="0"/>
          </a:p>
        </p:txBody>
      </p:sp>
      <p:sp>
        <p:nvSpPr>
          <p:cNvPr id="6" name="Багетная рамка 5"/>
          <p:cNvSpPr/>
          <p:nvPr/>
        </p:nvSpPr>
        <p:spPr>
          <a:xfrm>
            <a:off x="1115616" y="4077072"/>
            <a:ext cx="3096344" cy="1382036"/>
          </a:xfrm>
          <a:prstGeom prst="bevel">
            <a:avLst/>
          </a:prstGeom>
          <a:solidFill>
            <a:srgbClr val="FFFF0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dirty="0" smtClean="0"/>
              <a:t>Взаємодія </a:t>
            </a:r>
            <a:endParaRPr lang="ru-RU" sz="3600" dirty="0"/>
          </a:p>
        </p:txBody>
      </p:sp>
      <p:sp>
        <p:nvSpPr>
          <p:cNvPr id="7" name="Багетная рамка 6"/>
          <p:cNvSpPr/>
          <p:nvPr/>
        </p:nvSpPr>
        <p:spPr>
          <a:xfrm>
            <a:off x="1466112" y="5301208"/>
            <a:ext cx="3168352" cy="136815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err="1" smtClean="0">
                <a:solidFill>
                  <a:schemeClr val="bg1"/>
                </a:solidFill>
              </a:rPr>
              <a:t>Компенсаторність</a:t>
            </a:r>
            <a:r>
              <a:rPr lang="uk-UA" sz="3200" dirty="0" smtClean="0"/>
              <a:t> </a:t>
            </a:r>
            <a:endParaRPr lang="ru-RU" sz="3200" dirty="0"/>
          </a:p>
        </p:txBody>
      </p:sp>
      <p:sp>
        <p:nvSpPr>
          <p:cNvPr id="8" name="Штриховая стрелка вправо 7"/>
          <p:cNvSpPr/>
          <p:nvPr/>
        </p:nvSpPr>
        <p:spPr>
          <a:xfrm>
            <a:off x="3256832" y="1264012"/>
            <a:ext cx="5654672" cy="1944216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dirty="0" smtClean="0"/>
              <a:t>Здатність пристосовуватися до сили подразника</a:t>
            </a:r>
            <a:endParaRPr lang="ru-RU" sz="2800" dirty="0"/>
          </a:p>
        </p:txBody>
      </p:sp>
      <p:sp>
        <p:nvSpPr>
          <p:cNvPr id="9" name="Штриховая стрелка вправо 8"/>
          <p:cNvSpPr/>
          <p:nvPr/>
        </p:nvSpPr>
        <p:spPr>
          <a:xfrm>
            <a:off x="3923928" y="2384884"/>
            <a:ext cx="4987576" cy="2039276"/>
          </a:xfrm>
          <a:prstGeom prst="stripedRightArrow">
            <a:avLst/>
          </a:prstGeom>
          <a:solidFill>
            <a:schemeClr val="accent3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dirty="0" smtClean="0"/>
              <a:t>Здатність зберігати сліди збудження, після дії подразника</a:t>
            </a:r>
            <a:endParaRPr lang="ru-RU" sz="2000" dirty="0"/>
          </a:p>
        </p:txBody>
      </p:sp>
      <p:sp>
        <p:nvSpPr>
          <p:cNvPr id="11" name="Штриховая стрелка вправо 10"/>
          <p:cNvSpPr/>
          <p:nvPr/>
        </p:nvSpPr>
        <p:spPr>
          <a:xfrm>
            <a:off x="4427984" y="3537012"/>
            <a:ext cx="4716016" cy="2124236"/>
          </a:xfrm>
          <a:prstGeom prst="stripedRight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bg1"/>
                </a:solidFill>
              </a:rPr>
              <a:t>Одночасна взаємодія кількох відразу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10" name="Штриховая стрелка вправо 9"/>
          <p:cNvSpPr/>
          <p:nvPr/>
        </p:nvSpPr>
        <p:spPr>
          <a:xfrm>
            <a:off x="4647472" y="4856921"/>
            <a:ext cx="4496528" cy="2256726"/>
          </a:xfrm>
          <a:prstGeom prst="stripedRightArrow">
            <a:avLst>
              <a:gd name="adj1" fmla="val 50000"/>
              <a:gd name="adj2" fmla="val 48919"/>
            </a:avLst>
          </a:prstGeom>
          <a:solidFill>
            <a:schemeClr val="accent1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dirty="0" smtClean="0"/>
              <a:t>Розширення можливостей аналізатора, при порушені іншого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06355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184</TotalTime>
  <Words>168</Words>
  <Application>Microsoft Office PowerPoint</Application>
  <PresentationFormat>Экран (4:3)</PresentationFormat>
  <Paragraphs>51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Литейная</vt:lpstr>
      <vt:lpstr>Гарного Вам дня!</vt:lpstr>
      <vt:lpstr>Презентация PowerPoint</vt:lpstr>
      <vt:lpstr>Тема уроку «Загальна характеристика сенсорних систем»</vt:lpstr>
      <vt:lpstr>Павлов Іван Петрович (російський фізіолог) Пояснив механізм сприйняття зовнішніх чинників та назвав їх аналізаторами, або сенсорними системами</vt:lpstr>
      <vt:lpstr>Презентация PowerPoint</vt:lpstr>
      <vt:lpstr>Завдання для варіантів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Дякую за увагу!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уроку «Загальна характеристика сенсорних систем»</dc:title>
  <cp:lastModifiedBy>User</cp:lastModifiedBy>
  <cp:revision>18</cp:revision>
  <dcterms:modified xsi:type="dcterms:W3CDTF">2012-03-18T11:39:31Z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767296</vt:lpwstr>
  </property>
  <property fmtid="{D5CDD505-2E9C-101B-9397-08002B2CF9AE}" name="NXPowerLiteVersion" pid="3">
    <vt:lpwstr>D4.1.4</vt:lpwstr>
  </property>
</Properties>
</file>