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56" r:id="rId6"/>
    <p:sldId id="261" r:id="rId7"/>
    <p:sldId id="262" r:id="rId8"/>
    <p:sldId id="265" r:id="rId9"/>
    <p:sldId id="266" r:id="rId10"/>
    <p:sldId id="267" r:id="rId11"/>
    <p:sldId id="264" r:id="rId12"/>
    <p:sldId id="263" r:id="rId13"/>
    <p:sldId id="303" r:id="rId14"/>
    <p:sldId id="268" r:id="rId15"/>
    <p:sldId id="269" r:id="rId16"/>
    <p:sldId id="271" r:id="rId17"/>
    <p:sldId id="273" r:id="rId18"/>
    <p:sldId id="274" r:id="rId19"/>
    <p:sldId id="275" r:id="rId20"/>
    <p:sldId id="276" r:id="rId21"/>
    <p:sldId id="278" r:id="rId22"/>
    <p:sldId id="279" r:id="rId23"/>
    <p:sldId id="277" r:id="rId24"/>
    <p:sldId id="280" r:id="rId25"/>
    <p:sldId id="281" r:id="rId26"/>
    <p:sldId id="282" r:id="rId27"/>
    <p:sldId id="304" r:id="rId28"/>
    <p:sldId id="305" r:id="rId29"/>
    <p:sldId id="283" r:id="rId30"/>
    <p:sldId id="284" r:id="rId31"/>
    <p:sldId id="285" r:id="rId32"/>
    <p:sldId id="302" r:id="rId33"/>
    <p:sldId id="286" r:id="rId34"/>
    <p:sldId id="287" r:id="rId35"/>
    <p:sldId id="306" r:id="rId36"/>
    <p:sldId id="288" r:id="rId37"/>
    <p:sldId id="289" r:id="rId38"/>
    <p:sldId id="290" r:id="rId39"/>
    <p:sldId id="291" r:id="rId40"/>
    <p:sldId id="296" r:id="rId41"/>
    <p:sldId id="297" r:id="rId42"/>
    <p:sldId id="307" r:id="rId43"/>
    <p:sldId id="292" r:id="rId44"/>
    <p:sldId id="293" r:id="rId45"/>
    <p:sldId id="294" r:id="rId46"/>
    <p:sldId id="295" r:id="rId47"/>
    <p:sldId id="298" r:id="rId48"/>
    <p:sldId id="310" r:id="rId49"/>
    <p:sldId id="308" r:id="rId50"/>
    <p:sldId id="309" r:id="rId51"/>
    <p:sldId id="301" r:id="rId52"/>
    <p:sldId id="313" r:id="rId53"/>
    <p:sldId id="312" r:id="rId54"/>
    <p:sldId id="314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FF0066"/>
    <a:srgbClr val="CC3300"/>
    <a:srgbClr val="FF9999"/>
    <a:srgbClr val="FF7C80"/>
    <a:srgbClr val="FF0000"/>
    <a:srgbClr val="134CA1"/>
    <a:srgbClr val="3A1953"/>
    <a:srgbClr val="57257D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94660"/>
  </p:normalViewPr>
  <p:slideViewPr>
    <p:cSldViewPr>
      <p:cViewPr>
        <p:scale>
          <a:sx n="66" d="100"/>
          <a:sy n="66" d="100"/>
        </p:scale>
        <p:origin x="-158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0"/>
          <c:y val="7.428647807912904E-2"/>
          <c:w val="1"/>
          <c:h val="0.5667296911960085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FF9999"/>
            </a:solidFill>
          </c:spPr>
          <c:explosion val="25"/>
          <c:dPt>
            <c:idx val="0"/>
            <c:spPr>
              <a:solidFill>
                <a:srgbClr val="990033"/>
              </a:solidFill>
            </c:spPr>
          </c:dPt>
          <c:dPt>
            <c:idx val="1"/>
            <c:spPr>
              <a:solidFill>
                <a:srgbClr val="CC3300"/>
              </a:solidFill>
            </c:spPr>
          </c:dPt>
          <c:dPt>
            <c:idx val="3"/>
            <c:spPr>
              <a:solidFill>
                <a:srgbClr val="FF0066"/>
              </a:solidFill>
            </c:spPr>
          </c:dPt>
          <c:dLbls>
            <c:dLbl>
              <c:idx val="1"/>
              <c:layout>
                <c:manualLayout>
                  <c:x val="-0.1072651833734731"/>
                  <c:y val="-6.2392938470077139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Sheet1!$B$1:$E$1</c:f>
              <c:strCache>
                <c:ptCount val="4"/>
                <c:pt idx="0">
                  <c:v>ендемічний зоб</c:v>
                </c:pt>
                <c:pt idx="1">
                  <c:v>інфаркт</c:v>
                </c:pt>
                <c:pt idx="2">
                  <c:v>грип</c:v>
                </c:pt>
                <c:pt idx="3">
                  <c:v>ангіна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5</c:v>
                </c:pt>
                <c:pt idx="2">
                  <c:v>60</c:v>
                </c:pt>
                <c:pt idx="3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explosion val="25"/>
          <c:cat>
            <c:strRef>
              <c:f>Sheet1!$B$1:$E$1</c:f>
              <c:strCache>
                <c:ptCount val="4"/>
                <c:pt idx="0">
                  <c:v>ендемічний зоб</c:v>
                </c:pt>
                <c:pt idx="1">
                  <c:v>інфаркт</c:v>
                </c:pt>
                <c:pt idx="2">
                  <c:v>грип</c:v>
                </c:pt>
                <c:pt idx="3">
                  <c:v>ангіна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explosion val="25"/>
          <c:cat>
            <c:strRef>
              <c:f>Sheet1!$B$1:$E$1</c:f>
              <c:strCache>
                <c:ptCount val="4"/>
                <c:pt idx="0">
                  <c:v>ендемічний зоб</c:v>
                </c:pt>
                <c:pt idx="1">
                  <c:v>інфаркт</c:v>
                </c:pt>
                <c:pt idx="2">
                  <c:v>грип</c:v>
                </c:pt>
                <c:pt idx="3">
                  <c:v>ангіна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</c:pie3DChart>
    </c:plotArea>
    <c:legend>
      <c:legendPos val="b"/>
      <c:legendEntry>
        <c:idx val="0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2400" b="1"/>
            </a:pPr>
            <a:endParaRPr lang="ru-RU"/>
          </a:p>
        </c:txPr>
      </c:legendEntry>
      <c:layout>
        <c:manualLayout>
          <c:xMode val="edge"/>
          <c:yMode val="edge"/>
          <c:x val="2.5793888410291291E-2"/>
          <c:y val="0.66192170818505436"/>
          <c:w val="0.96086007193403022"/>
          <c:h val="0.32206405693950224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F9074A-E6B9-4D43-92DB-B8F4FC018E8A}" type="doc">
      <dgm:prSet loTypeId="urn:microsoft.com/office/officeart/2005/8/layout/vList5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ADEFC4B-D992-4EAA-8164-BDA3E75CE31E}">
      <dgm:prSet phldrT="[Текст]" custT="1"/>
      <dgm:spPr/>
      <dgm:t>
        <a:bodyPr/>
        <a:lstStyle/>
        <a:p>
          <a:r>
            <a:rPr lang="uk-UA" sz="2400" b="1" dirty="0" smtClean="0">
              <a:latin typeface="Bookman Old Style" pitchFamily="18" charset="0"/>
              <a:ea typeface="Calibri"/>
              <a:cs typeface="Times New Roman"/>
            </a:rPr>
            <a:t>Розлад шлунково-кишкового тракту.</a:t>
          </a:r>
          <a:endParaRPr lang="ru-RU" sz="2400" b="1" dirty="0"/>
        </a:p>
      </dgm:t>
    </dgm:pt>
    <dgm:pt modelId="{49C760D0-A4EB-4D5C-94BF-FED07FF29620}" type="parTrans" cxnId="{772F4BBC-5B3D-4268-A8CC-65F634B7E45C}">
      <dgm:prSet/>
      <dgm:spPr/>
      <dgm:t>
        <a:bodyPr/>
        <a:lstStyle/>
        <a:p>
          <a:endParaRPr lang="ru-RU"/>
        </a:p>
      </dgm:t>
    </dgm:pt>
    <dgm:pt modelId="{0F49D175-1DC8-46D2-897D-7135D3CA181A}" type="sibTrans" cxnId="{772F4BBC-5B3D-4268-A8CC-65F634B7E45C}">
      <dgm:prSet/>
      <dgm:spPr/>
      <dgm:t>
        <a:bodyPr/>
        <a:lstStyle/>
        <a:p>
          <a:endParaRPr lang="ru-RU"/>
        </a:p>
      </dgm:t>
    </dgm:pt>
    <dgm:pt modelId="{8F6ABE3F-7158-43CB-B036-DEACD1E0EFFF}">
      <dgm:prSet phldrT="[Текст]" custT="1"/>
      <dgm:spPr/>
      <dgm:t>
        <a:bodyPr/>
        <a:lstStyle/>
        <a:p>
          <a:r>
            <a:rPr lang="uk-UA" sz="2400" b="1" spc="-60" dirty="0" smtClean="0">
              <a:latin typeface="Bookman Old Style" pitchFamily="18" charset="0"/>
              <a:ea typeface="Calibri"/>
              <a:cs typeface="Times New Roman"/>
            </a:rPr>
            <a:t>З</a:t>
          </a:r>
          <a:r>
            <a:rPr lang="uk-UA" sz="2400" b="1" spc="-25" dirty="0" smtClean="0">
              <a:latin typeface="Bookman Old Style" pitchFamily="18" charset="0"/>
              <a:ea typeface="Calibri"/>
              <a:cs typeface="Times New Roman"/>
            </a:rPr>
            <a:t>будження нервової системи.</a:t>
          </a:r>
          <a:endParaRPr lang="ru-RU" sz="2400" b="1" dirty="0"/>
        </a:p>
      </dgm:t>
    </dgm:pt>
    <dgm:pt modelId="{2BC30FB1-8767-4089-ADB8-751D893BD3DF}" type="parTrans" cxnId="{A54995B5-5A61-4B63-89A1-980B27A09535}">
      <dgm:prSet/>
      <dgm:spPr/>
      <dgm:t>
        <a:bodyPr/>
        <a:lstStyle/>
        <a:p>
          <a:endParaRPr lang="ru-RU"/>
        </a:p>
      </dgm:t>
    </dgm:pt>
    <dgm:pt modelId="{92A73EB9-9C5E-4CA6-8189-F94118E8DB27}" type="sibTrans" cxnId="{A54995B5-5A61-4B63-89A1-980B27A09535}">
      <dgm:prSet/>
      <dgm:spPr/>
      <dgm:t>
        <a:bodyPr/>
        <a:lstStyle/>
        <a:p>
          <a:endParaRPr lang="ru-RU"/>
        </a:p>
      </dgm:t>
    </dgm:pt>
    <dgm:pt modelId="{5EADDD93-8979-4027-B0A3-AD434718D9CC}">
      <dgm:prSet phldrT="[Текст]" custT="1"/>
      <dgm:spPr/>
      <dgm:t>
        <a:bodyPr/>
        <a:lstStyle/>
        <a:p>
          <a:r>
            <a:rPr lang="uk-UA" sz="3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Валеріана лікарська. 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76FD2D-3659-4F86-993D-5B662D9C103F}" type="parTrans" cxnId="{4C293AF3-D17D-40A7-8E37-4CE7355421FF}">
      <dgm:prSet/>
      <dgm:spPr/>
      <dgm:t>
        <a:bodyPr/>
        <a:lstStyle/>
        <a:p>
          <a:endParaRPr lang="ru-RU"/>
        </a:p>
      </dgm:t>
    </dgm:pt>
    <dgm:pt modelId="{31FC1DD3-6AA6-41F2-BCD1-B284DE7AEC0F}" type="sibTrans" cxnId="{4C293AF3-D17D-40A7-8E37-4CE7355421FF}">
      <dgm:prSet/>
      <dgm:spPr/>
      <dgm:t>
        <a:bodyPr/>
        <a:lstStyle/>
        <a:p>
          <a:endParaRPr lang="ru-RU"/>
        </a:p>
      </dgm:t>
    </dgm:pt>
    <dgm:pt modelId="{5CA06C5B-977C-451C-9C08-C00A3141DA9C}">
      <dgm:prSet phldrT="[Текст]" custT="1"/>
      <dgm:spPr/>
      <dgm:t>
        <a:bodyPr/>
        <a:lstStyle/>
        <a:p>
          <a:r>
            <a:rPr lang="uk-UA" sz="2400" b="1" spc="-85" dirty="0" smtClean="0">
              <a:latin typeface="Bookman Old Style" pitchFamily="18" charset="0"/>
              <a:ea typeface="Calibri"/>
              <a:cs typeface="Times New Roman"/>
            </a:rPr>
            <a:t>О</a:t>
          </a:r>
          <a:r>
            <a:rPr lang="uk-UA" sz="2400" b="1" spc="-30" dirty="0" smtClean="0">
              <a:latin typeface="Bookman Old Style" pitchFamily="18" charset="0"/>
              <a:ea typeface="Calibri"/>
              <a:cs typeface="Times New Roman"/>
            </a:rPr>
            <a:t>пік.</a:t>
          </a:r>
          <a:endParaRPr lang="ru-RU" sz="2400" b="1" dirty="0"/>
        </a:p>
      </dgm:t>
    </dgm:pt>
    <dgm:pt modelId="{1BECFD3A-6A25-4661-A33C-3B1FF3A3ACAC}" type="parTrans" cxnId="{77658E02-46C1-4610-B7C2-02BE5B4C2B7B}">
      <dgm:prSet/>
      <dgm:spPr/>
      <dgm:t>
        <a:bodyPr/>
        <a:lstStyle/>
        <a:p>
          <a:endParaRPr lang="ru-RU"/>
        </a:p>
      </dgm:t>
    </dgm:pt>
    <dgm:pt modelId="{1AB300E8-3D7E-4631-973B-11921C1494A3}" type="sibTrans" cxnId="{77658E02-46C1-4610-B7C2-02BE5B4C2B7B}">
      <dgm:prSet/>
      <dgm:spPr/>
      <dgm:t>
        <a:bodyPr/>
        <a:lstStyle/>
        <a:p>
          <a:endParaRPr lang="ru-RU"/>
        </a:p>
      </dgm:t>
    </dgm:pt>
    <dgm:pt modelId="{BF9289CC-D059-4866-B3A4-2D4CA7C8D855}">
      <dgm:prSet phldrT="[Текст]" custT="1"/>
      <dgm:spPr/>
      <dgm:t>
        <a:bodyPr/>
        <a:lstStyle/>
        <a:p>
          <a:r>
            <a:rPr lang="uk-UA" sz="3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Картопля городня. 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6AFCE6-8CBE-4B49-A3DF-81B82CEFEBCC}" type="parTrans" cxnId="{5631D48D-D22D-46E9-B6E8-998CA4EF4513}">
      <dgm:prSet/>
      <dgm:spPr/>
      <dgm:t>
        <a:bodyPr/>
        <a:lstStyle/>
        <a:p>
          <a:endParaRPr lang="ru-RU"/>
        </a:p>
      </dgm:t>
    </dgm:pt>
    <dgm:pt modelId="{FADE03D4-101F-42D0-8EAC-BD2A8F800FCC}" type="sibTrans" cxnId="{5631D48D-D22D-46E9-B6E8-998CA4EF4513}">
      <dgm:prSet/>
      <dgm:spPr/>
      <dgm:t>
        <a:bodyPr/>
        <a:lstStyle/>
        <a:p>
          <a:endParaRPr lang="ru-RU"/>
        </a:p>
      </dgm:t>
    </dgm:pt>
    <dgm:pt modelId="{58BBD502-1711-4F3F-B4BF-90E6E232348E}">
      <dgm:prSet custT="1"/>
      <dgm:spPr/>
      <dgm:t>
        <a:bodyPr/>
        <a:lstStyle/>
        <a:p>
          <a:r>
            <a:rPr lang="uk-UA" sz="2400" b="1" spc="-60" dirty="0" smtClean="0">
              <a:latin typeface="Bookman Old Style" pitchFamily="18" charset="0"/>
              <a:ea typeface="Calibri"/>
              <a:cs typeface="Times New Roman"/>
            </a:rPr>
            <a:t>З</a:t>
          </a:r>
          <a:r>
            <a:rPr lang="uk-UA" sz="2400" b="1" spc="-30" dirty="0" smtClean="0">
              <a:latin typeface="Bookman Old Style" pitchFamily="18" charset="0"/>
              <a:ea typeface="Calibri"/>
              <a:cs typeface="Times New Roman"/>
            </a:rPr>
            <a:t>астуда.</a:t>
          </a:r>
          <a:endParaRPr lang="ru-RU" sz="2400" b="1" dirty="0"/>
        </a:p>
      </dgm:t>
    </dgm:pt>
    <dgm:pt modelId="{B3B7B2E5-D873-4DAA-885D-F47A484B449E}" type="parTrans" cxnId="{071355EA-0B1C-4186-AEE9-329C066D4A07}">
      <dgm:prSet/>
      <dgm:spPr/>
      <dgm:t>
        <a:bodyPr/>
        <a:lstStyle/>
        <a:p>
          <a:endParaRPr lang="ru-RU"/>
        </a:p>
      </dgm:t>
    </dgm:pt>
    <dgm:pt modelId="{2A5BF971-F021-4344-BA99-AB5E0798B6A6}" type="sibTrans" cxnId="{071355EA-0B1C-4186-AEE9-329C066D4A07}">
      <dgm:prSet/>
      <dgm:spPr/>
      <dgm:t>
        <a:bodyPr/>
        <a:lstStyle/>
        <a:p>
          <a:endParaRPr lang="ru-RU"/>
        </a:p>
      </dgm:t>
    </dgm:pt>
    <dgm:pt modelId="{E0CADC37-AE01-420C-BCE8-97DF9830C2A7}">
      <dgm:prSet phldrT="[Текст]" custT="1"/>
      <dgm:spPr/>
      <dgm:t>
        <a:bodyPr/>
        <a:lstStyle/>
        <a:p>
          <a:r>
            <a:rPr lang="uk-UA" sz="3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Звіробій звичайний. 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C103BC-E0A7-4FF1-BEC9-6F063032A716}" type="sibTrans" cxnId="{9128CA2E-59F3-408A-B7F5-AA1B46CB39D4}">
      <dgm:prSet/>
      <dgm:spPr/>
      <dgm:t>
        <a:bodyPr/>
        <a:lstStyle/>
        <a:p>
          <a:endParaRPr lang="ru-RU"/>
        </a:p>
      </dgm:t>
    </dgm:pt>
    <dgm:pt modelId="{4B87EBFD-FDC8-4576-8AEC-0F21DDDC8FCC}" type="parTrans" cxnId="{9128CA2E-59F3-408A-B7F5-AA1B46CB39D4}">
      <dgm:prSet/>
      <dgm:spPr/>
      <dgm:t>
        <a:bodyPr/>
        <a:lstStyle/>
        <a:p>
          <a:endParaRPr lang="ru-RU"/>
        </a:p>
      </dgm:t>
    </dgm:pt>
    <dgm:pt modelId="{3D80BCF6-B4A3-4CC2-8654-96946C2503DF}">
      <dgm:prSet custT="1"/>
      <dgm:spPr/>
      <dgm:t>
        <a:bodyPr/>
        <a:lstStyle/>
        <a:p>
          <a:r>
            <a:rPr lang="uk-UA" sz="3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Мати й мачуха. 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8E1D59-77BE-49E7-A4C0-6F7EEC72B255}" type="parTrans" cxnId="{57966BAC-4144-4D41-84F1-3C6502316D80}">
      <dgm:prSet/>
      <dgm:spPr/>
      <dgm:t>
        <a:bodyPr/>
        <a:lstStyle/>
        <a:p>
          <a:endParaRPr lang="ru-RU"/>
        </a:p>
      </dgm:t>
    </dgm:pt>
    <dgm:pt modelId="{27C8B940-E375-40A5-AFAE-DE7E92F7D8B1}" type="sibTrans" cxnId="{57966BAC-4144-4D41-84F1-3C6502316D80}">
      <dgm:prSet/>
      <dgm:spPr/>
      <dgm:t>
        <a:bodyPr/>
        <a:lstStyle/>
        <a:p>
          <a:endParaRPr lang="ru-RU"/>
        </a:p>
      </dgm:t>
    </dgm:pt>
    <dgm:pt modelId="{71974FF0-093F-4B4F-A330-A5FEB6575572}" type="pres">
      <dgm:prSet presAssocID="{4AF9074A-E6B9-4D43-92DB-B8F4FC018E8A}" presName="Name0" presStyleCnt="0">
        <dgm:presLayoutVars>
          <dgm:dir/>
          <dgm:animLvl val="lvl"/>
          <dgm:resizeHandles val="exact"/>
        </dgm:presLayoutVars>
      </dgm:prSet>
      <dgm:spPr/>
    </dgm:pt>
    <dgm:pt modelId="{5BF0624C-9283-4128-9CF3-2638350AF463}" type="pres">
      <dgm:prSet presAssocID="{FADEFC4B-D992-4EAA-8164-BDA3E75CE31E}" presName="linNode" presStyleCnt="0"/>
      <dgm:spPr/>
    </dgm:pt>
    <dgm:pt modelId="{134E0B06-4A2F-4418-A04B-E7CA954DA3E6}" type="pres">
      <dgm:prSet presAssocID="{FADEFC4B-D992-4EAA-8164-BDA3E75CE31E}" presName="parentText" presStyleLbl="node1" presStyleIdx="0" presStyleCnt="4" custLinFactNeighborY="67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7921B-2233-47FE-9020-4ABD0FDBCF91}" type="pres">
      <dgm:prSet presAssocID="{FADEFC4B-D992-4EAA-8164-BDA3E75CE31E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5B553-2C3F-4581-A712-4B7E36700FA1}" type="pres">
      <dgm:prSet presAssocID="{0F49D175-1DC8-46D2-897D-7135D3CA181A}" presName="sp" presStyleCnt="0"/>
      <dgm:spPr/>
    </dgm:pt>
    <dgm:pt modelId="{B16529C3-28AF-4C13-BF29-82A3EA2288CF}" type="pres">
      <dgm:prSet presAssocID="{58BBD502-1711-4F3F-B4BF-90E6E232348E}" presName="linNode" presStyleCnt="0"/>
      <dgm:spPr/>
    </dgm:pt>
    <dgm:pt modelId="{83D700C8-8A55-4728-A29E-6B595A767BE4}" type="pres">
      <dgm:prSet presAssocID="{58BBD502-1711-4F3F-B4BF-90E6E232348E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163AD-7C91-40EC-B5E1-3785A34FA255}" type="pres">
      <dgm:prSet presAssocID="{58BBD502-1711-4F3F-B4BF-90E6E232348E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21485-95AE-4B16-8C72-A7CF88EC1470}" type="pres">
      <dgm:prSet presAssocID="{2A5BF971-F021-4344-BA99-AB5E0798B6A6}" presName="sp" presStyleCnt="0"/>
      <dgm:spPr/>
    </dgm:pt>
    <dgm:pt modelId="{628CD108-DA80-4488-8C8C-3E8B024A9258}" type="pres">
      <dgm:prSet presAssocID="{8F6ABE3F-7158-43CB-B036-DEACD1E0EFFF}" presName="linNode" presStyleCnt="0"/>
      <dgm:spPr/>
    </dgm:pt>
    <dgm:pt modelId="{466B0744-5ABF-409F-AFC6-74A1C7AF91E7}" type="pres">
      <dgm:prSet presAssocID="{8F6ABE3F-7158-43CB-B036-DEACD1E0EFFF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382B3-5DCC-4F8A-8FB4-319897A885DE}" type="pres">
      <dgm:prSet presAssocID="{8F6ABE3F-7158-43CB-B036-DEACD1E0EFFF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2AB9B-A4C5-4295-A6C5-989C951D6496}" type="pres">
      <dgm:prSet presAssocID="{92A73EB9-9C5E-4CA6-8189-F94118E8DB27}" presName="sp" presStyleCnt="0"/>
      <dgm:spPr/>
    </dgm:pt>
    <dgm:pt modelId="{1A5F982A-E20D-4B18-831D-69AE4C394F87}" type="pres">
      <dgm:prSet presAssocID="{5CA06C5B-977C-451C-9C08-C00A3141DA9C}" presName="linNode" presStyleCnt="0"/>
      <dgm:spPr/>
    </dgm:pt>
    <dgm:pt modelId="{5A864CD8-2474-4BF6-BC93-6F6F994474E4}" type="pres">
      <dgm:prSet presAssocID="{5CA06C5B-977C-451C-9C08-C00A3141DA9C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14BCCAA-386A-4A5F-A8F7-E038C25912DF}" type="pres">
      <dgm:prSet presAssocID="{5CA06C5B-977C-451C-9C08-C00A3141DA9C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7E7B8779-4C90-4FC2-BBE2-FA0B0D4FB82A}" type="presOf" srcId="{5CA06C5B-977C-451C-9C08-C00A3141DA9C}" destId="{5A864CD8-2474-4BF6-BC93-6F6F994474E4}" srcOrd="0" destOrd="0" presId="urn:microsoft.com/office/officeart/2005/8/layout/vList5"/>
    <dgm:cxn modelId="{57966BAC-4144-4D41-84F1-3C6502316D80}" srcId="{58BBD502-1711-4F3F-B4BF-90E6E232348E}" destId="{3D80BCF6-B4A3-4CC2-8654-96946C2503DF}" srcOrd="0" destOrd="0" parTransId="{AB8E1D59-77BE-49E7-A4C0-6F7EEC72B255}" sibTransId="{27C8B940-E375-40A5-AFAE-DE7E92F7D8B1}"/>
    <dgm:cxn modelId="{6200B851-1736-40CE-9F94-3B9A70E39976}" type="presOf" srcId="{4AF9074A-E6B9-4D43-92DB-B8F4FC018E8A}" destId="{71974FF0-093F-4B4F-A330-A5FEB6575572}" srcOrd="0" destOrd="0" presId="urn:microsoft.com/office/officeart/2005/8/layout/vList5"/>
    <dgm:cxn modelId="{D56FC4B9-E18D-4F5C-A974-442C30888E83}" type="presOf" srcId="{8F6ABE3F-7158-43CB-B036-DEACD1E0EFFF}" destId="{466B0744-5ABF-409F-AFC6-74A1C7AF91E7}" srcOrd="0" destOrd="0" presId="urn:microsoft.com/office/officeart/2005/8/layout/vList5"/>
    <dgm:cxn modelId="{A54995B5-5A61-4B63-89A1-980B27A09535}" srcId="{4AF9074A-E6B9-4D43-92DB-B8F4FC018E8A}" destId="{8F6ABE3F-7158-43CB-B036-DEACD1E0EFFF}" srcOrd="2" destOrd="0" parTransId="{2BC30FB1-8767-4089-ADB8-751D893BD3DF}" sibTransId="{92A73EB9-9C5E-4CA6-8189-F94118E8DB27}"/>
    <dgm:cxn modelId="{01F7B184-4FCE-4F20-BD65-28F66483D79A}" type="presOf" srcId="{FADEFC4B-D992-4EAA-8164-BDA3E75CE31E}" destId="{134E0B06-4A2F-4418-A04B-E7CA954DA3E6}" srcOrd="0" destOrd="0" presId="urn:microsoft.com/office/officeart/2005/8/layout/vList5"/>
    <dgm:cxn modelId="{5631D48D-D22D-46E9-B6E8-998CA4EF4513}" srcId="{5CA06C5B-977C-451C-9C08-C00A3141DA9C}" destId="{BF9289CC-D059-4866-B3A4-2D4CA7C8D855}" srcOrd="0" destOrd="0" parTransId="{246AFCE6-8CBE-4B49-A3DF-81B82CEFEBCC}" sibTransId="{FADE03D4-101F-42D0-8EAC-BD2A8F800FCC}"/>
    <dgm:cxn modelId="{71AC7E2A-0B34-4606-AC60-7E574FCA6A2D}" type="presOf" srcId="{E0CADC37-AE01-420C-BCE8-97DF9830C2A7}" destId="{2617921B-2233-47FE-9020-4ABD0FDBCF91}" srcOrd="0" destOrd="0" presId="urn:microsoft.com/office/officeart/2005/8/layout/vList5"/>
    <dgm:cxn modelId="{77658E02-46C1-4610-B7C2-02BE5B4C2B7B}" srcId="{4AF9074A-E6B9-4D43-92DB-B8F4FC018E8A}" destId="{5CA06C5B-977C-451C-9C08-C00A3141DA9C}" srcOrd="3" destOrd="0" parTransId="{1BECFD3A-6A25-4661-A33C-3B1FF3A3ACAC}" sibTransId="{1AB300E8-3D7E-4631-973B-11921C1494A3}"/>
    <dgm:cxn modelId="{071355EA-0B1C-4186-AEE9-329C066D4A07}" srcId="{4AF9074A-E6B9-4D43-92DB-B8F4FC018E8A}" destId="{58BBD502-1711-4F3F-B4BF-90E6E232348E}" srcOrd="1" destOrd="0" parTransId="{B3B7B2E5-D873-4DAA-885D-F47A484B449E}" sibTransId="{2A5BF971-F021-4344-BA99-AB5E0798B6A6}"/>
    <dgm:cxn modelId="{9128CA2E-59F3-408A-B7F5-AA1B46CB39D4}" srcId="{FADEFC4B-D992-4EAA-8164-BDA3E75CE31E}" destId="{E0CADC37-AE01-420C-BCE8-97DF9830C2A7}" srcOrd="0" destOrd="0" parTransId="{4B87EBFD-FDC8-4576-8AEC-0F21DDDC8FCC}" sibTransId="{66C103BC-E0A7-4FF1-BEC9-6F063032A716}"/>
    <dgm:cxn modelId="{085ADD7C-E830-4A14-A5C4-110153379251}" type="presOf" srcId="{5EADDD93-8979-4027-B0A3-AD434718D9CC}" destId="{9E0382B3-5DCC-4F8A-8FB4-319897A885DE}" srcOrd="0" destOrd="0" presId="urn:microsoft.com/office/officeart/2005/8/layout/vList5"/>
    <dgm:cxn modelId="{9569C441-91AD-4730-8625-2E928E27A7C9}" type="presOf" srcId="{58BBD502-1711-4F3F-B4BF-90E6E232348E}" destId="{83D700C8-8A55-4728-A29E-6B595A767BE4}" srcOrd="0" destOrd="0" presId="urn:microsoft.com/office/officeart/2005/8/layout/vList5"/>
    <dgm:cxn modelId="{B9D3D645-CD3F-4C03-A44A-B0A928814C72}" type="presOf" srcId="{3D80BCF6-B4A3-4CC2-8654-96946C2503DF}" destId="{23E163AD-7C91-40EC-B5E1-3785A34FA255}" srcOrd="0" destOrd="0" presId="urn:microsoft.com/office/officeart/2005/8/layout/vList5"/>
    <dgm:cxn modelId="{4C293AF3-D17D-40A7-8E37-4CE7355421FF}" srcId="{8F6ABE3F-7158-43CB-B036-DEACD1E0EFFF}" destId="{5EADDD93-8979-4027-B0A3-AD434718D9CC}" srcOrd="0" destOrd="0" parTransId="{6776FD2D-3659-4F86-993D-5B662D9C103F}" sibTransId="{31FC1DD3-6AA6-41F2-BCD1-B284DE7AEC0F}"/>
    <dgm:cxn modelId="{772F4BBC-5B3D-4268-A8CC-65F634B7E45C}" srcId="{4AF9074A-E6B9-4D43-92DB-B8F4FC018E8A}" destId="{FADEFC4B-D992-4EAA-8164-BDA3E75CE31E}" srcOrd="0" destOrd="0" parTransId="{49C760D0-A4EB-4D5C-94BF-FED07FF29620}" sibTransId="{0F49D175-1DC8-46D2-897D-7135D3CA181A}"/>
    <dgm:cxn modelId="{F1CC2ED2-F46D-4354-B347-6FA1DC3820A2}" type="presOf" srcId="{BF9289CC-D059-4866-B3A4-2D4CA7C8D855}" destId="{014BCCAA-386A-4A5F-A8F7-E038C25912DF}" srcOrd="0" destOrd="0" presId="urn:microsoft.com/office/officeart/2005/8/layout/vList5"/>
    <dgm:cxn modelId="{356B80BD-251D-4915-8194-3BD3B1D6F95D}" type="presParOf" srcId="{71974FF0-093F-4B4F-A330-A5FEB6575572}" destId="{5BF0624C-9283-4128-9CF3-2638350AF463}" srcOrd="0" destOrd="0" presId="urn:microsoft.com/office/officeart/2005/8/layout/vList5"/>
    <dgm:cxn modelId="{B7571E4A-0C3E-443E-8662-1A9741F8549B}" type="presParOf" srcId="{5BF0624C-9283-4128-9CF3-2638350AF463}" destId="{134E0B06-4A2F-4418-A04B-E7CA954DA3E6}" srcOrd="0" destOrd="0" presId="urn:microsoft.com/office/officeart/2005/8/layout/vList5"/>
    <dgm:cxn modelId="{25E061F2-50CF-458D-BC66-F0EE6886F440}" type="presParOf" srcId="{5BF0624C-9283-4128-9CF3-2638350AF463}" destId="{2617921B-2233-47FE-9020-4ABD0FDBCF91}" srcOrd="1" destOrd="0" presId="urn:microsoft.com/office/officeart/2005/8/layout/vList5"/>
    <dgm:cxn modelId="{24D57840-030E-4AA3-A3BA-A8C015114F5A}" type="presParOf" srcId="{71974FF0-093F-4B4F-A330-A5FEB6575572}" destId="{CD55B553-2C3F-4581-A712-4B7E36700FA1}" srcOrd="1" destOrd="0" presId="urn:microsoft.com/office/officeart/2005/8/layout/vList5"/>
    <dgm:cxn modelId="{67220B0E-D525-4B6B-9998-CE0CD1F893EE}" type="presParOf" srcId="{71974FF0-093F-4B4F-A330-A5FEB6575572}" destId="{B16529C3-28AF-4C13-BF29-82A3EA2288CF}" srcOrd="2" destOrd="0" presId="urn:microsoft.com/office/officeart/2005/8/layout/vList5"/>
    <dgm:cxn modelId="{9C3D7DDF-023A-4BED-BF48-0AEFEFE43FF1}" type="presParOf" srcId="{B16529C3-28AF-4C13-BF29-82A3EA2288CF}" destId="{83D700C8-8A55-4728-A29E-6B595A767BE4}" srcOrd="0" destOrd="0" presId="urn:microsoft.com/office/officeart/2005/8/layout/vList5"/>
    <dgm:cxn modelId="{217E792C-9DEB-4588-A3DB-EFE55C58BD63}" type="presParOf" srcId="{B16529C3-28AF-4C13-BF29-82A3EA2288CF}" destId="{23E163AD-7C91-40EC-B5E1-3785A34FA255}" srcOrd="1" destOrd="0" presId="urn:microsoft.com/office/officeart/2005/8/layout/vList5"/>
    <dgm:cxn modelId="{0A8FD877-0935-4FA8-934C-FA0235E8EA73}" type="presParOf" srcId="{71974FF0-093F-4B4F-A330-A5FEB6575572}" destId="{0AF21485-95AE-4B16-8C72-A7CF88EC1470}" srcOrd="3" destOrd="0" presId="urn:microsoft.com/office/officeart/2005/8/layout/vList5"/>
    <dgm:cxn modelId="{EC148037-AD53-45BE-B56E-51805CF678ED}" type="presParOf" srcId="{71974FF0-093F-4B4F-A330-A5FEB6575572}" destId="{628CD108-DA80-4488-8C8C-3E8B024A9258}" srcOrd="4" destOrd="0" presId="urn:microsoft.com/office/officeart/2005/8/layout/vList5"/>
    <dgm:cxn modelId="{4B1E2ADE-29EA-4E27-9B52-3421686E0D0A}" type="presParOf" srcId="{628CD108-DA80-4488-8C8C-3E8B024A9258}" destId="{466B0744-5ABF-409F-AFC6-74A1C7AF91E7}" srcOrd="0" destOrd="0" presId="urn:microsoft.com/office/officeart/2005/8/layout/vList5"/>
    <dgm:cxn modelId="{5ADBF8F9-1CF1-475B-9FD0-1421A36810A7}" type="presParOf" srcId="{628CD108-DA80-4488-8C8C-3E8B024A9258}" destId="{9E0382B3-5DCC-4F8A-8FB4-319897A885DE}" srcOrd="1" destOrd="0" presId="urn:microsoft.com/office/officeart/2005/8/layout/vList5"/>
    <dgm:cxn modelId="{88F54C1A-EC06-4042-8695-4782EE0E9F78}" type="presParOf" srcId="{71974FF0-093F-4B4F-A330-A5FEB6575572}" destId="{A4C2AB9B-A4C5-4295-A6C5-989C951D6496}" srcOrd="5" destOrd="0" presId="urn:microsoft.com/office/officeart/2005/8/layout/vList5"/>
    <dgm:cxn modelId="{632F412F-289B-45AF-8F3B-574678066E3C}" type="presParOf" srcId="{71974FF0-093F-4B4F-A330-A5FEB6575572}" destId="{1A5F982A-E20D-4B18-831D-69AE4C394F87}" srcOrd="6" destOrd="0" presId="urn:microsoft.com/office/officeart/2005/8/layout/vList5"/>
    <dgm:cxn modelId="{5AEC8A1F-6AB6-4695-B2E2-059D669AB866}" type="presParOf" srcId="{1A5F982A-E20D-4B18-831D-69AE4C394F87}" destId="{5A864CD8-2474-4BF6-BC93-6F6F994474E4}" srcOrd="0" destOrd="0" presId="urn:microsoft.com/office/officeart/2005/8/layout/vList5"/>
    <dgm:cxn modelId="{035E4015-F469-4578-8FA9-F9E8D851B5C4}" type="presParOf" srcId="{1A5F982A-E20D-4B18-831D-69AE4C394F87}" destId="{014BCCAA-386A-4A5F-A8F7-E038C25912D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17921B-2233-47FE-9020-4ABD0FDBCF91}">
      <dsp:nvSpPr>
        <dsp:cNvPr id="0" name=""/>
        <dsp:cNvSpPr/>
      </dsp:nvSpPr>
      <dsp:spPr>
        <a:xfrm rot="5400000">
          <a:off x="5682302" y="-2253774"/>
          <a:ext cx="1071235" cy="585216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Звіробій звичайний. 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682302" y="-2253774"/>
        <a:ext cx="1071235" cy="5852160"/>
      </dsp:txXfrm>
    </dsp:sp>
    <dsp:sp modelId="{134E0B06-4A2F-4418-A04B-E7CA954DA3E6}">
      <dsp:nvSpPr>
        <dsp:cNvPr id="0" name=""/>
        <dsp:cNvSpPr/>
      </dsp:nvSpPr>
      <dsp:spPr>
        <a:xfrm>
          <a:off x="0" y="93651"/>
          <a:ext cx="3291840" cy="133904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Bookman Old Style" pitchFamily="18" charset="0"/>
              <a:ea typeface="Calibri"/>
              <a:cs typeface="Times New Roman"/>
            </a:rPr>
            <a:t>Розлад шлунково-кишкового тракту.</a:t>
          </a:r>
          <a:endParaRPr lang="ru-RU" sz="2400" b="1" kern="1200" dirty="0"/>
        </a:p>
      </dsp:txBody>
      <dsp:txXfrm>
        <a:off x="0" y="93651"/>
        <a:ext cx="3291840" cy="1339043"/>
      </dsp:txXfrm>
    </dsp:sp>
    <dsp:sp modelId="{23E163AD-7C91-40EC-B5E1-3785A34FA255}">
      <dsp:nvSpPr>
        <dsp:cNvPr id="0" name=""/>
        <dsp:cNvSpPr/>
      </dsp:nvSpPr>
      <dsp:spPr>
        <a:xfrm rot="5400000">
          <a:off x="5682302" y="-847778"/>
          <a:ext cx="1071235" cy="585216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Мати й мачуха. 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682302" y="-847778"/>
        <a:ext cx="1071235" cy="5852160"/>
      </dsp:txXfrm>
    </dsp:sp>
    <dsp:sp modelId="{83D700C8-8A55-4728-A29E-6B595A767BE4}">
      <dsp:nvSpPr>
        <dsp:cNvPr id="0" name=""/>
        <dsp:cNvSpPr/>
      </dsp:nvSpPr>
      <dsp:spPr>
        <a:xfrm>
          <a:off x="0" y="1408780"/>
          <a:ext cx="3291840" cy="133904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pc="-60" dirty="0" smtClean="0">
              <a:latin typeface="Bookman Old Style" pitchFamily="18" charset="0"/>
              <a:ea typeface="Calibri"/>
              <a:cs typeface="Times New Roman"/>
            </a:rPr>
            <a:t>З</a:t>
          </a:r>
          <a:r>
            <a:rPr lang="uk-UA" sz="2400" b="1" kern="1200" spc="-30" dirty="0" smtClean="0">
              <a:latin typeface="Bookman Old Style" pitchFamily="18" charset="0"/>
              <a:ea typeface="Calibri"/>
              <a:cs typeface="Times New Roman"/>
            </a:rPr>
            <a:t>астуда.</a:t>
          </a:r>
          <a:endParaRPr lang="ru-RU" sz="2400" b="1" kern="1200" dirty="0"/>
        </a:p>
      </dsp:txBody>
      <dsp:txXfrm>
        <a:off x="0" y="1408780"/>
        <a:ext cx="3291840" cy="1339043"/>
      </dsp:txXfrm>
    </dsp:sp>
    <dsp:sp modelId="{9E0382B3-5DCC-4F8A-8FB4-319897A885DE}">
      <dsp:nvSpPr>
        <dsp:cNvPr id="0" name=""/>
        <dsp:cNvSpPr/>
      </dsp:nvSpPr>
      <dsp:spPr>
        <a:xfrm rot="5400000">
          <a:off x="5682302" y="558218"/>
          <a:ext cx="1071235" cy="585216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Валеріана лікарська. 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682302" y="558218"/>
        <a:ext cx="1071235" cy="5852160"/>
      </dsp:txXfrm>
    </dsp:sp>
    <dsp:sp modelId="{466B0744-5ABF-409F-AFC6-74A1C7AF91E7}">
      <dsp:nvSpPr>
        <dsp:cNvPr id="0" name=""/>
        <dsp:cNvSpPr/>
      </dsp:nvSpPr>
      <dsp:spPr>
        <a:xfrm>
          <a:off x="0" y="2814776"/>
          <a:ext cx="3291840" cy="133904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pc="-60" dirty="0" smtClean="0">
              <a:latin typeface="Bookman Old Style" pitchFamily="18" charset="0"/>
              <a:ea typeface="Calibri"/>
              <a:cs typeface="Times New Roman"/>
            </a:rPr>
            <a:t>З</a:t>
          </a:r>
          <a:r>
            <a:rPr lang="uk-UA" sz="2400" b="1" kern="1200" spc="-25" dirty="0" smtClean="0">
              <a:latin typeface="Bookman Old Style" pitchFamily="18" charset="0"/>
              <a:ea typeface="Calibri"/>
              <a:cs typeface="Times New Roman"/>
            </a:rPr>
            <a:t>будження нервової системи.</a:t>
          </a:r>
          <a:endParaRPr lang="ru-RU" sz="2400" b="1" kern="1200" dirty="0"/>
        </a:p>
      </dsp:txBody>
      <dsp:txXfrm>
        <a:off x="0" y="2814776"/>
        <a:ext cx="3291840" cy="1339043"/>
      </dsp:txXfrm>
    </dsp:sp>
    <dsp:sp modelId="{014BCCAA-386A-4A5F-A8F7-E038C25912DF}">
      <dsp:nvSpPr>
        <dsp:cNvPr id="0" name=""/>
        <dsp:cNvSpPr/>
      </dsp:nvSpPr>
      <dsp:spPr>
        <a:xfrm rot="5400000">
          <a:off x="5682302" y="1964214"/>
          <a:ext cx="1071235" cy="5852160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spc="-105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Calibri"/>
              <a:cs typeface="Times New Roman"/>
            </a:rPr>
            <a:t>Картопля городня. 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682302" y="1964214"/>
        <a:ext cx="1071235" cy="5852160"/>
      </dsp:txXfrm>
    </dsp:sp>
    <dsp:sp modelId="{5A864CD8-2474-4BF6-BC93-6F6F994474E4}">
      <dsp:nvSpPr>
        <dsp:cNvPr id="0" name=""/>
        <dsp:cNvSpPr/>
      </dsp:nvSpPr>
      <dsp:spPr>
        <a:xfrm>
          <a:off x="0" y="4220772"/>
          <a:ext cx="3291840" cy="1339043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pc="-85" dirty="0" smtClean="0">
              <a:latin typeface="Bookman Old Style" pitchFamily="18" charset="0"/>
              <a:ea typeface="Calibri"/>
              <a:cs typeface="Times New Roman"/>
            </a:rPr>
            <a:t>О</a:t>
          </a:r>
          <a:r>
            <a:rPr lang="uk-UA" sz="2400" b="1" kern="1200" spc="-30" dirty="0" smtClean="0">
              <a:latin typeface="Bookman Old Style" pitchFamily="18" charset="0"/>
              <a:ea typeface="Calibri"/>
              <a:cs typeface="Times New Roman"/>
            </a:rPr>
            <a:t>пік.</a:t>
          </a:r>
          <a:endParaRPr lang="ru-RU" sz="2400" b="1" kern="1200" dirty="0"/>
        </a:p>
      </dsp:txBody>
      <dsp:txXfrm>
        <a:off x="0" y="4220772"/>
        <a:ext cx="3291840" cy="1339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47D8F-1464-4C4E-95EB-C1CF057A7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F350E-D23E-4937-B777-AD45256B6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E4523-2530-4453-9601-BC769A174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A3AF1-E2C6-41FE-B4BB-498BEFBB1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45BD1-E39D-4E8A-AC27-799FC226A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BDAD-886D-49AC-A71B-199106341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82364-F8B1-46EC-AA18-9890DB011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D0E77-E2F8-48EB-A2C8-5DB98B266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D8FBF-5D9B-4C1A-9A9D-7778AFD14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92615-CF34-4056-8ECD-E8F92B031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4E9E1-041D-4356-B1BE-9A03C8CA2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31EF358-2BE6-4F65-83C1-AD8CF93F0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2" Target="../media/image3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lyana-romashki-belye-ne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304800"/>
            <a:ext cx="8458200" cy="2832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000" b="1" dirty="0">
                <a:solidFill>
                  <a:srgbClr val="3A1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Лікує хвороби лікар, але виліковує природа.</a:t>
            </a:r>
          </a:p>
          <a:p>
            <a:pPr>
              <a:defRPr/>
            </a:pPr>
            <a:endParaRPr lang="ru-RU" dirty="0">
              <a:solidFill>
                <a:srgbClr val="3A19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uk-UA" sz="4000" dirty="0">
                <a:solidFill>
                  <a:srgbClr val="3A1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Гіппократ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CE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302553337-003" id="12290" name="Picture 7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181600" y="381000"/>
            <a:ext cx="312420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prma3" id="12291" name="Picture 9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28600" y="3962400"/>
            <a:ext cx="3429000" cy="257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4" id="12292" name="Picture 11"/>
          <p:cNvPicPr>
            <a:picLocks noChangeArrowheads="1" noChangeAspect="1"/>
          </p:cNvPicPr>
          <p:nvPr/>
        </p:nvPicPr>
        <p:blipFill>
          <a:blip cstate="print" r:embed="rId4"/>
          <a:srcRect r="1"/>
          <a:stretch>
            <a:fillRect/>
          </a:stretch>
        </p:blipFill>
        <p:spPr bwMode="auto">
          <a:xfrm>
            <a:off x="3200400" y="1905000"/>
            <a:ext cx="2971800" cy="2470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693e7c35-5cf5-4859-9549-793826893a4a" id="12293" name="Picture 1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800600" y="3886200"/>
            <a:ext cx="3752850" cy="2814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lipa" id="12294" name="Picture 15"/>
          <p:cNvPicPr>
            <a:picLocks noChangeArrowheads="1" noChangeAspect="1"/>
          </p:cNvPicPr>
          <p:nvPr/>
        </p:nvPicPr>
        <p:blipFill>
          <a:blip cstate="print" r:embed="rId6"/>
          <a:srcRect r="51"/>
          <a:stretch>
            <a:fillRect/>
          </a:stretch>
        </p:blipFill>
        <p:spPr bwMode="auto">
          <a:xfrm>
            <a:off x="457200" y="304800"/>
            <a:ext cx="3505200" cy="2606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hemlab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381000"/>
            <a:ext cx="32242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12" descr="biology-7-0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304800"/>
            <a:ext cx="14001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4" descr="20535661-purple-salvia-nemorosa-plant-on-white-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4191000"/>
            <a:ext cx="157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6" descr="Hazelnu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609600"/>
            <a:ext cx="24384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8" descr="img_95746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057400"/>
            <a:ext cx="182403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0" descr="lekarstvennoe-rastenie-oduvanchi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20574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2" descr="16834060-%D0%9A%D0%BE%D0%BD%D1%81%D0%BA%D0%BE%D0%B3%D0%BE-%D0%BA%D0%B0%D1%88%D1%82%D0%B0%D0%BD%D0%B0-(%D0%9A%D0%BE%D0%BD%D1%81%D0%BA%D0%B8%D0%B9-%D0%BA%D0%B0%D1%88%D1%82%D0%B0%D0%BD-%D0%BE%D0%B1%D1%8B%D0%BA%D0%BD%D0%BE%D0%B2%D0%B5%D0%BD%D0%BD%D1%8B%D0%B9,-conker-%D0%B4%D0%B5%D1%8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4800600"/>
            <a:ext cx="20764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AutoShape 24"/>
          <p:cNvSpPr>
            <a:spLocks noChangeArrowheads="1"/>
          </p:cNvSpPr>
          <p:nvPr/>
        </p:nvSpPr>
        <p:spPr bwMode="auto">
          <a:xfrm>
            <a:off x="6324600" y="3200400"/>
            <a:ext cx="609600" cy="3048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AutoShape 25"/>
          <p:cNvSpPr>
            <a:spLocks noChangeArrowheads="1"/>
          </p:cNvSpPr>
          <p:nvPr/>
        </p:nvSpPr>
        <p:spPr bwMode="auto">
          <a:xfrm>
            <a:off x="5257800" y="52578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AutoShape 26"/>
          <p:cNvSpPr>
            <a:spLocks noChangeArrowheads="1"/>
          </p:cNvSpPr>
          <p:nvPr/>
        </p:nvSpPr>
        <p:spPr bwMode="auto">
          <a:xfrm>
            <a:off x="5257800" y="12192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AutoShape 27"/>
          <p:cNvSpPr>
            <a:spLocks noChangeArrowheads="1"/>
          </p:cNvSpPr>
          <p:nvPr/>
        </p:nvSpPr>
        <p:spPr bwMode="auto">
          <a:xfrm>
            <a:off x="2971800" y="14478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AutoShape 28"/>
          <p:cNvSpPr>
            <a:spLocks noChangeArrowheads="1"/>
          </p:cNvSpPr>
          <p:nvPr/>
        </p:nvSpPr>
        <p:spPr bwMode="auto">
          <a:xfrm>
            <a:off x="2057400" y="3657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AutoShape 29"/>
          <p:cNvSpPr>
            <a:spLocks noChangeArrowheads="1"/>
          </p:cNvSpPr>
          <p:nvPr/>
        </p:nvSpPr>
        <p:spPr bwMode="auto">
          <a:xfrm>
            <a:off x="3429000" y="46482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304801" y="381000"/>
          <a:ext cx="8634022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wpid-specii_i_pryanosti_v_kitaisko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Картинки по запросу шампуні креми з приро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http://www.zirveart.com/uploads/posts/2015-03/1426849955_qip-shot-screen-1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38600" y="1219200"/>
            <a:ext cx="5105400" cy="3505200"/>
          </a:xfrm>
        </p:spPr>
        <p:txBody>
          <a:bodyPr/>
          <a:lstStyle/>
          <a:p>
            <a:pPr eaLnBrk="1" hangingPunct="1">
              <a:defRPr/>
            </a:pPr>
            <a:r>
              <a:rPr b="1" dirty="0" lang="uk-UA" smtClean="0" sz="40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Чистотіл звичайний</a:t>
            </a:r>
            <a:r>
              <a:rPr dirty="0" lang="uk-UA" smtClean="0" sz="36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dirty="0" lang="uk-UA" smtClean="0" sz="360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dirty="0" i="1" lang="en-US" smtClean="0" sz="3600"/>
              <a:t>(</a:t>
            </a:r>
            <a:r>
              <a:rPr dirty="0" err="1" i="1" lang="en-US" smtClean="0" spc="-150" sz="3600"/>
              <a:t>Chelidonium</a:t>
            </a:r>
            <a:r>
              <a:rPr dirty="0" i="1" lang="en-US" smtClean="0" spc="-150" sz="3600"/>
              <a:t> </a:t>
            </a:r>
            <a:r>
              <a:rPr dirty="0" err="1" i="1" lang="en-US" smtClean="0" spc="-150" sz="3600"/>
              <a:t>majus</a:t>
            </a:r>
            <a:r>
              <a:rPr dirty="0" i="1" lang="en-US" smtClean="0" spc="-150" sz="3600"/>
              <a:t> L.)</a:t>
            </a:r>
            <a:r>
              <a:rPr dirty="0" lang="en-US" smtClean="0" sz="3600"/>
              <a:t> </a:t>
            </a:r>
            <a:endParaRPr dirty="0" lang="ru-RU" smtClean="0" sz="3600"/>
          </a:p>
        </p:txBody>
      </p:sp>
      <p:pic>
        <p:nvPicPr>
          <p:cNvPr descr="Illustration Chelidonium majus0.jpg" id="16387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304800"/>
            <a:ext cx="4343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atural-medicine.ru/uploads/posts/2008-02/thumbs/1201860515_3415616.jpg" id="17410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5440363" cy="3886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http://women.in.ua/wp-content/uploads/2013/12/121913_0559_2.jpg" id="17411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860800" y="2895600"/>
            <a:ext cx="5283200" cy="39624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2" descr="http://medprice.com.ua/ukr/articles/wp-content/uploads/2014/05/onk_ch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2" descr="http://www.hvilya.com/_bl/14/793118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humb2-c44b77280f4c930f759b9960be0fc097" id="4098" name="Picture 2"/>
          <p:cNvPicPr>
            <a:picLocks noChangeArrowheads="1" noChangeAspect="1"/>
          </p:cNvPicPr>
          <p:nvPr/>
        </p:nvPicPr>
        <p:blipFill>
          <a:blip cstate="print" r:embed="rId2"/>
          <a:srcRect r="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038600" y="457200"/>
            <a:ext cx="5105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i="1" lang="uk-UA" sz="7500">
                <a:solidFill>
                  <a:srgbClr val="FF3300"/>
                </a:solidFill>
              </a:rPr>
              <a:t>Лікарські рослини</a:t>
            </a:r>
            <a:endParaRPr b="1" i="1" lang="ru-RU" sz="75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0" y="0"/>
            <a:ext cx="3810000" cy="6477000"/>
          </a:xfrm>
        </p:spPr>
        <p:txBody>
          <a:bodyPr/>
          <a:lstStyle/>
          <a:p>
            <a:pPr eaLnBrk="1" hangingPunct="1">
              <a:defRPr/>
            </a:pP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Береза бородавчаста</a:t>
            </a:r>
            <a:b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</a:br>
            <a:r>
              <a:rPr dirty="0" i="1" lang="en-US" smtClean="0"/>
              <a:t> </a:t>
            </a:r>
            <a:r>
              <a:rPr dirty="0" i="1" lang="uk-UA" smtClean="0" sz="2400"/>
              <a:t>(</a:t>
            </a:r>
            <a:r>
              <a:rPr dirty="0" err="1" i="1" lang="en-US" smtClean="0" sz="2400"/>
              <a:t>Betula</a:t>
            </a:r>
            <a:r>
              <a:rPr dirty="0" i="1" lang="en-US" smtClean="0" sz="2400"/>
              <a:t> </a:t>
            </a:r>
            <a:r>
              <a:rPr dirty="0" err="1" i="1" lang="en-US" smtClean="0" sz="2400"/>
              <a:t>verrucosa</a:t>
            </a:r>
            <a:r>
              <a:rPr dirty="0" lang="en-US" smtClean="0" sz="2400"/>
              <a:t> </a:t>
            </a:r>
            <a:r>
              <a:rPr dirty="0" err="1" lang="en-US" smtClean="0" sz="2400"/>
              <a:t>Ehrh</a:t>
            </a:r>
            <a:r>
              <a:rPr dirty="0" lang="en-US" smtClean="0" sz="2400"/>
              <a:t>.)</a:t>
            </a:r>
            <a:endParaRPr dirty="0" lang="ru-RU" smtClean="0" sz="2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http://fitoapteka.org/images/foto/15/6.jpg" id="20483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525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nmed.in.ua/images/images_16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1219200"/>
            <a:ext cx="8991600" cy="2381250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Чи корисним є березовий сік?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2" name="Picture 4" descr="http://sunny7.ua/tinymce/files/Africa%20Studio%203%20%D0%BF%D1%80%D0%BE%D0%B4%D1%83%D0%BA%D1%82%D0%B0%20%D0%B0%D0%BF%D1%80%D0%B5%D0%BB%D1%8F%20%D1%87%D1%82%D0%BE%20%D0%BD%D1%83%D0%B6%D0%BD%D0%BE%20%D0%B8%D0%BC%D0%BC%D1%83%D0%BD%D0%B8%D1%82%D0%B5%D1%82%D1%83!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http://kkdnz295.dnepredu.com/uploads/editor/2895/99911/news_/images/vitamin_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3810000" y="914400"/>
            <a:ext cx="5334000" cy="3733800"/>
          </a:xfrm>
        </p:spPr>
        <p:txBody>
          <a:bodyPr/>
          <a:lstStyle/>
          <a:p>
            <a:pPr eaLnBrk="1" hangingPunct="1"/>
            <a:r>
              <a:rPr b="1" lang="uk-UA" smtClean="0" sz="5400">
                <a:latin charset="0" pitchFamily="66" typeface="Monotype Corsiva"/>
              </a:rPr>
              <a:t>Кропива дводомна</a:t>
            </a:r>
            <a:r>
              <a:rPr lang="uk-UA" smtClean="0"/>
              <a:t/>
            </a:r>
            <a:br>
              <a:rPr lang="uk-UA" smtClean="0"/>
            </a:br>
            <a:r>
              <a:rPr lang="en-US" smtClean="0"/>
              <a:t> </a:t>
            </a:r>
            <a:r>
              <a:rPr i="1" lang="en-US" smtClean="0" sz="4000"/>
              <a:t>(Urtica dioica L.)</a:t>
            </a:r>
            <a:endParaRPr i="1" lang="ru-RU" smtClean="0" sz="4000"/>
          </a:p>
        </p:txBody>
      </p:sp>
      <p:pic>
        <p:nvPicPr>
          <p:cNvPr descr="http://uk.shram.kiev.ua/img/health/images/stories/travnik/urtica-dioica0.jpg" id="24579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381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2" descr="http://cs405118.vk.me/v405118128/2f44/qRBphBXu5v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http://fitovita.com.ua/jpg/oduvanch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7200" y="533400"/>
            <a:ext cx="4876800" cy="4724400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Кульбаба лікарська</a:t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000" dirty="0" smtClean="0"/>
              <a:t>(</a:t>
            </a:r>
            <a:r>
              <a:rPr lang="en-US" sz="4000" i="1" dirty="0" err="1" smtClean="0"/>
              <a:t>Taraxacum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officinale</a:t>
            </a:r>
            <a:r>
              <a:rPr lang="uk-UA" sz="4000" i="1" dirty="0" smtClean="0"/>
              <a:t> </a:t>
            </a:r>
            <a:r>
              <a:rPr lang="en-US" sz="4000" i="1" dirty="0" smtClean="0"/>
              <a:t>L.</a:t>
            </a:r>
            <a:r>
              <a:rPr lang="uk-UA" sz="4000" dirty="0" smtClean="0"/>
              <a:t>)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170ecdbf29fc28b2f04992c589ad2d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polyana-romashki-belye-ne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esychia.narod.ru/calendula_officinalis_01.jpg" id="2765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472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hesychia.narod.ru/calendula_officinalis_01.jpg" id="27651" name="Picture 4"/>
          <p:cNvPicPr>
            <a:picLocks noChangeArrowheads="1" noChangeAspect="1"/>
          </p:cNvPicPr>
          <p:nvPr/>
        </p:nvPicPr>
        <p:blipFill>
          <a:blip cstate="print" r:embed="rId2"/>
          <a:srcRect b="22597" l="94603" r="915" t="377"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886200" y="1371600"/>
            <a:ext cx="52578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b="1" dirty="0" kern="0" lang="uk-UA" sz="48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  <a:ea typeface="+mj-ea"/>
              <a:cs typeface="+mj-cs"/>
            </a:endParaRPr>
          </a:p>
          <a:p>
            <a:pPr algn="ctr">
              <a:defRPr/>
            </a:pPr>
            <a:r>
              <a:rPr b="1" dirty="0" i="1" kern="0" lang="uk-UA" sz="48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Нагідка  лікарська</a:t>
            </a:r>
            <a:endParaRPr dirty="0" i="1" kern="0" lang="uk-UA" sz="4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dirty="0" i="1" kern="0" lang="en-US" spc="-150" sz="40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dirty="0" i="1" lang="de-DE" spc="-150" sz="4000"/>
              <a:t>Calendula </a:t>
            </a:r>
            <a:r>
              <a:rPr dirty="0" err="1" i="1" lang="de-DE" spc="-150" sz="4000"/>
              <a:t>officinalis</a:t>
            </a:r>
            <a:r>
              <a:rPr dirty="0" i="1" lang="uk-UA" spc="-150" sz="4000"/>
              <a:t> </a:t>
            </a:r>
            <a:r>
              <a:rPr dirty="0" i="1" lang="de-DE" spc="-150" sz="4000"/>
              <a:t>L.</a:t>
            </a:r>
            <a:r>
              <a:rPr dirty="0" i="1" lang="uk-UA" spc="-150" sz="4000"/>
              <a:t>)</a:t>
            </a:r>
            <a:endParaRPr dirty="0" i="1" lang="de-DE" spc="-150" sz="4000"/>
          </a:p>
          <a:p>
            <a:pPr algn="ctr">
              <a:defRPr/>
            </a:pPr>
            <a:endParaRPr dirty="0" kern="0" lang="ru-RU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14-25" id="5122" name="Picture 2"/>
          <p:cNvPicPr>
            <a:picLocks noChangeArrowheads="1" noChangeAspect="1"/>
          </p:cNvPicPr>
          <p:nvPr/>
        </p:nvPicPr>
        <p:blipFill>
          <a:blip cstate="print" r:embed="rId2"/>
          <a:srcRect r="94447"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28600" y="838200"/>
            <a:ext cx="3352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lang="uk-UA" sz="8000">
                <a:solidFill>
                  <a:srgbClr val="FF3300"/>
                </a:solidFill>
              </a:rPr>
              <a:t>Тема</a:t>
            </a:r>
            <a:r>
              <a:rPr lang="uk-UA" sz="8000">
                <a:solidFill>
                  <a:srgbClr val="FF3300"/>
                </a:solidFill>
              </a:rPr>
              <a:t>.</a:t>
            </a:r>
            <a:endParaRPr lang="ru-RU" sz="8000">
              <a:solidFill>
                <a:srgbClr val="FF3300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09600" y="2438400"/>
            <a:ext cx="60198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dirty="0" lang="uk-UA" sz="4400">
                <a:solidFill>
                  <a:srgbClr val="0000FF"/>
                </a:solidFill>
              </a:rPr>
              <a:t>Лікарські рослини. </a:t>
            </a:r>
          </a:p>
          <a:p>
            <a:pPr algn="ctr"/>
            <a:r>
              <a:rPr b="1" dirty="0" lang="uk-UA" sz="4400">
                <a:solidFill>
                  <a:srgbClr val="0000FF"/>
                </a:solidFill>
              </a:rPr>
              <a:t>Отруйні та рідкісні </a:t>
            </a:r>
          </a:p>
          <a:p>
            <a:pPr algn="ctr"/>
            <a:r>
              <a:rPr b="1" dirty="0" lang="uk-UA" sz="4400">
                <a:solidFill>
                  <a:srgbClr val="0000FF"/>
                </a:solidFill>
              </a:rPr>
              <a:t>лікарські рослини</a:t>
            </a:r>
            <a:endParaRPr b="1" dirty="0" lang="ru-RU" sz="4400">
              <a:solidFill>
                <a:srgbClr val="0000FF"/>
              </a:solidFill>
            </a:endParaRPr>
          </a:p>
        </p:txBody>
      </p:sp>
      <p:pic>
        <p:nvPicPr>
          <p:cNvPr descr="014-25" id="5125" name="Picture 5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6400800" y="0"/>
            <a:ext cx="27432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herry-lady.com.ua/images/sampledata/oblychchya/kalendula-3.jpg" id="28674" name="Picture 2"/>
          <p:cNvPicPr>
            <a:picLocks noChangeArrowheads="1" noChangeAspect="1"/>
          </p:cNvPicPr>
          <p:nvPr/>
        </p:nvPicPr>
        <p:blipFill>
          <a:blip cstate="print" r:embed="rId2"/>
          <a:srcRect b="73" r="67"/>
          <a:stretch>
            <a:fillRect/>
          </a:stretch>
        </p:blipFill>
        <p:spPr bwMode="auto">
          <a:xfrm>
            <a:off x="0" y="1981200"/>
            <a:ext cx="6172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733800" y="0"/>
            <a:ext cx="51054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b="1" dirty="0" kern="0" lang="uk-UA" sz="48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  <a:ea typeface="+mj-ea"/>
              <a:cs typeface="+mj-cs"/>
            </a:endParaRPr>
          </a:p>
          <a:p>
            <a:pPr algn="ctr">
              <a:defRPr/>
            </a:pPr>
            <a:r>
              <a:rPr b="1" dirty="0" kern="0" lang="uk-UA" sz="48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Олія календули</a:t>
            </a:r>
            <a:endParaRPr dirty="0" kern="0" lang="uk-UA" sz="4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dirty="0" i="1" kern="0" lang="uk-UA" spc="-150" sz="40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dirty="0" i="1" lang="de-DE" sz="4000"/>
              <a:t>Calendula </a:t>
            </a:r>
            <a:r>
              <a:rPr dirty="0" err="1" i="1" lang="de-DE" sz="4000"/>
              <a:t>officinalis</a:t>
            </a:r>
            <a:r>
              <a:rPr dirty="0" i="1" lang="uk-UA" spc="-150" sz="4000"/>
              <a:t>)</a:t>
            </a:r>
            <a:endParaRPr dirty="0" i="1" lang="de-DE" spc="-150" sz="4000"/>
          </a:p>
          <a:p>
            <a:pPr algn="ctr">
              <a:defRPr/>
            </a:pPr>
            <a:endParaRPr dirty="0" kern="0" lang="ru-RU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infoherbs.ru/ukr/foto/s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312420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810000" y="1371600"/>
            <a:ext cx="53340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uk-UA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  <a:p>
            <a:pPr algn="ctr">
              <a:defRPr/>
            </a:pPr>
            <a:r>
              <a:rPr lang="uk-UA" sz="5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Шавлія лікарська</a:t>
            </a:r>
            <a:endParaRPr lang="uk-UA" sz="5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4000" i="1" kern="0" spc="-15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lang="de-DE" sz="4000" i="1" spc="-150" dirty="0" err="1"/>
              <a:t>Salvia</a:t>
            </a:r>
            <a:r>
              <a:rPr lang="de-DE" sz="4000" i="1" spc="-150" dirty="0"/>
              <a:t> </a:t>
            </a:r>
            <a:r>
              <a:rPr lang="de-DE" sz="4000" i="1" spc="-150" dirty="0" err="1"/>
              <a:t>nemorosa</a:t>
            </a:r>
            <a:r>
              <a:rPr lang="uk-UA" sz="4000" i="1" spc="-150" dirty="0"/>
              <a:t>)</a:t>
            </a:r>
            <a:endParaRPr lang="de-DE" sz="4000" i="1" spc="-150" dirty="0"/>
          </a:p>
          <a:p>
            <a:pPr algn="ctr">
              <a:defRPr/>
            </a:pPr>
            <a:endParaRPr lang="ru-RU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ebolet.com.ua/medimg/content/ovr6/shalfei-dlia-zachatia.jpg" id="5734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egabook.ru/stream/mediapreview?Key=%D0%9B%D0%B5%D0%BA%D0%B0%D1%80%D1%81%D1%82%D0%B2%D0%B5%D0%BD%D0%BD%D1%8B%D0%B5%20%D1%82%D1%80%D0%B0%D0%B2%D1%8B%20(%D1%81%D0%BB%D0%B0%D0%B9%D0%B4%2050)&amp;Width=654&amp;Height=6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343400" y="1143000"/>
            <a:ext cx="48006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uk-UA" sz="4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  <a:p>
            <a:pPr algn="ctr">
              <a:defRPr/>
            </a:pPr>
            <a:r>
              <a:rPr lang="uk-UA" sz="5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Малина звичайна</a:t>
            </a:r>
            <a:endParaRPr lang="uk-UA" sz="5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4000" i="1" kern="0" spc="-15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lang="de-DE" sz="4000" i="1" spc="-150" dirty="0" err="1"/>
              <a:t>Rubus</a:t>
            </a:r>
            <a:r>
              <a:rPr lang="de-DE" sz="4000" i="1" spc="-150" dirty="0"/>
              <a:t> </a:t>
            </a:r>
            <a:r>
              <a:rPr lang="de-DE" sz="4000" i="1" spc="-150" dirty="0" err="1"/>
              <a:t>idaeus</a:t>
            </a:r>
            <a:r>
              <a:rPr lang="uk-UA" sz="4000" i="1" spc="-150" dirty="0"/>
              <a:t>)</a:t>
            </a:r>
            <a:endParaRPr lang="de-DE" sz="4000" i="1" spc="-150" dirty="0"/>
          </a:p>
          <a:p>
            <a:pPr algn="ctr">
              <a:defRPr/>
            </a:pPr>
            <a:endParaRPr lang="ru-RU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://1.bp.blogspot.com/--9dAjJiMUTg/UJq1ei-s8UI/AAAAAAAAAAc/C4Bf-TPHm7c/s1600/mal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5334000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4274" name="Picture 2" descr="http://img0.liveinternet.ru/images/attach/c/3/75/513/75513086_mal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04800"/>
            <a:ext cx="39624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6/92/745/92745714_3347825_85847776_large_3347825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coollady.ru/puc/3/land/2.jpg" id="32770" name="Picture 4"/>
          <p:cNvPicPr>
            <a:picLocks noChangeArrowheads="1" noChangeAspect="1"/>
          </p:cNvPicPr>
          <p:nvPr/>
        </p:nvPicPr>
        <p:blipFill>
          <a:blip cstate="print" r:embed="rId2"/>
          <a:srcRect r="1"/>
          <a:stretch>
            <a:fillRect/>
          </a:stretch>
        </p:blipFill>
        <p:spPr bwMode="auto">
          <a:xfrm>
            <a:off x="0" y="0"/>
            <a:ext cx="449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62400" y="1143000"/>
            <a:ext cx="51816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b="1" dirty="0" kern="0" lang="uk-UA" sz="48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  <a:ea typeface="+mj-ea"/>
              <a:cs typeface="+mj-cs"/>
            </a:endParaRPr>
          </a:p>
          <a:p>
            <a:pPr algn="ctr">
              <a:defRPr/>
            </a:pPr>
            <a:r>
              <a:rPr b="1" dirty="0" kern="0" lang="uk-UA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Конвалія травнева</a:t>
            </a:r>
            <a:endParaRPr dirty="0" kern="0" lang="uk-UA" sz="5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dirty="0" i="1" kern="0" lang="en-US" spc="-150" sz="40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dirty="0" err="1" i="1" lang="de-DE" spc="-150" sz="4000"/>
              <a:t>Convallaria</a:t>
            </a:r>
            <a:r>
              <a:rPr dirty="0" i="1" lang="de-DE" spc="-150" sz="4000"/>
              <a:t> </a:t>
            </a:r>
            <a:r>
              <a:rPr dirty="0" err="1" i="1" lang="de-DE" spc="-150" sz="4000"/>
              <a:t>majalis</a:t>
            </a:r>
            <a:r>
              <a:rPr dirty="0" i="1" lang="uk-UA" spc="-150" sz="4000"/>
              <a:t> </a:t>
            </a:r>
            <a:r>
              <a:rPr dirty="0" i="1" lang="en-US" spc="-150" sz="4000"/>
              <a:t>L.</a:t>
            </a:r>
            <a:r>
              <a:rPr dirty="0" i="1" lang="uk-UA" spc="-150" sz="4000"/>
              <a:t>)</a:t>
            </a:r>
            <a:endParaRPr dirty="0" i="1" lang="de-DE" spc="-150" sz="4000"/>
          </a:p>
          <a:p>
            <a:pPr algn="ctr">
              <a:defRPr/>
            </a:pPr>
            <a:endParaRPr dirty="0" kern="0" lang="ru-RU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http://www.kvitka.sumy.ua/data/storage/attachments/f423a87b47c5677f8b07e72cda667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ttp://www.amed.ru/images/199.jpg" id="34818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19" name="AutoShape 6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20" name="AutoShape 8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21" name="AutoShape 10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22" name="AutoShape 1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23" name="AutoShape 1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www.amed.ru/images/199.jpg" id="34824" name="AutoShape 17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descr="http://natalyagurkina.ucoz.ua/_fr/10/8871773.jpg" id="34825" name="AutoShape 19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34826" name="Picture 2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34827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962400" y="1143000"/>
            <a:ext cx="51816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b="1" dirty="0" kern="0" lang="uk-UA" sz="48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  <a:ea typeface="+mj-ea"/>
              <a:cs typeface="+mj-cs"/>
            </a:endParaRPr>
          </a:p>
          <a:p>
            <a:pPr algn="ctr">
              <a:defRPr/>
            </a:pPr>
            <a:r>
              <a:rPr b="1" dirty="0" kern="0" lang="uk-UA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Барвінок малий</a:t>
            </a:r>
            <a:endParaRPr dirty="0" kern="0" lang="uk-UA" sz="5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dirty="0" i="1" kern="0" lang="en-US" spc="-150" sz="40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dirty="0" err="1" i="1" lang="de-DE" sz="4000"/>
              <a:t>Vinca</a:t>
            </a:r>
            <a:r>
              <a:rPr dirty="0" i="1" lang="de-DE" sz="4000"/>
              <a:t> </a:t>
            </a:r>
            <a:r>
              <a:rPr dirty="0" err="1" i="1" lang="de-DE" sz="4000"/>
              <a:t>minor</a:t>
            </a:r>
            <a:r>
              <a:rPr dirty="0" i="1" lang="uk-UA" spc="-150" sz="4000"/>
              <a:t>)</a:t>
            </a:r>
            <a:endParaRPr dirty="0" i="1" lang="de-DE" spc="-150" sz="4000"/>
          </a:p>
          <a:p>
            <a:pPr algn="ctr">
              <a:defRPr/>
            </a:pPr>
            <a:endParaRPr dirty="0" kern="0" lang="ru-RU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http://www.7dach.ru/image/600/00/00/28/2014/07/17/6889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1" id="614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7"/>
          <a:stretch>
            <a:fillRect/>
          </a:stretch>
        </p:blipFill>
        <p:spPr bwMode="auto">
          <a:xfrm>
            <a:off x="0" y="3276600"/>
            <a:ext cx="4953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129540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2800"/>
          </a:p>
          <a:p>
            <a:endParaRPr lang="ru-RU" sz="280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600200" y="381000"/>
            <a:ext cx="29956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b="1" lang="uk-UA" sz="8000">
                <a:solidFill>
                  <a:srgbClr val="FF3300"/>
                </a:solidFill>
              </a:rPr>
              <a:t>Мета:</a:t>
            </a:r>
            <a:endParaRPr b="1" lang="ru-RU" sz="8000">
              <a:solidFill>
                <a:srgbClr val="FF33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90600" y="1828800"/>
            <a:ext cx="149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b="1" lang="uk-UA" sz="3200" u="sng"/>
              <a:t>Знати:</a:t>
            </a:r>
            <a:endParaRPr b="1" lang="ru-RU" sz="3200" u="sng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14600" y="1828800"/>
            <a:ext cx="66294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-176213" marL="176213">
              <a:defRPr/>
            </a:pPr>
            <a:r>
              <a:rPr lang="uk-UA" sz="3200">
                <a:solidFill>
                  <a:srgbClr val="996633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- лікарські рослини; </a:t>
            </a:r>
          </a:p>
          <a:p>
            <a:pPr indent="-176213" marL="176213">
              <a:defRPr/>
            </a:pPr>
            <a:r>
              <a:rPr lang="uk-UA" sz="3200">
                <a:solidFill>
                  <a:srgbClr val="996633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- фізіологічну характеристику отруйних та рідкісних лікарських рослин.</a:t>
            </a:r>
            <a:endParaRPr lang="ru-RU" sz="3200">
              <a:solidFill>
                <a:srgbClr val="996633"/>
              </a:solidFill>
              <a:effectLst>
                <a:outerShdw algn="tl" blurRad="38100" dir="2700000" dist="38100">
                  <a:srgbClr val="000000"/>
                </a:outerShdw>
              </a:effectLst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143000" y="3886200"/>
            <a:ext cx="1450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b="1" lang="uk-UA" sz="3200" u="sng"/>
              <a:t>Вміти</a:t>
            </a:r>
            <a:r>
              <a:rPr lang="uk-UA" sz="3200"/>
              <a:t>:</a:t>
            </a:r>
            <a:endParaRPr lang="ru-RU" sz="32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514600" y="3810000"/>
            <a:ext cx="66294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-176213" marL="176213">
              <a:defRPr/>
            </a:pPr>
            <a:r>
              <a:rPr lang="uk-UA" sz="3200">
                <a:solidFill>
                  <a:srgbClr val="996633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- розпізнавати лікарські та отруйні рослини;</a:t>
            </a:r>
          </a:p>
          <a:p>
            <a:pPr indent="-176213" marL="176213">
              <a:defRPr/>
            </a:pPr>
            <a:r>
              <a:rPr lang="uk-UA" sz="3200">
                <a:solidFill>
                  <a:srgbClr val="996633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- застосовувати їх для лікування різних хвороб.</a:t>
            </a:r>
            <a:r>
              <a:rPr b="1" lang="uk-UA" sz="3200">
                <a:solidFill>
                  <a:srgbClr val="996633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 </a:t>
            </a:r>
          </a:p>
          <a:p>
            <a:pPr indent="-176213" marL="176213">
              <a:defRPr/>
            </a:pPr>
            <a:endParaRPr lang="ru-RU" sz="3200">
              <a:solidFill>
                <a:srgbClr val="996633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4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4114800" y="0"/>
            <a:ext cx="502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3962400" y="1143000"/>
            <a:ext cx="5181600" cy="3886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b="1" dirty="0" kern="0" lang="uk-UA" sz="48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  <a:ea typeface="+mj-ea"/>
              <a:cs typeface="+mj-cs"/>
            </a:endParaRPr>
          </a:p>
          <a:p>
            <a:pPr algn="ctr">
              <a:defRPr/>
            </a:pPr>
            <a:r>
              <a:rPr b="1" dirty="0" kern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М</a:t>
            </a:r>
            <a:r>
              <a:rPr b="1" dirty="0" kern="0" lang="en-US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’</a:t>
            </a:r>
            <a:r>
              <a:rPr b="1" dirty="0" err="1" kern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ята</a:t>
            </a:r>
            <a:r>
              <a:rPr b="1" dirty="0" kern="0" lang="uk-UA" smtClean="0" sz="5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  <a:ea typeface="+mj-ea"/>
                <a:cs typeface="+mj-cs"/>
              </a:rPr>
              <a:t> перцева</a:t>
            </a:r>
            <a:endParaRPr dirty="0" kern="0" lang="uk-UA" sz="54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dirty="0" i="1" kern="0" lang="en-US" smtClean="0" spc="-150" sz="40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</a:t>
            </a:r>
            <a:r>
              <a:rPr dirty="0" i="1" lang="la-Latn" smtClean="0" sz="4000"/>
              <a:t>Méntha piperíta</a:t>
            </a:r>
            <a:r>
              <a:rPr dirty="0" i="1" lang="uk-UA" smtClean="0" spc="-150" sz="4000"/>
              <a:t>)</a:t>
            </a:r>
            <a:endParaRPr dirty="0" i="1" lang="de-DE" spc="-150" sz="4000"/>
          </a:p>
          <a:p>
            <a:pPr algn="ctr">
              <a:defRPr/>
            </a:pPr>
            <a:endParaRPr dirty="0" kern="0" lang="ru-RU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descr="http://fitoapteka.org/images/foto/136/6.jpg" id="9218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4114800" cy="6802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entha-piperi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8" name="Picture 4" descr="http://www.vlad-amelin.ru/uploads/posts/2013-03/1363989552_1000025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8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38400" y="304800"/>
            <a:ext cx="6705600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Назвіть рослину, регулярне вживання котрої покращує гостроту зору</a:t>
            </a:r>
            <a:endParaRPr b="1" dirty="0" lang="ru-RU" sz="2800">
              <a:solidFill>
                <a:schemeClr val="accent2">
                  <a:lumMod val="75000"/>
                </a:schemeClr>
              </a:solidFill>
              <a:latin charset="0" pitchFamily="18" typeface="Bookman Old Style"/>
            </a:endParaRPr>
          </a:p>
        </p:txBody>
      </p:sp>
      <p:pic>
        <p:nvPicPr>
          <p:cNvPr descr="икт.png" id="5" name="Рисунок 2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fitoapteka.org/images/foto/238/6.jpg" id="7174" name="Picture 6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895600" y="1752600"/>
            <a:ext cx="3429000" cy="468034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5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286000" y="228600"/>
            <a:ext cx="647700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Вкажіть рослину, яка має кровоспинну дію:</a:t>
            </a:r>
            <a:endParaRPr b="1" dirty="0" lang="ru-RU" sz="2800">
              <a:solidFill>
                <a:schemeClr val="accent2">
                  <a:lumMod val="75000"/>
                </a:schemeClr>
              </a:solidFill>
              <a:latin charset="0" pitchFamily="18" typeface="Bookman Old Style"/>
            </a:endParaRPr>
          </a:p>
        </p:txBody>
      </p:sp>
      <p:pic>
        <p:nvPicPr>
          <p:cNvPr descr="икт.png" id="3" name="Рисунок 2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lecherbs.com/wp-content/uploads/Plantago-major-1.jpg" id="6146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1447800"/>
            <a:ext cx="3810000" cy="500745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7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86000" y="533400"/>
            <a:ext cx="685800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Відвари з м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’</a:t>
            </a:r>
            <a:r>
              <a:rPr b="1" dirty="0" err="1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яти</a:t>
            </a:r>
            <a:r>
              <a:rPr b="1" dirty="0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перцевої </a:t>
            </a:r>
          </a:p>
          <a:p>
            <a:pPr algn="ctr"/>
            <a:r>
              <a:rPr b="1" dirty="0" lang="uk-UA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допомагають при:</a:t>
            </a:r>
            <a:endParaRPr b="1" dirty="0" lang="ru-RU" sz="2800">
              <a:solidFill>
                <a:schemeClr val="accent2">
                  <a:lumMod val="75000"/>
                </a:schemeClr>
              </a:solidFill>
              <a:latin charset="0" pitchFamily="18" typeface="Bookman Old Style"/>
            </a:endParaRPr>
          </a:p>
        </p:txBody>
      </p:sp>
      <p:pic>
        <p:nvPicPr>
          <p:cNvPr descr="икт.png" id="5" name="Рисунок 2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lovemidhurst.files.wordpress.com/2012/02/tree-lungs.jpg" id="5122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828800"/>
            <a:ext cx="5715000" cy="4654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6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33600" y="228600"/>
            <a:ext cx="6804780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Які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органи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звіробою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звичайного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заготовляють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в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якості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лікарської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рослинної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 </a:t>
            </a:r>
            <a:r>
              <a:rPr b="1" dirty="0" err="1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сировини</a:t>
            </a:r>
            <a:r>
              <a:rPr b="1" dirty="0" lang="ru-RU" smtClean="0" sz="2800">
                <a:solidFill>
                  <a:schemeClr val="accent2">
                    <a:lumMod val="75000"/>
                  </a:schemeClr>
                </a:solidFill>
                <a:latin charset="0" pitchFamily="18" typeface="Bookman Old Style"/>
              </a:rPr>
              <a:t>?</a:t>
            </a:r>
            <a:endParaRPr b="1" dirty="0" lang="ru-RU" sz="2800">
              <a:solidFill>
                <a:schemeClr val="accent2">
                  <a:lumMod val="75000"/>
                </a:schemeClr>
              </a:solidFill>
              <a:latin charset="0" pitchFamily="18" typeface="Bookman Old Style"/>
            </a:endParaRPr>
          </a:p>
        </p:txBody>
      </p:sp>
      <p:pic>
        <p:nvPicPr>
          <p:cNvPr descr="икт.png" id="3" name="Рисунок 2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kmu.edu.ua/wp-content/uploads/2013/09/fito.jpg" id="4098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182880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11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09600" y="533400"/>
            <a:ext cx="6391609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У природі багато отруйних рослин, </a:t>
            </a:r>
            <a:endParaRPr b="1" dirty="0" lang="en-US" smtClean="0" sz="2400">
              <a:solidFill>
                <a:srgbClr val="990033"/>
              </a:solidFill>
              <a:latin charset="0" pitchFamily="18" typeface="Bookman Old Style"/>
            </a:endParaRPr>
          </a:p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і не кожна з них </a:t>
            </a:r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лікарська</a:t>
            </a:r>
            <a:endParaRPr b="1" dirty="0" lang="ru-RU" sz="2400">
              <a:solidFill>
                <a:srgbClr val="990033"/>
              </a:solidFill>
              <a:latin charset="0" pitchFamily="18" typeface="Bookman Old Sty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05000"/>
            <a:ext cx="7220246" cy="830997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За формою рослина схожа на ту частину </a:t>
            </a:r>
            <a:endParaRPr b="1" dirty="0" lang="en-US" smtClean="0" sz="2400">
              <a:solidFill>
                <a:srgbClr val="990033"/>
              </a:solidFill>
              <a:latin charset="0" pitchFamily="18" typeface="Bookman Old Style"/>
            </a:endParaRPr>
          </a:p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тіла людини, яку вона лікує</a:t>
            </a:r>
            <a:endParaRPr b="1" dirty="0" lang="ru-RU" sz="2400">
              <a:solidFill>
                <a:srgbClr val="990033"/>
              </a:solidFill>
              <a:latin charset="0" pitchFamily="18" typeface="Bookman Old Sty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3048000"/>
            <a:ext cx="666967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Конвалія звичайна  виводить отрути </a:t>
            </a:r>
            <a:endParaRPr b="1" dirty="0" lang="en-US" smtClean="0" sz="2400">
              <a:solidFill>
                <a:srgbClr val="990033"/>
              </a:solidFill>
              <a:latin charset="0" pitchFamily="18" typeface="Bookman Old Style"/>
            </a:endParaRPr>
          </a:p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і токсини з організму</a:t>
            </a:r>
            <a:endParaRPr b="1" dirty="0" lang="ru-RU" sz="2400">
              <a:solidFill>
                <a:srgbClr val="990033"/>
              </a:solidFill>
              <a:latin charset="0" pitchFamily="18" typeface="Bookman Old Styl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4419600"/>
            <a:ext cx="5030544" cy="830997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Барвінок малий вважається </a:t>
            </a:r>
            <a:endParaRPr b="1" dirty="0" lang="en-US" smtClean="0" sz="2400">
              <a:solidFill>
                <a:srgbClr val="990033"/>
              </a:solidFill>
              <a:latin charset="0" pitchFamily="18" typeface="Bookman Old Style"/>
            </a:endParaRPr>
          </a:p>
          <a:p>
            <a:r>
              <a:rPr b="1" dirty="0" lang="uk-UA" smtClean="0" sz="2400">
                <a:solidFill>
                  <a:srgbClr val="990033"/>
                </a:solidFill>
                <a:latin charset="0" pitchFamily="18" typeface="Bookman Old Style"/>
              </a:rPr>
              <a:t>отруйною рослиною</a:t>
            </a:r>
            <a:endParaRPr b="1" dirty="0" lang="ru-RU" sz="2400">
              <a:solidFill>
                <a:srgbClr val="990033"/>
              </a:solidFill>
              <a:latin charset="0" pitchFamily="18" typeface="Bookman Old Style"/>
            </a:endParaRPr>
          </a:p>
        </p:txBody>
      </p:sp>
      <p:sp>
        <p:nvSpPr>
          <p:cNvPr descr="Картинки по запросу так ні" id="3074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Картинки по запросу так ні" id="3076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Картинки по запросу так ні" id="3078" name="AutoShape 6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http://amvon.info/wp-content/uploads/2013/07/da-net.jpg" id="3080" name="Picture 8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r="54366"/>
          <a:stretch>
            <a:fillRect/>
          </a:stretch>
        </p:blipFill>
        <p:spPr bwMode="auto">
          <a:xfrm>
            <a:off x="7467600" y="457200"/>
            <a:ext cx="1143000" cy="1223367"/>
          </a:xfrm>
          <a:prstGeom prst="rect">
            <a:avLst/>
          </a:prstGeom>
          <a:noFill/>
        </p:spPr>
      </p:pic>
      <p:pic>
        <p:nvPicPr>
          <p:cNvPr descr="http://amvon.info/wp-content/uploads/2013/07/da-net.jpg" id="12" name="Picture 8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r="54366"/>
          <a:stretch>
            <a:fillRect/>
          </a:stretch>
        </p:blipFill>
        <p:spPr bwMode="auto">
          <a:xfrm>
            <a:off x="7620000" y="1828800"/>
            <a:ext cx="1219200" cy="1304925"/>
          </a:xfrm>
          <a:prstGeom prst="rect">
            <a:avLst/>
          </a:prstGeom>
          <a:noFill/>
        </p:spPr>
      </p:pic>
      <p:pic>
        <p:nvPicPr>
          <p:cNvPr descr="http://amvon.info/wp-content/uploads/2013/07/da-net.jpg" id="13" name="Picture 8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r="54366"/>
          <a:stretch>
            <a:fillRect/>
          </a:stretch>
        </p:blipFill>
        <p:spPr bwMode="auto">
          <a:xfrm>
            <a:off x="6096000" y="4419600"/>
            <a:ext cx="1219200" cy="1304925"/>
          </a:xfrm>
          <a:prstGeom prst="rect">
            <a:avLst/>
          </a:prstGeom>
          <a:noFill/>
        </p:spPr>
      </p:pic>
      <p:pic>
        <p:nvPicPr>
          <p:cNvPr descr="http://amvon.info/wp-content/uploads/2013/07/da-net.jpg" id="3082" name="Picture 10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4F5FA"/>
              </a:clrFrom>
              <a:clrTo>
                <a:srgbClr val="F4F5FA">
                  <a:alpha val="0"/>
                </a:srgbClr>
              </a:clrTo>
            </a:clrChange>
          </a:blip>
          <a:srcRect l="53714" t="732"/>
          <a:stretch>
            <a:fillRect/>
          </a:stretch>
        </p:blipFill>
        <p:spPr bwMode="auto">
          <a:xfrm>
            <a:off x="7391400" y="3124200"/>
            <a:ext cx="1143000" cy="1197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2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3"/>
      <p:bldP grpId="0" spid="4"/>
      <p:bldP grpId="0" spid="5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uk-UA" sz="3600" i="1" dirty="0" smtClean="0">
                <a:latin typeface="Monotype Corsiva" pitchFamily="66" charset="0"/>
              </a:rPr>
              <a:t>Запропонуйте рослини для лікування хвороб</a:t>
            </a:r>
            <a:endParaRPr lang="ru-RU" sz="3600" i="1" dirty="0"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66800"/>
          <a:ext cx="9144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aurveda.files.wordpress.com/2011/03/d0bad180d0bed0bfd0b8d0b2d0b0-d0b4d0b2d183d0b4d0bed0bcd0bdd0b0d18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4000" y="0"/>
            <a:ext cx="4680000" cy="65434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4800600" cy="6553200"/>
          </a:xfrm>
        </p:spPr>
        <p:txBody>
          <a:bodyPr/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 її листках містяться вітаміни С і К, провітамін А, корисні мінеральні солі й білки. Навесні з неї варять борщ. Можна одержати й зелену фарбу. У давнину з її волокон виробляли мішковину.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ntranet.tdmu.edu.ua/data/kafedra/internal/pharma_1/classes_stud/uk/pharm/prov_pharm/ptn/%D1%84%D0%B0%D1%80%D0%BC%D0%B0%D1%86%D0%B5%D0%B2%D1%82%D0%B8%D1%87%D0%BD%D0%B0%20%D0%B1%D0%BE%D1%82%D0%B0%D0%BD%D1%96%D0%BA%D0%B0/2%20%D0%BA%D1%83%D1%80%D1%81/13-%D0%A0%D0%BE%D0%B4%D0%B8%D0%BD%D0%B8%20%D0%93%D1%83%D0%B1%D0%BE%D1%86%D0%B2%D1%96%D1%82%D1%96,%20%D0%A0%D0%B0%D0%BD%D0%BD%D0%B8%D0%BA%D0%BE%D0%B2%D1%96,%20%D0%9F%D0%B0%D1%81%D0%BB%D1%8C%D0%BE%D0%BD%D0%BE%D0%B2%D1%96.files/image012.jpg" id="7" name="Picture 26"/>
          <p:cNvPicPr>
            <a:picLocks noChangeArrowheads="1" noChangeAspect="1"/>
          </p:cNvPicPr>
          <p:nvPr/>
        </p:nvPicPr>
        <p:blipFill>
          <a:blip cstate="print" r:embed="rId2"/>
          <a:srcRect b="21951" r="8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\\C202\транзит\106\Погорецька\Відкрите з біології\газета\НЗ718.jpg" id="7170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400800" y="0"/>
            <a:ext cx="2743200" cy="493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\\C202\транзит\106\Погорецька\Відкрите з біології\газета\НЗ720.jpg" id="7171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810000" y="304800"/>
            <a:ext cx="2438400" cy="451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\\C202\транзит\106\Погорецька\Відкрите з біології\газета\НЗ721.jpg" id="7172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638800" y="2671536"/>
            <a:ext cx="2286000" cy="418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\\C202\транзит\106\Погорецька\Відкрите з біології\газета\НЗ724.jpg" id="7173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81000" y="381000"/>
            <a:ext cx="3124200" cy="452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collectedpapers.com.ua/wp-content/uploads/2014/01/04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0"/>
            <a:ext cx="4191000" cy="6400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4724400" cy="6248400"/>
          </a:xfrm>
        </p:spPr>
        <p:txBody>
          <a:bodyPr/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Вся рослина отруйна, але з листків і квітів одержують ліки, які покращують роботу серця. Зараз ця рослина рідкісна, заборонена для збирання. ЇЇ ще використовують для виготовлення одеколону, духів.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2133600"/>
            <a:ext cx="7848600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>
                <a:ln w="11430">
                  <a:solidFill>
                    <a:srgbClr val="FF0066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cs typeface="+mn-cs"/>
              </a:rPr>
              <a:t>Підведення</a:t>
            </a:r>
            <a:r>
              <a:rPr lang="ru-RU" sz="8000" b="1" dirty="0">
                <a:ln w="11430">
                  <a:solidFill>
                    <a:srgbClr val="FF0066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cs typeface="+mn-cs"/>
              </a:rPr>
              <a:t> </a:t>
            </a:r>
            <a:r>
              <a:rPr lang="ru-RU" sz="8000" b="1" dirty="0" err="1">
                <a:ln w="11430">
                  <a:solidFill>
                    <a:srgbClr val="FF0066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  <a:cs typeface="+mn-cs"/>
              </a:rPr>
              <a:t>підсумків</a:t>
            </a:r>
            <a:endParaRPr lang="ru-RU" sz="8000" b="1" dirty="0">
              <a:ln w="11430">
                <a:solidFill>
                  <a:srgbClr val="FF0066"/>
                </a:solidFill>
              </a:ln>
              <a:solidFill>
                <a:srgbClr val="C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  <a:cs typeface="+mn-cs"/>
            </a:endParaRPr>
          </a:p>
        </p:txBody>
      </p:sp>
      <p:pic>
        <p:nvPicPr>
          <p:cNvPr id="3" name="Рисунок 7" descr="1354040992_sto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4147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encrypted-tbn3.gstatic.com/images?q=tbn:ANd9GcRgcIYbpIfK0ju_RhA1Rq-wyLByuyK0cr0ol2C6OnC9FL3zC1aO"/>
          <p:cNvPicPr>
            <a:picLocks noChangeAspect="1" noChangeArrowheads="1"/>
          </p:cNvPicPr>
          <p:nvPr/>
        </p:nvPicPr>
        <p:blipFill>
          <a:blip r:embed="rId2" cstate="print"/>
          <a:srcRect l="4918" r="4098"/>
          <a:stretch>
            <a:fillRect/>
          </a:stretch>
        </p:blipFill>
        <p:spPr bwMode="auto">
          <a:xfrm>
            <a:off x="0" y="0"/>
            <a:ext cx="9372600" cy="59436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62000" y="589747"/>
            <a:ext cx="75438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 давніх </a:t>
            </a:r>
            <a:r>
              <a:rPr kumimoji="0" lang="uk-UA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давен</a:t>
            </a: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вважалося: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«Лікуватися потрібно зіллям, що під твоїми ногами.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Збирати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там, де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живеш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Щоб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рослина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одним соком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живилися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…»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71600"/>
            <a:ext cx="8991600" cy="28007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 err="1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+mn-cs"/>
              </a:rPr>
              <a:t>Домашнє</a:t>
            </a:r>
            <a:r>
              <a:rPr lang="ru-RU" sz="8800" b="1" dirty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+mn-cs"/>
              </a:rPr>
              <a:t> </a:t>
            </a:r>
            <a:r>
              <a:rPr lang="ru-RU" sz="8800" b="1" dirty="0" err="1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+mn-cs"/>
              </a:rPr>
              <a:t>завдання</a:t>
            </a:r>
            <a:endParaRPr lang="ru-RU" sz="88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rgbClr val="C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olyana-romashki-belye-ne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304800"/>
            <a:ext cx="8458200" cy="2832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000" b="1" dirty="0">
                <a:solidFill>
                  <a:srgbClr val="3A1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Лікує хвороби лікар, але виліковує природа.</a:t>
            </a:r>
          </a:p>
          <a:p>
            <a:pPr>
              <a:defRPr/>
            </a:pPr>
            <a:endParaRPr lang="ru-RU" dirty="0">
              <a:solidFill>
                <a:srgbClr val="3A19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uk-UA" sz="4000" dirty="0">
                <a:solidFill>
                  <a:srgbClr val="3A1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Гіппократ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7025_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73229">
            <a:off x="3352800" y="4191000"/>
            <a:ext cx="5334000" cy="2347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7" descr="6787-98-98-312x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5142">
            <a:off x="304800" y="228600"/>
            <a:ext cx="4100513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13" descr="image1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41030">
            <a:off x="5029200" y="304800"/>
            <a:ext cx="3554413" cy="37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bilosnizhka.ua/media/images/News06.03.2012_3.jpg" id="9218" name="Picture 1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r="61"/>
          <a:stretch>
            <a:fillRect/>
          </a:stretch>
        </p:blipFill>
        <p:spPr bwMode="auto">
          <a:xfrm>
            <a:off x="7086600" y="4114800"/>
            <a:ext cx="2057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myvizitka.com/users/coralclub/images/%D0%BD%D0%B0%D1%82%D1%83%D1%80%D0%B0%D0%BB%D1%8C%D0%BD%D1%8B%D0%B9%20%D0%B0%D0%BD%D1%82%D0%B8%D0%B1%D0%B8%D0%BE%D1%82%D0%B8%D0%BA.jpg" id="9219" name="Picture 16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1295400"/>
            <a:ext cx="2952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Картинки по запросу гормони" id="9220" name="Picture 10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6259">
            <a:off x="125413" y="4899025"/>
            <a:ext cx="2590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057" id="9221" name="Picture 5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066800"/>
            <a:ext cx="5638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WordArt 8"/>
          <p:cNvSpPr>
            <a:spLocks noChangeArrowheads="1" noChangeShapeType="1" noTextEdit="1"/>
          </p:cNvSpPr>
          <p:nvPr/>
        </p:nvSpPr>
        <p:spPr bwMode="auto">
          <a:xfrm>
            <a:off x="609600" y="228600"/>
            <a:ext cx="8077200" cy="914400"/>
          </a:xfrm>
          <a:prstGeom prst="rect">
            <a:avLst/>
          </a:prstGeom>
        </p:spPr>
        <p:txBody>
          <a:bodyPr fromWordArt="1" wrap="none">
            <a:prstTxWarp prst="textChevron">
              <a:avLst>
                <a:gd fmla="val 25000" name="adj"/>
              </a:avLst>
            </a:prstTxWarp>
          </a:bodyPr>
          <a:lstStyle/>
          <a:p>
            <a:pPr algn="ctr"/>
            <a:r>
              <a:rPr b="1" kern="10" lang="ru-RU" sz="360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БІОЛОГІЧНО АКТИВНІ РЕЧОВИНИ</a:t>
            </a:r>
          </a:p>
        </p:txBody>
      </p:sp>
      <p:pic>
        <p:nvPicPr>
          <p:cNvPr descr="Картинки по запросу ферменти" id="9223" name="Picture 12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1219200"/>
            <a:ext cx="22098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vgolos.com.ua/media/gallery/full/1/1/1178921_385x383.jpg" id="3789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609600" y="533400"/>
            <a:ext cx="1371600" cy="1600200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5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450814">
            <a:off x="7312475" y="512301"/>
            <a:ext cx="1371600" cy="2058506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5785072" y="4270972"/>
            <a:ext cx="2009653" cy="2344595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7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1270645" y="4356462"/>
            <a:ext cx="1371600" cy="1600200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8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3709045" y="698862"/>
            <a:ext cx="1371600" cy="1600200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9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203846" y="2603861"/>
            <a:ext cx="1371600" cy="1600200"/>
          </a:xfrm>
          <a:prstGeom prst="rect">
            <a:avLst/>
          </a:prstGeom>
          <a:noFill/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447800" y="2362200"/>
            <a:ext cx="6096000" cy="19389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lang="uk-UA" smtClean="0" sz="4400">
                <a:ln cmpd="sng" w="31550">
                  <a:solidFill>
                    <a:srgbClr val="990033"/>
                  </a:solidFill>
                  <a:prstDash val="solid"/>
                </a:ln>
                <a:solidFill>
                  <a:srgbClr val="C00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18" typeface="Cambria"/>
              </a:rPr>
              <a:t>Тканини рослинних </a:t>
            </a:r>
            <a:endParaRPr b="1" dirty="0" i="1" lang="uk-UA" sz="4400">
              <a:ln cmpd="sng" w="31550">
                <a:solidFill>
                  <a:srgbClr val="990033"/>
                </a:solidFill>
                <a:prstDash val="solid"/>
              </a:ln>
              <a:solidFill>
                <a:srgbClr val="C00000"/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18" typeface="Cambria"/>
            </a:endParaRPr>
          </a:p>
          <a:p>
            <a:pPr algn="ctr"/>
            <a:r>
              <a:rPr b="1" dirty="0" i="1" lang="uk-UA" sz="4400">
                <a:ln cmpd="sng" w="31550">
                  <a:solidFill>
                    <a:srgbClr val="990033"/>
                  </a:solidFill>
                  <a:prstDash val="solid"/>
                </a:ln>
                <a:solidFill>
                  <a:srgbClr val="C00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18" typeface="Cambria"/>
              </a:rPr>
              <a:t>організмів</a:t>
            </a:r>
            <a:endParaRPr b="1" dirty="0" i="1" lang="ru-RU" sz="4400">
              <a:ln cmpd="sng" w="31550">
                <a:solidFill>
                  <a:srgbClr val="990033"/>
                </a:solidFill>
                <a:prstDash val="solid"/>
              </a:ln>
              <a:solidFill>
                <a:srgbClr val="C00000"/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18" typeface="Cambria"/>
            </a:endParaRPr>
          </a:p>
          <a:p>
            <a:endParaRPr dirty="0" lang="ru-RU" sz="3200">
              <a:solidFill>
                <a:srgbClr val="CC3300"/>
              </a:solidFill>
            </a:endParaRPr>
          </a:p>
        </p:txBody>
      </p:sp>
      <p:pic>
        <p:nvPicPr>
          <p:cNvPr descr="http://vgolos.com.ua/media/gallery/full/1/1/1178921_385x383.jpg" id="10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2068699" y="452024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1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5802498" y="756824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3410938" y="4742894"/>
            <a:ext cx="1416634" cy="165273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3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99947" y="4195927"/>
            <a:ext cx="672506" cy="784590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4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87498" y="1899822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5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8088498" y="3271422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6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5269098" y="5328824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7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544698" y="5709823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8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2754499" y="5633622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19" name="Picture 2"/>
          <p:cNvPicPr>
            <a:picLocks noChangeArrowheads="1" noChangeAspect="1"/>
          </p:cNvPicPr>
          <p:nvPr/>
        </p:nvPicPr>
        <p:blipFill>
          <a:blip cstate="print" r:embed="rId3"/>
          <a:srcRect r="300"/>
          <a:stretch>
            <a:fillRect/>
          </a:stretch>
        </p:blipFill>
        <p:spPr bwMode="auto">
          <a:xfrm rot="20580701">
            <a:off x="7402698" y="6100108"/>
            <a:ext cx="588745" cy="686869"/>
          </a:xfrm>
          <a:prstGeom prst="rect">
            <a:avLst/>
          </a:prstGeom>
          <a:noFill/>
        </p:spPr>
      </p:pic>
      <p:pic>
        <p:nvPicPr>
          <p:cNvPr descr="http://vgolos.com.ua/media/gallery/full/1/1/1178921_385x383.jpg" id="20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0580701">
            <a:off x="7707016" y="4189520"/>
            <a:ext cx="1251054" cy="1459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636e091af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662</TotalTime>
  <Words>346</Words>
  <Application>Microsoft Office PowerPoint</Application>
  <PresentationFormat>Экран (4:3)</PresentationFormat>
  <Paragraphs>78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Чистотіл звичайний (Chelidonium majus L.) </vt:lpstr>
      <vt:lpstr>Слайд 17</vt:lpstr>
      <vt:lpstr>Слайд 18</vt:lpstr>
      <vt:lpstr>Слайд 19</vt:lpstr>
      <vt:lpstr>Береза бородавчаста  (Betula verrucosa Ehrh.)</vt:lpstr>
      <vt:lpstr>Чи корисним є березовий сік?</vt:lpstr>
      <vt:lpstr>Слайд 22</vt:lpstr>
      <vt:lpstr>Слайд 23</vt:lpstr>
      <vt:lpstr>Кропива дводомна  (Urtica dioica L.)</vt:lpstr>
      <vt:lpstr>Слайд 25</vt:lpstr>
      <vt:lpstr>Кульбаба лікарська (Taraxacum officinale L.)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Запропонуйте рослини для лікування хвороб</vt:lpstr>
      <vt:lpstr>В її листках містяться вітаміни С і К, провітамін А, корисні мінеральні солі й білки. Навесні з неї варять борщ. Можна одержати й зелену фарбу. У давнину з її волокон виробляли мішковину.</vt:lpstr>
      <vt:lpstr>Вся рослина отруйна, але з листків і квітів одержують ліки, які покращують роботу серця. Зараз ця рослина рідкісна, заборонена для збирання. ЇЇ ще використовують для виготовлення одеколону, духів.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галя</cp:lastModifiedBy>
  <cp:revision>72</cp:revision>
  <cp:lastPrinted>1601-01-01T00:00:00Z</cp:lastPrinted>
  <dcterms:created xsi:type="dcterms:W3CDTF">1601-01-01T00:00:00Z</dcterms:created>
  <dcterms:modified xsi:type="dcterms:W3CDTF">2015-05-26T23:14:53Z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2461119</vt:lpwstr>
  </property>
  <property fmtid="{D5CDD505-2E9C-101B-9397-08002B2CF9AE}" name="NXPowerLiteVersion" pid="3">
    <vt:lpwstr>D4.1.4</vt:lpwstr>
  </property>
  <property fmtid="{D5CDD505-2E9C-101B-9397-08002B2CF9AE}" name="Version" pid="4">
    <vt:i4>1</vt:i4>
  </property>
</Properties>
</file>