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90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9" r:id="rId17"/>
    <p:sldId id="272" r:id="rId18"/>
    <p:sldId id="273" r:id="rId19"/>
    <p:sldId id="274" r:id="rId20"/>
    <p:sldId id="275" r:id="rId21"/>
    <p:sldId id="276" r:id="rId22"/>
    <p:sldId id="277" r:id="rId23"/>
    <p:sldId id="282" r:id="rId24"/>
    <p:sldId id="283" r:id="rId25"/>
    <p:sldId id="289" r:id="rId26"/>
    <p:sldId id="284" r:id="rId27"/>
    <p:sldId id="285" r:id="rId28"/>
    <p:sldId id="286" r:id="rId29"/>
    <p:sldId id="28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3E35"/>
    <a:srgbClr val="000054"/>
    <a:srgbClr val="251EB2"/>
    <a:srgbClr val="CDE1FF"/>
    <a:srgbClr val="B7D4FF"/>
    <a:srgbClr val="4165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DE1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2" Target="../media/image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.xml.rels><?xml version="1.0" encoding="UTF-8" standalone="yes" ?><Relationships xmlns="http://schemas.openxmlformats.org/package/2006/relationships"><Relationship Id="rId3" Target="../media/image3.png" Type="http://schemas.openxmlformats.org/officeDocument/2006/relationships/image"/><Relationship Id="rId2" Target="../media/image2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4.pn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 ?><Relationships xmlns="http://schemas.openxmlformats.org/package/2006/relationships"><Relationship Id="rId2" Target="../media/image7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 ?><Relationships xmlns="http://schemas.openxmlformats.org/package/2006/relationships"><Relationship Id="rId3" Target="../media/image10.jpeg" Type="http://schemas.openxmlformats.org/officeDocument/2006/relationships/image"/><Relationship Id="rId2" Target="../media/image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3.jpeg" Type="http://schemas.openxmlformats.org/officeDocument/2006/relationships/image"/><Relationship Id="rId5" Target="../media/image12.jpeg" Type="http://schemas.openxmlformats.org/officeDocument/2006/relationships/image"/><Relationship Id="rId4" Target="../media/image11.jpeg" Type="http://schemas.openxmlformats.org/officeDocument/2006/relationships/image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 ?><Relationships xmlns="http://schemas.openxmlformats.org/package/2006/relationships"><Relationship Id="rId3" Target="../media/image16.jpeg" Type="http://schemas.openxmlformats.org/officeDocument/2006/relationships/image"/><Relationship Id="rId2" Target="../media/image1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 ?><Relationships xmlns="http://schemas.openxmlformats.org/package/2006/relationships"><Relationship Id="rId3" Target="../media/image19.jpeg" Type="http://schemas.openxmlformats.org/officeDocument/2006/relationships/image"/><Relationship Id="rId2" Target="../media/image18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 ?><Relationships xmlns="http://schemas.openxmlformats.org/package/2006/relationships"><Relationship Id="rId3" Target="../media/image22.jpeg" Type="http://schemas.openxmlformats.org/officeDocument/2006/relationships/image"/><Relationship Id="rId2" Target="../media/image2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2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2" Target="../media/image2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40"/>
            <a:ext cx="9144000" cy="686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41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56" y="0"/>
            <a:ext cx="8640960" cy="1340768"/>
          </a:xfrm>
        </p:spPr>
        <p:txBody>
          <a:bodyPr/>
          <a:lstStyle/>
          <a:p>
            <a:r>
              <a:rPr lang="uk-UA" b="1" u="sng" dirty="0">
                <a:solidFill>
                  <a:srgbClr val="B13E35"/>
                </a:solidFill>
                <a:latin typeface="Times New Roman"/>
                <a:ea typeface="Calibri"/>
              </a:rPr>
              <a:t>Вправа «Німий малюнок</a:t>
            </a:r>
            <a:r>
              <a:rPr lang="uk-UA" b="1" u="sng" dirty="0" smtClean="0">
                <a:solidFill>
                  <a:srgbClr val="B13E35"/>
                </a:solidFill>
                <a:latin typeface="Times New Roman"/>
                <a:ea typeface="Calibri"/>
              </a:rPr>
              <a:t>»</a:t>
            </a:r>
            <a:r>
              <a:rPr lang="uk-UA" dirty="0">
                <a:solidFill>
                  <a:srgbClr val="B13E35"/>
                </a:solidFill>
                <a:latin typeface="Times New Roman"/>
                <a:ea typeface="Calibri"/>
              </a:rPr>
              <a:t> </a:t>
            </a:r>
            <a:r>
              <a:rPr lang="uk-UA" sz="2800" b="1" dirty="0" smtClean="0">
                <a:solidFill>
                  <a:srgbClr val="251EB2"/>
                </a:solidFill>
                <a:latin typeface="Times New Roman"/>
                <a:ea typeface="Calibri"/>
              </a:rPr>
              <a:t>(підписати складові внутрішньої будови та зон кореня) </a:t>
            </a:r>
            <a:r>
              <a:rPr lang="uk-UA" sz="2800" b="1" u="sng" dirty="0" smtClean="0">
                <a:solidFill>
                  <a:srgbClr val="251EB2"/>
                </a:solidFill>
                <a:latin typeface="Times New Roman"/>
                <a:ea typeface="Calibri"/>
              </a:rPr>
              <a:t> </a:t>
            </a:r>
            <a:endParaRPr lang="ru-RU" sz="2800" b="1" dirty="0">
              <a:solidFill>
                <a:srgbClr val="251EB2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79512" y="5877272"/>
            <a:ext cx="8784976" cy="8640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</a:t>
            </a:r>
            <a:r>
              <a:rPr lang="uk-UA" sz="28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І   Варіант</a:t>
            </a:r>
            <a:r>
              <a:rPr lang="uk-UA" sz="28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                           </a:t>
            </a:r>
            <a:r>
              <a:rPr lang="uk-UA" sz="28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ІІ   Варіант</a:t>
            </a:r>
            <a:endParaRPr lang="ru-RU" sz="2800" b="1" u="sng" dirty="0">
              <a:latin typeface="Calibri"/>
              <a:ea typeface="Calibri"/>
              <a:cs typeface="Times New Roman"/>
            </a:endParaRPr>
          </a:p>
          <a:p>
            <a:endParaRPr lang="ru-RU" sz="2800" b="1" u="sng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412776"/>
            <a:ext cx="446370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836" y="1403197"/>
            <a:ext cx="4392487" cy="43204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  <a:extLst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722225" y="4626180"/>
            <a:ext cx="739478" cy="4121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052220" y="4998707"/>
            <a:ext cx="1340011" cy="7924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220" y="3834092"/>
            <a:ext cx="59126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40352" y="2600908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96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1"/>
            <a:ext cx="8856984" cy="864095"/>
          </a:xfrm>
        </p:spPr>
        <p:txBody>
          <a:bodyPr/>
          <a:lstStyle/>
          <a:p>
            <a:r>
              <a:rPr lang="uk-UA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Взаємоперевірка</a:t>
            </a:r>
            <a:endParaRPr lang="ru-RU" sz="40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rgbClr val="7030A0"/>
                </a:solidFill>
              </a:rPr>
              <a:t> </a:t>
            </a:r>
            <a:r>
              <a:rPr lang="uk-UA" sz="2800" u="sng" dirty="0" smtClean="0">
                <a:solidFill>
                  <a:srgbClr val="7030A0"/>
                </a:solidFill>
              </a:rPr>
              <a:t> </a:t>
            </a:r>
            <a:r>
              <a:rPr lang="uk-UA" sz="28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2800" b="1" u="sng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Варант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uk-UA" sz="28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ІІ Варіант</a:t>
            </a: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363347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Шкірка з кореневими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волосками        1.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Кореневий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чохлик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3633470" algn="l"/>
              </a:tabLst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Кора                                                           2.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Зона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поділу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3633470" algn="l"/>
              </a:tabLst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Судини                                                      3.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Зона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розтягування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363347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Ситоподібні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трубки                                4.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Всисна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зона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363347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Центральний </a:t>
            </a: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циліндр                           5.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Провідна зона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1000"/>
              </a:spcAft>
              <a:buNone/>
              <a:tabLst>
                <a:tab pos="3633470" algn="l"/>
              </a:tabLst>
            </a:pPr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                                                               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670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856984" cy="1152128"/>
          </a:xfrm>
        </p:spPr>
        <p:txBody>
          <a:bodyPr/>
          <a:lstStyle/>
          <a:p>
            <a:pPr>
              <a:spcAft>
                <a:spcPts val="1000"/>
              </a:spcAft>
            </a:pPr>
            <a:r>
              <a:rPr lang="uk-UA" sz="3000" b="1" u="sng" dirty="0">
                <a:solidFill>
                  <a:srgbClr val="B13E35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Вправа « Встановити послідовність переміщення води з мінеральними речовинами»</a:t>
            </a:r>
            <a:r>
              <a:rPr lang="ru-RU" sz="3000" dirty="0">
                <a:solidFill>
                  <a:srgbClr val="B13E35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3000" dirty="0">
                <a:solidFill>
                  <a:srgbClr val="B13E35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3000" dirty="0">
              <a:solidFill>
                <a:srgbClr val="B13E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5"/>
            <a:ext cx="8856984" cy="504056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А) </a:t>
            </a:r>
            <a:r>
              <a:rPr lang="uk-UA" sz="28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судинами кореня вода потрапляє до стебла  рослини;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Б) </a:t>
            </a:r>
            <a:r>
              <a:rPr lang="uk-UA" sz="28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 клітинах кори кореня вода потрапляє до судин центрального циліндра;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В) </a:t>
            </a:r>
            <a:r>
              <a:rPr lang="uk-UA" sz="28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вода надходить через кореневі волоски до клітин кори кореня;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8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Г) </a:t>
            </a:r>
            <a:r>
              <a:rPr lang="uk-UA" sz="280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судинами  стебла вода потрапляє до всіх інших органів рослини.</a:t>
            </a:r>
            <a:endParaRPr lang="ru-RU" sz="28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069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411559"/>
          </a:xfrm>
        </p:spPr>
        <p:txBody>
          <a:bodyPr/>
          <a:lstStyle/>
          <a:p>
            <a:r>
              <a:rPr lang="uk-UA" sz="4800" b="1" dirty="0" smtClean="0">
                <a:solidFill>
                  <a:srgbClr val="B13E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Правильні відповіді:</a:t>
            </a:r>
            <a:endParaRPr lang="ru-RU" sz="4800" b="1" dirty="0">
              <a:solidFill>
                <a:srgbClr val="B13E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84785"/>
            <a:ext cx="8496944" cy="39604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dirty="0" smtClean="0">
                <a:solidFill>
                  <a:srgbClr val="416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В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416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Б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416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А</a:t>
            </a:r>
          </a:p>
          <a:p>
            <a:pPr marL="0" indent="0">
              <a:buNone/>
            </a:pPr>
            <a:r>
              <a:rPr lang="uk-UA" sz="4000" b="1" dirty="0" smtClean="0">
                <a:solidFill>
                  <a:srgbClr val="416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Г</a:t>
            </a:r>
            <a:endParaRPr lang="ru-RU" sz="4000" b="1" dirty="0">
              <a:solidFill>
                <a:srgbClr val="416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C:\Users\иннеса\Pictures\3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11910"/>
            <a:ext cx="252028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05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892480" cy="720080"/>
          </a:xfrm>
        </p:spPr>
        <p:txBody>
          <a:bodyPr/>
          <a:lstStyle/>
          <a:p>
            <a:r>
              <a:rPr lang="uk-UA" sz="4800" b="1" i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Девіз уроку:</a:t>
            </a:r>
            <a:endParaRPr lang="ru-RU" sz="4800" b="1" i="1" u="sng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9"/>
            <a:ext cx="8712968" cy="4608511"/>
          </a:xfrm>
        </p:spPr>
        <p:txBody>
          <a:bodyPr>
            <a:normAutofit fontScale="85000" lnSpcReduction="10000"/>
          </a:bodyPr>
          <a:lstStyle/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ru-RU" sz="4400" dirty="0" smtClean="0">
              <a:solidFill>
                <a:srgbClr val="B50B27"/>
              </a:solidFill>
              <a:latin typeface="Constantia"/>
            </a:endParaRPr>
          </a:p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ru-RU" sz="4700" b="1" dirty="0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 </a:t>
            </a:r>
            <a:r>
              <a:rPr lang="ru-RU" sz="4700" b="1" dirty="0" err="1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4700" b="1" dirty="0" err="1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700" b="1" dirty="0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700" b="1" dirty="0" err="1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знаннях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4700" b="1" dirty="0" smtClean="0">
              <a:solidFill>
                <a:srgbClr val="B50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ru-RU" sz="4700" b="1" dirty="0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але 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в </a:t>
            </a:r>
            <a:r>
              <a:rPr lang="ru-RU" sz="4700" b="1" dirty="0" err="1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умінні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700" b="1" dirty="0" err="1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endParaRPr lang="ru-RU" sz="4700" b="1" dirty="0" smtClean="0">
              <a:solidFill>
                <a:srgbClr val="B50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ru-RU" sz="4700" b="1" dirty="0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ru-RU" sz="4700" b="1" dirty="0" err="1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4700" b="1" dirty="0" smtClean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700" b="1" dirty="0" err="1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4700" b="1" dirty="0">
                <a:solidFill>
                  <a:srgbClr val="B50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r>
              <a:rPr lang="ru-RU" sz="4400" dirty="0">
                <a:solidFill>
                  <a:srgbClr val="B50B27"/>
                </a:solidFill>
                <a:latin typeface="Constantia"/>
              </a:rPr>
              <a:t>                     </a:t>
            </a:r>
            <a:r>
              <a:rPr lang="ru-RU" sz="4400" dirty="0" smtClean="0">
                <a:solidFill>
                  <a:srgbClr val="B50B27"/>
                </a:solidFill>
                <a:latin typeface="Constantia"/>
              </a:rPr>
              <a:t>                           </a:t>
            </a:r>
            <a:r>
              <a:rPr lang="ru-RU" sz="4400" i="1" dirty="0" smtClean="0">
                <a:solidFill>
                  <a:srgbClr val="B50B27"/>
                </a:solidFill>
                <a:latin typeface="Constantia"/>
              </a:rPr>
              <a:t>Аристотель</a:t>
            </a:r>
            <a:endParaRPr lang="ru-RU" sz="4400" i="1" dirty="0">
              <a:solidFill>
                <a:srgbClr val="B50B27"/>
              </a:solidFill>
              <a:latin typeface="Constantia"/>
            </a:endParaRPr>
          </a:p>
          <a:p>
            <a:pPr marL="0" lvl="0" indent="0" algn="just" defTabSz="91440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SzPct val="95000"/>
              <a:buNone/>
            </a:pPr>
            <a:endParaRPr lang="ru-RU" sz="4400" dirty="0">
              <a:solidFill>
                <a:srgbClr val="B50B27"/>
              </a:solidFill>
              <a:latin typeface="Constanti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21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7811027" cy="1008112"/>
          </a:xfrm>
        </p:spPr>
        <p:txBody>
          <a:bodyPr/>
          <a:lstStyle/>
          <a:p>
            <a:r>
              <a:rPr lang="uk-UA" sz="36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Проблемне  питання:</a:t>
            </a:r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7"/>
            <a:ext cx="8424936" cy="4806062"/>
          </a:xfrm>
        </p:spPr>
        <p:txBody>
          <a:bodyPr/>
          <a:lstStyle/>
          <a:p>
            <a:pPr marL="0" lvl="0" indent="0" algn="just">
              <a:lnSpc>
                <a:spcPct val="150000"/>
              </a:lnSpc>
              <a:spcAft>
                <a:spcPts val="1000"/>
              </a:spcAft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uk-UA" sz="48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З якою метою природа наділила корінь додатковими функціями?</a:t>
            </a:r>
            <a:endParaRPr lang="ru-RU" sz="48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0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1"/>
            <a:ext cx="8856984" cy="1008112"/>
          </a:xfrm>
        </p:spPr>
        <p:txBody>
          <a:bodyPr/>
          <a:lstStyle/>
          <a:p>
            <a:r>
              <a:rPr lang="uk-UA" sz="4400" b="1" u="sng" dirty="0" smtClean="0">
                <a:solidFill>
                  <a:srgbClr val="B13E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  <a:endParaRPr lang="ru-RU" sz="4400" b="1" u="sng" dirty="0">
              <a:solidFill>
                <a:srgbClr val="B13E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96753"/>
            <a:ext cx="8064896" cy="4248471"/>
          </a:xfr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9000" dirty="0">
                <a:solidFill>
                  <a:srgbClr val="9362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rPr>
              <a:t>Видозміни кореня та </a:t>
            </a:r>
            <a:r>
              <a:rPr lang="uk-UA" sz="9000" dirty="0" smtClean="0">
                <a:solidFill>
                  <a:srgbClr val="9362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rPr>
              <a:t>їх </a:t>
            </a:r>
            <a:r>
              <a:rPr lang="uk-UA" sz="9000" dirty="0">
                <a:solidFill>
                  <a:srgbClr val="93623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/>
              </a:rPr>
              <a:t>функції</a:t>
            </a:r>
            <a:endParaRPr lang="ru-RU" sz="9000" dirty="0">
              <a:solidFill>
                <a:srgbClr val="93623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Объект 3" descr="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3861048"/>
            <a:ext cx="3384376" cy="296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3"/>
            <a:ext cx="8928992" cy="1224136"/>
          </a:xfrm>
        </p:spPr>
        <p:txBody>
          <a:bodyPr/>
          <a:lstStyle/>
          <a:p>
            <a:r>
              <a:rPr lang="uk-UA" sz="4800" b="1" i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Мета:</a:t>
            </a:r>
            <a:endParaRPr lang="ru-RU" sz="4800" b="1" i="1" u="sng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036495" cy="5112567"/>
          </a:xfrm>
        </p:spPr>
        <p:txBody>
          <a:bodyPr>
            <a:normAutofit fontScale="92500" lnSpcReduction="20000"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uk-UA" sz="3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сформувати поняття про види коренів та їх </a:t>
            </a:r>
            <a:r>
              <a:rPr lang="uk-UA" sz="30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видозміни; </a:t>
            </a:r>
            <a:endParaRPr lang="ru-RU" sz="30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uk-UA" sz="3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з’ясувати, які бувають  види коренів та їх видозміни; </a:t>
            </a:r>
            <a:endParaRPr lang="ru-RU" sz="30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uk-UA" sz="3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визначити функції кореневої системи і видозмін кореня;</a:t>
            </a:r>
            <a:endParaRPr lang="ru-RU" sz="30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uk-UA" sz="3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розвивати   вміння пошуку причинно-наслідкових </a:t>
            </a:r>
            <a:r>
              <a:rPr lang="uk-UA" sz="30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зв’язків</a:t>
            </a:r>
            <a:r>
              <a:rPr lang="uk-UA" sz="3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000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68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3"/>
            <a:ext cx="9036496" cy="1008112"/>
          </a:xfrm>
        </p:spPr>
        <p:txBody>
          <a:bodyPr/>
          <a:lstStyle/>
          <a:p>
            <a:r>
              <a:rPr lang="uk-UA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групах:</a:t>
            </a:r>
            <a:endParaRPr lang="ru-RU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9036496" cy="5328592"/>
          </a:xfrm>
        </p:spPr>
        <p:txBody>
          <a:bodyPr/>
          <a:lstStyle/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І група </a:t>
            </a:r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  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види коренів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с. 92; 1, 2 абзац.  </a:t>
            </a: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ІІ група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–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кореневі системи 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с. 92; 3, 4, 5 абзац</a:t>
            </a: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      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ІІІ група </a:t>
            </a: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– способи зміцнення кореневої системи        </a:t>
            </a:r>
            <a:r>
              <a:rPr lang="uk-UA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</a:t>
            </a: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с. 93;  1 абзац.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029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5760639"/>
          </a:xfrm>
        </p:spPr>
        <p:txBody>
          <a:bodyPr/>
          <a:lstStyle/>
          <a:p>
            <a:pPr algn="ctr"/>
            <a:r>
              <a:rPr lang="uk-UA" sz="40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0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коренів</a:t>
            </a:r>
            <a:r>
              <a:rPr lang="uk-UA" sz="4000" b="1" u="sng" dirty="0" smtClean="0">
                <a:solidFill>
                  <a:srgbClr val="251EB2"/>
                </a:solidFill>
              </a:rPr>
              <a:t/>
            </a:r>
            <a:br>
              <a:rPr lang="uk-UA" sz="4000" b="1" u="sng" dirty="0" smtClean="0">
                <a:solidFill>
                  <a:srgbClr val="251EB2"/>
                </a:solidFill>
              </a:rPr>
            </a:br>
            <a:r>
              <a:rPr lang="uk-UA" sz="4000" b="1" u="sng" dirty="0">
                <a:solidFill>
                  <a:srgbClr val="251EB2"/>
                </a:solidFill>
              </a:rPr>
              <a:t/>
            </a:r>
            <a:br>
              <a:rPr lang="uk-UA" sz="4000" b="1" u="sng" dirty="0">
                <a:solidFill>
                  <a:srgbClr val="251EB2"/>
                </a:solidFill>
              </a:rPr>
            </a:br>
            <a:r>
              <a:rPr lang="uk-UA" sz="4000" b="1" u="sng" dirty="0" smtClean="0">
                <a:solidFill>
                  <a:srgbClr val="251EB2"/>
                </a:solidFill>
              </a:rPr>
              <a:t/>
            </a:r>
            <a:br>
              <a:rPr lang="uk-UA" sz="4000" b="1" u="sng" dirty="0" smtClean="0">
                <a:solidFill>
                  <a:srgbClr val="251EB2"/>
                </a:solidFill>
              </a:rPr>
            </a:br>
            <a:r>
              <a:rPr lang="uk-UA" sz="4000" b="1" u="sng" dirty="0" smtClean="0">
                <a:solidFill>
                  <a:srgbClr val="251EB2"/>
                </a:solidFill>
              </a:rPr>
              <a:t/>
            </a:r>
            <a:br>
              <a:rPr lang="uk-UA" sz="4000" b="1" u="sng" dirty="0" smtClean="0">
                <a:solidFill>
                  <a:srgbClr val="251EB2"/>
                </a:solidFill>
              </a:rPr>
            </a:br>
            <a:r>
              <a:rPr lang="uk-UA" sz="4000" b="1" u="sng" dirty="0">
                <a:solidFill>
                  <a:srgbClr val="251EB2"/>
                </a:solidFill>
              </a:rPr>
              <a:t/>
            </a:r>
            <a:br>
              <a:rPr lang="uk-UA" sz="4000" b="1" u="sng" dirty="0">
                <a:solidFill>
                  <a:srgbClr val="251EB2"/>
                </a:solidFill>
              </a:rPr>
            </a:br>
            <a:r>
              <a:rPr lang="uk-UA" sz="4000" b="1" u="sng" dirty="0" smtClean="0">
                <a:solidFill>
                  <a:srgbClr val="251EB2"/>
                </a:solidFill>
              </a:rPr>
              <a:t/>
            </a:r>
            <a:br>
              <a:rPr lang="uk-UA" sz="4000" b="1" u="sng" dirty="0" smtClean="0">
                <a:solidFill>
                  <a:srgbClr val="251EB2"/>
                </a:solidFill>
              </a:rPr>
            </a:br>
            <a:r>
              <a:rPr lang="uk-UA" sz="4000" b="1" u="sng" dirty="0">
                <a:solidFill>
                  <a:srgbClr val="251EB2"/>
                </a:solidFill>
              </a:rPr>
              <a:t/>
            </a:r>
            <a:br>
              <a:rPr lang="uk-UA" sz="4000" b="1" u="sng" dirty="0">
                <a:solidFill>
                  <a:srgbClr val="251EB2"/>
                </a:solidFill>
              </a:rPr>
            </a:br>
            <a:r>
              <a:rPr lang="uk-UA" sz="4000" b="1" u="sng" dirty="0" smtClean="0">
                <a:solidFill>
                  <a:srgbClr val="251EB2"/>
                </a:solidFill>
              </a:rPr>
              <a:t/>
            </a:r>
            <a:br>
              <a:rPr lang="uk-UA" sz="4000" b="1" u="sng" dirty="0" smtClean="0">
                <a:solidFill>
                  <a:srgbClr val="251EB2"/>
                </a:solidFill>
              </a:rPr>
            </a:br>
            <a:r>
              <a:rPr lang="uk-UA" sz="4000" b="1" u="sng" dirty="0">
                <a:solidFill>
                  <a:srgbClr val="251EB2"/>
                </a:solidFill>
              </a:rPr>
              <a:t/>
            </a:r>
            <a:br>
              <a:rPr lang="uk-UA" sz="4000" b="1" u="sng" dirty="0">
                <a:solidFill>
                  <a:srgbClr val="251EB2"/>
                </a:solidFill>
              </a:rPr>
            </a:br>
            <a:endParaRPr lang="ru-RU" sz="4000" b="1" u="sng" dirty="0">
              <a:solidFill>
                <a:srgbClr val="251EB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852936"/>
            <a:ext cx="8856984" cy="1368152"/>
          </a:xfrm>
        </p:spPr>
        <p:txBody>
          <a:bodyPr>
            <a:noAutofit/>
          </a:bodyPr>
          <a:lstStyle/>
          <a:p>
            <a:pPr marL="11430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400" b="1" u="sng" dirty="0" smtClean="0">
                <a:solidFill>
                  <a:srgbClr val="251EB2"/>
                </a:solidFill>
                <a:latin typeface="Times New Roman"/>
                <a:ea typeface="Calibri"/>
                <a:cs typeface="Times New Roman"/>
              </a:rPr>
              <a:t>       </a:t>
            </a:r>
            <a:r>
              <a:rPr lang="uk-UA" sz="44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                                      </a:t>
            </a:r>
            <a:r>
              <a:rPr lang="uk-UA" sz="44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44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 </a:t>
            </a:r>
            <a:endParaRPr lang="ru-RU" sz="4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sz="44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79712" y="980728"/>
            <a:ext cx="936104" cy="576064"/>
          </a:xfrm>
          <a:prstGeom prst="straightConnector1">
            <a:avLst/>
          </a:prstGeom>
          <a:ln>
            <a:solidFill>
              <a:srgbClr val="251EB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355976" y="980728"/>
            <a:ext cx="0" cy="864096"/>
          </a:xfrm>
          <a:prstGeom prst="straightConnector1">
            <a:avLst/>
          </a:prstGeom>
          <a:ln>
            <a:solidFill>
              <a:srgbClr val="251EB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265962" y="980728"/>
            <a:ext cx="576064" cy="648072"/>
          </a:xfrm>
          <a:prstGeom prst="straightConnector1">
            <a:avLst/>
          </a:prstGeom>
          <a:ln>
            <a:solidFill>
              <a:srgbClr val="251EB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683568" y="1684057"/>
            <a:ext cx="2008500" cy="799347"/>
          </a:xfrm>
          <a:prstGeom prst="rect">
            <a:avLst/>
          </a:prstGeom>
          <a:solidFill>
            <a:srgbClr val="CDE1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47864" y="1907340"/>
            <a:ext cx="2016224" cy="720080"/>
          </a:xfrm>
          <a:prstGeom prst="rect">
            <a:avLst/>
          </a:prstGeom>
          <a:solidFill>
            <a:srgbClr val="CDE1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бічні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52484" y="1700808"/>
            <a:ext cx="2304256" cy="782596"/>
          </a:xfrm>
          <a:prstGeom prst="rect">
            <a:avLst/>
          </a:prstGeom>
          <a:solidFill>
            <a:srgbClr val="CDE1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52936"/>
            <a:ext cx="633670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30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1"/>
            <a:ext cx="8856984" cy="36003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1"/>
            <a:ext cx="8856983" cy="2376263"/>
          </a:xfrm>
        </p:spPr>
        <p:txBody>
          <a:bodyPr>
            <a:normAutofit fontScale="77500" lnSpcReduction="20000"/>
          </a:bodyPr>
          <a:lstStyle/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4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44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            </a:t>
            </a:r>
            <a:r>
              <a:rPr lang="uk-UA" sz="44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Кореневі </a:t>
            </a:r>
            <a:r>
              <a:rPr lang="uk-UA" sz="44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системи</a:t>
            </a:r>
            <a:endParaRPr lang="ru-RU" sz="4400" b="1" u="sng" dirty="0">
              <a:latin typeface="Calibri"/>
              <a:ea typeface="Calibri"/>
              <a:cs typeface="Times New Roman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4400" dirty="0" smtClean="0">
              <a:latin typeface="Calibri"/>
              <a:ea typeface="Calibri"/>
              <a:cs typeface="Times New Roman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4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1. Стрижнева                  2.  Мичкувата</a:t>
            </a:r>
            <a:endParaRPr lang="ru-RU" sz="44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123728" y="1628800"/>
            <a:ext cx="720080" cy="936104"/>
          </a:xfrm>
          <a:prstGeom prst="straightConnector1">
            <a:avLst/>
          </a:prstGeom>
          <a:ln w="38100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654834" y="1520788"/>
            <a:ext cx="576064" cy="1152128"/>
          </a:xfrm>
          <a:prstGeom prst="straightConnector1">
            <a:avLst/>
          </a:prstGeom>
          <a:ln w="38100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 descr="http://flatik.ru/flax/718/717335/717335_html_m19a17ab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73016"/>
            <a:ext cx="3387090" cy="31489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980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424936" cy="14401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5"/>
            <a:ext cx="8784976" cy="3456383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4000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Способи зміцнення кореневої системи</a:t>
            </a:r>
            <a:endParaRPr lang="ru-RU" sz="4000" u="sng" dirty="0">
              <a:latin typeface="Calibri"/>
              <a:ea typeface="Calibri"/>
              <a:cs typeface="Times New Roman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   </a:t>
            </a:r>
            <a:endParaRPr lang="ru-RU" sz="4000" dirty="0" smtClean="0">
              <a:latin typeface="Calibri"/>
              <a:ea typeface="Calibri"/>
              <a:cs typeface="Times New Roman"/>
            </a:endParaRPr>
          </a:p>
          <a:p>
            <a:pPr marL="11430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4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uk-UA" sz="4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підгортання   </a:t>
            </a:r>
            <a:r>
              <a:rPr lang="uk-UA" sz="4000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          </a:t>
            </a:r>
            <a:r>
              <a:rPr lang="uk-UA" sz="4000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пікірування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39297" y="1484784"/>
            <a:ext cx="792088" cy="11521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580112" y="1446510"/>
            <a:ext cx="576064" cy="11521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02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1411559"/>
          </a:xfrm>
        </p:spPr>
        <p:txBody>
          <a:bodyPr/>
          <a:lstStyle/>
          <a:p>
            <a:pPr algn="ctr"/>
            <a:r>
              <a:rPr lang="uk-UA" sz="4400" b="1" u="sng" dirty="0" smtClean="0">
                <a:solidFill>
                  <a:srgbClr val="BA2F20"/>
                </a:solidFill>
                <a:latin typeface="Times New Roman" pitchFamily="18" charset="0"/>
                <a:cs typeface="Times New Roman" pitchFamily="18" charset="0"/>
              </a:rPr>
              <a:t>Видозміни </a:t>
            </a:r>
            <a:r>
              <a:rPr lang="uk-UA" sz="4400" b="1" u="sng" dirty="0">
                <a:solidFill>
                  <a:srgbClr val="BA2F20"/>
                </a:solidFill>
                <a:latin typeface="Times New Roman" pitchFamily="18" charset="0"/>
                <a:cs typeface="Times New Roman" pitchFamily="18" charset="0"/>
              </a:rPr>
              <a:t>бувають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7"/>
            <a:ext cx="8784976" cy="54452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Головного                           Додаткових та</a:t>
            </a:r>
          </a:p>
          <a:p>
            <a:pPr marL="0" indent="0">
              <a:buNone/>
            </a:pPr>
            <a:r>
              <a:rPr lang="uk-UA" sz="36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кореня                              бічних </a:t>
            </a:r>
            <a:r>
              <a:rPr lang="uk-UA" sz="3600" b="1" dirty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коренів</a:t>
            </a:r>
            <a:endParaRPr lang="uk-UA" sz="3600" b="1" dirty="0" smtClean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1.</a:t>
            </a:r>
          </a:p>
          <a:p>
            <a:pPr marL="0" indent="0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2.</a:t>
            </a:r>
          </a:p>
          <a:p>
            <a:pPr marL="0" indent="0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3.</a:t>
            </a:r>
          </a:p>
          <a:p>
            <a:pPr marL="0" indent="0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4.</a:t>
            </a:r>
          </a:p>
          <a:p>
            <a:pPr marL="0" indent="0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5.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51720" y="1268760"/>
            <a:ext cx="1440160" cy="648072"/>
          </a:xfrm>
          <a:prstGeom prst="straightConnector1">
            <a:avLst/>
          </a:prstGeom>
          <a:ln w="38100">
            <a:solidFill>
              <a:srgbClr val="251EB2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076056" y="1268760"/>
            <a:ext cx="1512168" cy="648072"/>
          </a:xfrm>
          <a:prstGeom prst="straightConnector1">
            <a:avLst/>
          </a:prstGeom>
          <a:ln w="38100">
            <a:solidFill>
              <a:srgbClr val="251EB2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1520" y="3369127"/>
            <a:ext cx="273630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569404" y="3429000"/>
            <a:ext cx="288032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5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008111"/>
          </a:xfrm>
        </p:spPr>
        <p:txBody>
          <a:bodyPr/>
          <a:lstStyle/>
          <a:p>
            <a:r>
              <a:rPr lang="uk-UA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Видозміни головного кореня:</a:t>
            </a:r>
            <a:endParaRPr lang="ru-RU" sz="40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784976" cy="1152127"/>
          </a:xfr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3600" b="1" dirty="0">
                <a:solidFill>
                  <a:srgbClr val="B13E3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u="sng" dirty="0" smtClean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Коренеплід</a:t>
            </a:r>
            <a:r>
              <a:rPr lang="uk-UA" sz="3600" b="1" dirty="0" smtClean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800" b="1" dirty="0">
              <a:solidFill>
                <a:srgbClr val="251EB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988840"/>
            <a:ext cx="2160240" cy="2304256"/>
          </a:xfrm>
          <a:prstGeom prst="rect">
            <a:avLst/>
          </a:prstGeom>
        </p:spPr>
      </p:pic>
      <p:pic>
        <p:nvPicPr>
          <p:cNvPr id="5" name="Рисунок 4" descr="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4409728"/>
            <a:ext cx="2520280" cy="2448272"/>
          </a:xfrm>
          <a:prstGeom prst="rect">
            <a:avLst/>
          </a:prstGeom>
        </p:spPr>
      </p:pic>
      <p:pic>
        <p:nvPicPr>
          <p:cNvPr id="6" name="Рисунок 5" descr="0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1879" y="1772816"/>
            <a:ext cx="2196007" cy="2232248"/>
          </a:xfrm>
          <a:prstGeom prst="rect">
            <a:avLst/>
          </a:prstGeom>
        </p:spPr>
      </p:pic>
      <p:pic>
        <p:nvPicPr>
          <p:cNvPr id="8" name="Рисунок 7" descr="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758567" y="2106529"/>
            <a:ext cx="2232246" cy="19968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704348" y="4225719"/>
            <a:ext cx="1168776" cy="3600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хрін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293096"/>
            <a:ext cx="1296144" cy="3600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морква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780" y="4007271"/>
            <a:ext cx="1368152" cy="39846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буряк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9248" y="6416559"/>
            <a:ext cx="1274440" cy="44143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селера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24327" y="6416561"/>
            <a:ext cx="936104" cy="44143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ріпа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09728"/>
            <a:ext cx="251755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266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856984" cy="1411559"/>
          </a:xfrm>
        </p:spPr>
        <p:txBody>
          <a:bodyPr/>
          <a:lstStyle/>
          <a:p>
            <a:r>
              <a:rPr lang="uk-UA" sz="4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абораторне дослідження </a:t>
            </a:r>
            <a:r>
              <a:rPr lang="uk-UA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«Будова коренеплоду»</a:t>
            </a:r>
            <a:endParaRPr lang="ru-RU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40768"/>
            <a:ext cx="9036496" cy="525658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J: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295232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2420888"/>
            <a:ext cx="3096344" cy="504056"/>
          </a:xfrm>
          <a:prstGeom prst="rect">
            <a:avLst/>
          </a:prstGeom>
          <a:solidFill>
            <a:srgbClr val="B7D4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Головка</a:t>
            </a:r>
            <a:r>
              <a:rPr lang="uk-UA" sz="3200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3501008"/>
            <a:ext cx="3096344" cy="504056"/>
          </a:xfrm>
          <a:prstGeom prst="rect">
            <a:avLst/>
          </a:prstGeom>
          <a:solidFill>
            <a:srgbClr val="B7D4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Шийка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79912" y="4293096"/>
            <a:ext cx="3096344" cy="432048"/>
          </a:xfrm>
          <a:prstGeom prst="rect">
            <a:avLst/>
          </a:prstGeom>
          <a:solidFill>
            <a:srgbClr val="B7D4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r>
              <a:rPr lang="uk-UA" sz="32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Бокові корінці</a:t>
            </a:r>
            <a:endParaRPr lang="ru-RU" sz="32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5229200"/>
            <a:ext cx="3024336" cy="432048"/>
          </a:xfrm>
          <a:prstGeom prst="rect">
            <a:avLst/>
          </a:prstGeom>
          <a:solidFill>
            <a:srgbClr val="B7D4FF"/>
          </a:solidFill>
          <a:ln>
            <a:solidFill>
              <a:srgbClr val="251E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Верхівка</a:t>
            </a:r>
            <a:endParaRPr lang="ru-RU" sz="32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411760" y="2564904"/>
            <a:ext cx="1368152" cy="504056"/>
          </a:xfrm>
          <a:prstGeom prst="straightConnector1">
            <a:avLst/>
          </a:prstGeom>
          <a:ln w="28575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 flipV="1">
            <a:off x="2411760" y="3645024"/>
            <a:ext cx="1368152" cy="108012"/>
          </a:xfrm>
          <a:prstGeom prst="straightConnector1">
            <a:avLst/>
          </a:prstGeom>
          <a:ln w="28575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2411760" y="4437112"/>
            <a:ext cx="1368152" cy="72008"/>
          </a:xfrm>
          <a:prstGeom prst="straightConnector1">
            <a:avLst/>
          </a:prstGeom>
          <a:ln w="28575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2411760" y="5445224"/>
            <a:ext cx="1368152" cy="144016"/>
          </a:xfrm>
          <a:prstGeom prst="straightConnector1">
            <a:avLst/>
          </a:prstGeom>
          <a:ln w="28575">
            <a:solidFill>
              <a:srgbClr val="251EB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22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036496" cy="936104"/>
          </a:xfrm>
        </p:spPr>
        <p:txBody>
          <a:bodyPr/>
          <a:lstStyle/>
          <a:p>
            <a:r>
              <a:rPr lang="uk-UA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Видозміни додаткових та бічних коренів</a:t>
            </a:r>
            <a:endParaRPr lang="ru-RU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792088"/>
          </a:xfrm>
        </p:spPr>
        <p:txBody>
          <a:bodyPr>
            <a:normAutofit/>
          </a:bodyPr>
          <a:lstStyle/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3900" b="1" u="sng" dirty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Бульбокорені</a:t>
            </a:r>
            <a:r>
              <a:rPr lang="uk-UA" sz="3600" b="1" dirty="0">
                <a:solidFill>
                  <a:srgbClr val="251EB2"/>
                </a:solidFill>
                <a:effectLst>
                  <a:glow rad="101600">
                    <a:srgbClr val="A5C249">
                      <a:lumMod val="50000"/>
                      <a:alpha val="60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28248"/>
            <a:ext cx="4104456" cy="431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4"/>
            <a:ext cx="3960440" cy="4333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39300" y="6322442"/>
            <a:ext cx="3225188" cy="4320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жоржина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03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1"/>
            <a:ext cx="8784976" cy="14401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1" cy="864096"/>
          </a:xfr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3600" b="1" u="sng" dirty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Дихальні корені </a:t>
            </a:r>
            <a:endParaRPr lang="ru-RU" dirty="0">
              <a:solidFill>
                <a:srgbClr val="251EB2"/>
              </a:solidFill>
            </a:endParaRPr>
          </a:p>
        </p:txBody>
      </p:sp>
      <p:pic>
        <p:nvPicPr>
          <p:cNvPr id="4" name="Рисунок 3" descr="пневматофоры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052736"/>
            <a:ext cx="8928992" cy="57606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99992" y="6021288"/>
            <a:ext cx="4536504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 боліт і мангрові дерева у тропіка</a:t>
            </a:r>
            <a:endParaRPr lang="ru-RU" sz="24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83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"/>
            <a:ext cx="9036496" cy="2606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144000" cy="1916831"/>
          </a:xfr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2600" dirty="0">
                <a:solidFill>
                  <a:prstClr val="black"/>
                </a:solidFill>
                <a:effectLst>
                  <a:glow rad="101600">
                    <a:srgbClr val="A5C249">
                      <a:lumMod val="50000"/>
                      <a:alpha val="60000"/>
                    </a:srgbClr>
                  </a:glow>
                </a:effectLst>
                <a:latin typeface="Constantia"/>
              </a:rPr>
              <a:t> </a:t>
            </a:r>
            <a:r>
              <a:rPr lang="uk-UA" sz="3600" b="1" u="sng" dirty="0" smtClean="0">
                <a:solidFill>
                  <a:srgbClr val="251EB2"/>
                </a:solidFill>
                <a:latin typeface="Times New Roman" pitchFamily="18" charset="0"/>
                <a:cs typeface="Times New Roman" pitchFamily="18" charset="0"/>
              </a:rPr>
              <a:t>Опорні корені </a:t>
            </a:r>
            <a:endParaRPr lang="uk-UA" sz="3200" b="1" dirty="0" smtClean="0">
              <a:solidFill>
                <a:srgbClr val="251EB2"/>
              </a:solidFill>
              <a:latin typeface="Constantia"/>
            </a:endParaRPr>
          </a:p>
          <a:p>
            <a:pPr marL="0" lvl="0" indent="0" algn="ctr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r>
              <a:rPr lang="uk-UA" sz="3200" b="1" dirty="0" smtClean="0">
                <a:solidFill>
                  <a:srgbClr val="B13E35"/>
                </a:solidFill>
                <a:latin typeface="Constantia"/>
              </a:rPr>
              <a:t>кукурудза, плющ, </a:t>
            </a:r>
            <a:r>
              <a:rPr lang="uk-UA" sz="3200" b="1" dirty="0" err="1" smtClean="0">
                <a:solidFill>
                  <a:srgbClr val="B13E35"/>
                </a:solidFill>
                <a:latin typeface="Constantia"/>
              </a:rPr>
              <a:t>баньян</a:t>
            </a:r>
            <a:r>
              <a:rPr lang="uk-UA" sz="3200" b="1" dirty="0" smtClean="0">
                <a:solidFill>
                  <a:srgbClr val="B13E35"/>
                </a:solidFill>
                <a:latin typeface="Constantia"/>
              </a:rPr>
              <a:t> </a:t>
            </a:r>
            <a:endParaRPr lang="uk-UA" sz="3200" b="1" dirty="0">
              <a:solidFill>
                <a:srgbClr val="B13E35"/>
              </a:solidFill>
              <a:latin typeface="Constantia"/>
            </a:endParaRPr>
          </a:p>
          <a:p>
            <a:endParaRPr lang="ru-RU" dirty="0"/>
          </a:p>
        </p:txBody>
      </p:sp>
      <p:pic>
        <p:nvPicPr>
          <p:cNvPr id="5" name="Picture 2" descr="Koeh-2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424847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4464496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572000" y="6237312"/>
            <a:ext cx="4464496" cy="43204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плющ</a:t>
            </a:r>
            <a:endParaRPr lang="ru-RU" sz="24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31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1339551"/>
          </a:xfrm>
        </p:spPr>
        <p:txBody>
          <a:bodyPr/>
          <a:lstStyle/>
          <a:p>
            <a:pPr lvl="0" algn="ctr" defTabSz="914400">
              <a:spcBef>
                <a:spcPct val="20000"/>
              </a:spcBef>
            </a:pPr>
            <a:r>
              <a:rPr lang="uk-UA" sz="3600" b="1" u="sng" dirty="0" smtClean="0">
                <a:solidFill>
                  <a:srgbClr val="195D2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uk-UA" sz="3600" b="1" u="sng" dirty="0">
                <a:solidFill>
                  <a:srgbClr val="195D2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uk-UA" sz="3600" b="1" u="sng" dirty="0">
                <a:solidFill>
                  <a:srgbClr val="195D2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b="1" dirty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Завдяки </a:t>
            </a:r>
            <a:r>
              <a:rPr lang="uk-UA" b="1" dirty="0" smtClean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опорним </a:t>
            </a:r>
            <a:r>
              <a:rPr lang="uk-UA" b="1" dirty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кореням </a:t>
            </a:r>
            <a:r>
              <a:rPr lang="uk-UA" b="1" dirty="0" err="1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баньян</a:t>
            </a:r>
            <a:r>
              <a:rPr lang="uk-UA" b="1" dirty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 називають </a:t>
            </a:r>
            <a:r>
              <a:rPr lang="uk-UA" b="1" dirty="0" smtClean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>дерево-ліс</a:t>
            </a:r>
            <a:r>
              <a:rPr lang="uk-UA" b="1" dirty="0">
                <a:solidFill>
                  <a:srgbClr val="251EB2"/>
                </a:solidFill>
                <a:latin typeface="Constantia"/>
                <a:ea typeface="+mn-ea"/>
                <a:cs typeface="+mn-cs"/>
              </a:rPr>
              <a:t/>
            </a:r>
            <a:br>
              <a:rPr lang="uk-UA" b="1" dirty="0">
                <a:solidFill>
                  <a:srgbClr val="251EB2"/>
                </a:solidFill>
                <a:latin typeface="Constantia"/>
                <a:ea typeface="+mn-ea"/>
                <a:cs typeface="+mn-cs"/>
              </a:rPr>
            </a:br>
            <a:endParaRPr lang="ru-RU" dirty="0">
              <a:solidFill>
                <a:srgbClr val="251EB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628800"/>
            <a:ext cx="8784976" cy="511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792088"/>
          </a:xfrm>
        </p:spPr>
        <p:txBody>
          <a:bodyPr/>
          <a:lstStyle/>
          <a:p>
            <a:pPr lvl="0" algn="ctr" defTabSz="914400">
              <a:spcBef>
                <a:spcPct val="20000"/>
              </a:spcBef>
            </a:pPr>
            <a:r>
              <a:rPr lang="uk-UA" sz="3600" b="1" u="sng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Повітряні корені </a:t>
            </a: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047" y="1196752"/>
            <a:ext cx="440211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18054"/>
            <a:ext cx="4032448" cy="510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156176" y="6381328"/>
            <a:ext cx="2880320" cy="476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монстера</a:t>
            </a:r>
            <a:endParaRPr lang="ru-RU" sz="24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08520" y="6151255"/>
            <a:ext cx="201622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орхідея</a:t>
            </a:r>
            <a:endParaRPr lang="ru-RU" sz="24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34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964488" cy="1080120"/>
          </a:xfrm>
        </p:spPr>
        <p:txBody>
          <a:bodyPr/>
          <a:lstStyle/>
          <a:p>
            <a:pPr defTabSz="914400" lvl="0">
              <a:spcBef>
                <a:spcPct val="20000"/>
              </a:spcBef>
            </a:pPr>
            <a:r>
              <a:rPr b="1" dirty="0" lang="uk-UA" smtClean="0" sz="3600" u="sng">
                <a:solidFill>
                  <a:srgbClr val="A20036"/>
                </a:solidFill>
                <a:effectLst>
                  <a:glow rad="101600">
                    <a:srgbClr val="A5C249">
                      <a:lumMod val="50000"/>
                      <a:alpha val="60000"/>
                    </a:srgbClr>
                  </a:glow>
                </a:effectLst>
                <a:latin charset="0" pitchFamily="18" typeface="Times New Roman"/>
                <a:ea typeface="+mn-ea"/>
                <a:cs charset="0" pitchFamily="18" typeface="Times New Roman"/>
              </a:rPr>
              <a:t/>
            </a:r>
            <a:br>
              <a:rPr b="1" dirty="0" lang="uk-UA" smtClean="0" sz="3600" u="sng">
                <a:solidFill>
                  <a:srgbClr val="A20036"/>
                </a:solidFill>
                <a:effectLst>
                  <a:glow rad="101600">
                    <a:srgbClr val="A5C249">
                      <a:lumMod val="50000"/>
                      <a:alpha val="60000"/>
                    </a:srgbClr>
                  </a:glow>
                </a:effectLst>
                <a:latin charset="0" pitchFamily="18" typeface="Times New Roman"/>
                <a:ea typeface="+mn-ea"/>
                <a:cs charset="0" pitchFamily="18" typeface="Times New Roman"/>
              </a:rPr>
            </a:br>
            <a:r>
              <a:rPr b="1" dirty="0" lang="uk-UA" smtClean="0" sz="3600" u="sng">
                <a:solidFill>
                  <a:srgbClr val="B13E35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Корені–присоски, або </a:t>
            </a:r>
            <a:r>
              <a:rPr b="1" dirty="0" err="1" lang="uk-UA" smtClean="0" sz="3600" u="sng">
                <a:solidFill>
                  <a:srgbClr val="B13E35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гаусторії</a:t>
            </a:r>
            <a:r>
              <a:rPr b="1" dirty="0" lang="uk-UA" smtClean="0" sz="3600" u="sng">
                <a:solidFill>
                  <a:srgbClr val="B13E35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  - </a:t>
            </a:r>
            <a:r>
              <a:rPr b="1" dirty="0" lang="uk-UA" smtClean="0" sz="3600">
                <a:solidFill>
                  <a:srgbClr val="251EB2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зустрічаються </a:t>
            </a:r>
            <a:r>
              <a:rPr b="1" dirty="0" lang="uk-UA" sz="3600">
                <a:solidFill>
                  <a:srgbClr val="251EB2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у </a:t>
            </a:r>
            <a:r>
              <a:rPr b="1" dirty="0" lang="uk-UA" smtClean="0" sz="3600">
                <a:solidFill>
                  <a:srgbClr val="251EB2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>рослин - паразитів або напівпаразитів</a:t>
            </a:r>
            <a:r>
              <a:rPr b="1" dirty="0" lang="uk-UA" sz="3600">
                <a:solidFill>
                  <a:srgbClr val="251EB2"/>
                </a:solidFill>
                <a:latin charset="0" pitchFamily="18" typeface="Times New Roman"/>
                <a:ea typeface="+mn-ea"/>
                <a:cs charset="0" pitchFamily="18" typeface="Times New Roman"/>
              </a:rPr>
              <a:t/>
            </a:r>
            <a:br>
              <a:rPr b="1" dirty="0" lang="uk-UA" sz="3600">
                <a:solidFill>
                  <a:srgbClr val="251EB2"/>
                </a:solidFill>
                <a:latin charset="0" pitchFamily="18" typeface="Times New Roman"/>
                <a:ea typeface="+mn-ea"/>
                <a:cs charset="0" pitchFamily="18" typeface="Times New Roman"/>
              </a:rPr>
            </a:br>
            <a:endParaRPr dirty="0" lang="ru-RU">
              <a:solidFill>
                <a:srgbClr val="251EB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3356992"/>
            <a:ext cx="7125112" cy="2501806"/>
          </a:xfrm>
        </p:spPr>
        <p:txBody>
          <a:bodyPr/>
          <a:lstStyle/>
          <a:p>
            <a:endParaRPr dirty="0" lang="ru-RU"/>
          </a:p>
        </p:txBody>
      </p:sp>
      <p:pic>
        <p:nvPicPr>
          <p:cNvPr id="2050" name="Picture 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439248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rrowheads="1"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4860032" y="1340768"/>
            <a:ext cx="4032448" cy="5067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81" y="6408348"/>
            <a:ext cx="1397567" cy="405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r>
              <a:rPr b="1" dirty="0" lang="uk-UA" smtClean="0" sz="2400">
                <a:solidFill>
                  <a:srgbClr val="251EB2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омела</a:t>
            </a:r>
            <a:endParaRPr b="1" dirty="0" lang="ru-RU" sz="2400">
              <a:solidFill>
                <a:srgbClr val="251EB2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96136" y="6408348"/>
            <a:ext cx="2304256" cy="405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r>
              <a:rPr b="1" dirty="0" lang="uk-UA" smtClean="0" sz="2400">
                <a:solidFill>
                  <a:srgbClr val="251EB2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повитиця</a:t>
            </a:r>
            <a:endParaRPr b="1" dirty="0" lang="ru-RU" sz="2400">
              <a:solidFill>
                <a:srgbClr val="251EB2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7715161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 id="7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339551"/>
          </a:xfrm>
        </p:spPr>
        <p:txBody>
          <a:bodyPr/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k-UA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Вправа «Мозковий </a:t>
            </a:r>
            <a:r>
              <a:rPr lang="uk-UA" b="1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штурм»</a:t>
            </a:r>
            <a:br>
              <a:rPr lang="uk-UA" b="1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Яке </a:t>
            </a:r>
            <a:r>
              <a:rPr lang="uk-UA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значення </a:t>
            </a:r>
            <a:r>
              <a:rPr lang="uk-UA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видозмін коренів у житті рослин?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904656"/>
          </a:xfrm>
        </p:spPr>
        <p:txBody>
          <a:bodyPr>
            <a:normAutofit fontScale="92500"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накопичення поживних речовин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пора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ереживання 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несприятливих умов;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ихання;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ристосування 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до умов 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зростання.</a:t>
            </a:r>
            <a:endParaRPr lang="ru-RU" sz="2400" dirty="0">
              <a:latin typeface="Calibri"/>
              <a:ea typeface="Times New Roman"/>
              <a:cs typeface="Times New Roman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Яке </a:t>
            </a:r>
            <a:r>
              <a:rPr lang="uk-UA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значення </a:t>
            </a:r>
            <a:r>
              <a:rPr lang="uk-UA" sz="3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видозмін коренів у господарстві </a:t>
            </a:r>
            <a:r>
              <a:rPr lang="uk-UA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людини?</a:t>
            </a:r>
            <a:endParaRPr lang="ru-RU" sz="30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ї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жа 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для людини і тварин;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л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іки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Times New Roman"/>
              <a:buChar char="-"/>
            </a:pP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ировина </a:t>
            </a:r>
            <a:r>
              <a:rPr lang="uk-UA" sz="2400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для харчової промисловості.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983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964488" cy="936104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uk-UA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Вправа </a:t>
            </a:r>
            <a:r>
              <a:rPr lang="uk-UA" b="1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uk-UA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b="1" u="sng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К</a:t>
            </a:r>
            <a:r>
              <a:rPr lang="uk-UA" b="1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ошик видозмін»</a:t>
            </a:r>
            <a:r>
              <a:rPr lang="uk-UA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5904655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Морква </a:t>
            </a: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                       7.</a:t>
            </a:r>
            <a:r>
              <a:rPr lang="uk-UA" sz="2800" b="1" dirty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Орхідея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Батат                                          8.  Хрін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Редиска                                      9.  Жоржина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Кукурудза                                 10.  Селера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Плющ                                        11. Баньян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Font typeface="+mj-lt"/>
              <a:buAutoNum type="arabicPeriod"/>
            </a:pPr>
            <a:r>
              <a:rPr lang="uk-UA" sz="2800" b="1" dirty="0" smtClean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Буряк                                         12.   </a:t>
            </a:r>
            <a:r>
              <a:rPr lang="uk-UA" sz="2800" b="1" dirty="0">
                <a:solidFill>
                  <a:srgbClr val="251EB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Ріпа</a:t>
            </a: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600" b="1" u="sng" dirty="0">
                <a:solidFill>
                  <a:srgbClr val="B13E35"/>
                </a:solidFill>
                <a:latin typeface="Times New Roman"/>
                <a:ea typeface="Calibri"/>
                <a:cs typeface="Times New Roman"/>
              </a:rPr>
              <a:t>1 варіант </a:t>
            </a:r>
            <a:r>
              <a:rPr lang="uk-UA" sz="36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- головного кореня                          </a:t>
            </a:r>
            <a:endParaRPr lang="ru-RU" sz="3600" b="1" u="sng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uk-UA" sz="3600" b="1" u="sng" dirty="0">
                <a:solidFill>
                  <a:srgbClr val="B13E35"/>
                </a:solidFill>
                <a:latin typeface="Times New Roman"/>
                <a:ea typeface="Calibri"/>
                <a:cs typeface="Times New Roman"/>
              </a:rPr>
              <a:t>2 варіант </a:t>
            </a:r>
            <a:r>
              <a:rPr lang="uk-UA" sz="36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-  додаткових </a:t>
            </a:r>
            <a:r>
              <a:rPr lang="uk-UA" sz="3600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та бічних коренів</a:t>
            </a:r>
            <a:endParaRPr lang="ru-RU" sz="3600" b="1" u="sng" dirty="0">
              <a:latin typeface="Calibri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endParaRPr lang="ru-RU" sz="1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0518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1339551"/>
          </a:xfrm>
        </p:spPr>
        <p:txBody>
          <a:bodyPr/>
          <a:lstStyle/>
          <a:p>
            <a:r>
              <a:rPr lang="uk-UA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Взаємоперевірка </a:t>
            </a:r>
            <a:r>
              <a:rPr lang="uk-UA" sz="3600" b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07361"/>
            <a:ext cx="8784976" cy="23417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u="sng" dirty="0" smtClean="0">
                <a:solidFill>
                  <a:srgbClr val="0000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Варіант </a:t>
            </a:r>
            <a:r>
              <a:rPr lang="uk-UA" sz="3600" b="1" dirty="0">
                <a:solidFill>
                  <a:srgbClr val="0000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 smtClean="0">
                <a:solidFill>
                  <a:srgbClr val="0000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- 1, 3, 6, 8, 10, 12</a:t>
            </a:r>
          </a:p>
          <a:p>
            <a:pPr marL="0" indent="0">
              <a:buNone/>
            </a:pPr>
            <a:r>
              <a:rPr lang="uk-UA" sz="3600" b="1" u="sng" dirty="0" smtClean="0">
                <a:solidFill>
                  <a:srgbClr val="0000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Варіант  </a:t>
            </a:r>
            <a:r>
              <a:rPr lang="uk-UA" sz="3600" b="1" dirty="0" smtClean="0">
                <a:solidFill>
                  <a:srgbClr val="00005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2, 4, 5, 7, 9, 11</a:t>
            </a:r>
            <a:endParaRPr lang="ru-RU" sz="3600" b="1" dirty="0">
              <a:solidFill>
                <a:srgbClr val="0000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48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84976" cy="792088"/>
          </a:xfrm>
        </p:spPr>
        <p:txBody>
          <a:bodyPr/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u="sng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Гра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b="1" u="sng" dirty="0" err="1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Хрестики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– </a:t>
            </a: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нулики»</a:t>
            </a:r>
            <a:b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r>
              <a:rPr lang="ru-RU" b="1" u="sng" dirty="0" err="1">
                <a:solidFill>
                  <a:srgbClr val="251EB2"/>
                </a:solidFill>
                <a:latin typeface="Times New Roman"/>
                <a:ea typeface="Calibri"/>
                <a:cs typeface="Times New Roman"/>
              </a:rPr>
              <a:t>В</a:t>
            </a:r>
            <a:r>
              <a:rPr lang="ru-RU" b="1" u="sng" dirty="0" err="1" smtClean="0">
                <a:solidFill>
                  <a:srgbClr val="251EB2"/>
                </a:solidFill>
                <a:latin typeface="Times New Roman"/>
                <a:ea typeface="Calibri"/>
                <a:cs typeface="Times New Roman"/>
              </a:rPr>
              <a:t>иди</a:t>
            </a:r>
            <a:r>
              <a:rPr lang="ru-RU" b="1" u="sng" dirty="0" smtClean="0">
                <a:solidFill>
                  <a:srgbClr val="251EB2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u="sng" dirty="0" err="1" smtClean="0">
                <a:solidFill>
                  <a:srgbClr val="251EB2"/>
                </a:solidFill>
                <a:latin typeface="Times New Roman"/>
                <a:ea typeface="Calibri"/>
                <a:cs typeface="Times New Roman"/>
              </a:rPr>
              <a:t>коренів</a:t>
            </a:r>
            <a:r>
              <a:rPr lang="ru-RU" sz="2400" dirty="0"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247982"/>
              </p:ext>
            </p:extLst>
          </p:nvPr>
        </p:nvGraphicFramePr>
        <p:xfrm>
          <a:off x="323528" y="4221088"/>
          <a:ext cx="8496944" cy="1682496"/>
        </p:xfrm>
        <a:graphic>
          <a:graphicData uri="http://schemas.openxmlformats.org/drawingml/2006/table">
            <a:tbl>
              <a:tblPr firstRow="1" firstCol="1" bandRow="1"/>
              <a:tblGrid>
                <a:gridCol w="2880320"/>
                <a:gridCol w="2808312"/>
                <a:gridCol w="2808312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мичкувата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стрижнева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опорні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транспортна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присоски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бічні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причіпки</a:t>
                      </a:r>
                      <a:endParaRPr lang="ru-RU" sz="32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головний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32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додаткові</a:t>
                      </a:r>
                      <a:endParaRPr lang="ru-RU" sz="3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</a:tbl>
          </a:graphicData>
        </a:graphic>
      </p:graphicFrame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3356991"/>
            <a:ext cx="8496944" cy="86409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200" b="1" u="sng" dirty="0" smtClean="0">
                <a:solidFill>
                  <a:srgbClr val="251EB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Видозміни коренів</a:t>
            </a:r>
            <a:endParaRPr lang="ru-RU" sz="3200" b="1" u="sng" dirty="0">
              <a:solidFill>
                <a:srgbClr val="251EB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981826"/>
              </p:ext>
            </p:extLst>
          </p:nvPr>
        </p:nvGraphicFramePr>
        <p:xfrm>
          <a:off x="251520" y="1484784"/>
          <a:ext cx="8424935" cy="1682496"/>
        </p:xfrm>
        <a:graphic>
          <a:graphicData uri="http://schemas.openxmlformats.org/drawingml/2006/table">
            <a:tbl>
              <a:tblPr firstRow="1" firstCol="1" bandRow="1"/>
              <a:tblGrid>
                <a:gridCol w="2705255"/>
                <a:gridCol w="2859840"/>
                <a:gridCol w="285984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причіпки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головний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коренеплід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b="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мичкуваті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бічні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дихальні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3200" b="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стрижнева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додаткові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бульбокорінь</a:t>
                      </a:r>
                      <a:endParaRPr lang="ru-RU" sz="3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1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064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1339551"/>
          </a:xfrm>
        </p:spPr>
        <p:txBody>
          <a:bodyPr/>
          <a:lstStyle/>
          <a:p>
            <a:r>
              <a:rPr lang="uk-UA" sz="4900" b="1" i="1" u="sng" dirty="0">
                <a:solidFill>
                  <a:srgbClr val="800000"/>
                </a:solidFill>
                <a:latin typeface="Calibri"/>
                <a:cs typeface="+mj-cs"/>
              </a:rPr>
              <a:t>Висловіть свою думку починаючи з цих слів: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07361"/>
            <a:ext cx="8820472" cy="2989791"/>
          </a:xfrm>
        </p:spPr>
        <p:txBody>
          <a:bodyPr/>
          <a:lstStyle/>
          <a:p>
            <a:pPr marL="274320" lvl="0" indent="-274320" defTabSz="914400">
              <a:spcAft>
                <a:spcPts val="0"/>
              </a:spcAft>
              <a:buClr>
                <a:srgbClr val="FFFF00"/>
              </a:buClr>
              <a:buSzPct val="95000"/>
              <a:buFont typeface="Wingdings 2"/>
              <a:buChar char=""/>
            </a:pPr>
            <a:r>
              <a:rPr lang="uk-UA" sz="3200" b="1" dirty="0">
                <a:solidFill>
                  <a:srgbClr val="A20036"/>
                </a:solidFill>
                <a:latin typeface="Constantia"/>
              </a:rPr>
              <a:t>На уроці ми вивчили…</a:t>
            </a:r>
          </a:p>
          <a:p>
            <a:pPr marL="274320" lvl="0" indent="-274320" defTabSz="914400">
              <a:spcAft>
                <a:spcPts val="0"/>
              </a:spcAft>
              <a:buClr>
                <a:srgbClr val="FFFF00"/>
              </a:buClr>
              <a:buSzPct val="95000"/>
              <a:buFont typeface="Wingdings 2"/>
              <a:buChar char=""/>
            </a:pPr>
            <a:r>
              <a:rPr lang="uk-UA" sz="3200" b="1" dirty="0">
                <a:solidFill>
                  <a:srgbClr val="A20036"/>
                </a:solidFill>
                <a:latin typeface="Constantia"/>
              </a:rPr>
              <a:t> Мене зацікавило, що …</a:t>
            </a:r>
          </a:p>
          <a:p>
            <a:pPr marL="274320" lvl="0" indent="-274320" defTabSz="914400">
              <a:spcAft>
                <a:spcPts val="0"/>
              </a:spcAft>
              <a:buClr>
                <a:srgbClr val="FFFF00"/>
              </a:buClr>
              <a:buSzPct val="95000"/>
              <a:buFont typeface="Wingdings 2"/>
              <a:buChar char=""/>
            </a:pPr>
            <a:r>
              <a:rPr lang="uk-UA" sz="3200" b="1" dirty="0">
                <a:solidFill>
                  <a:srgbClr val="A20036"/>
                </a:solidFill>
                <a:latin typeface="Constantia"/>
              </a:rPr>
              <a:t> Ці знання мені знадобляться…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047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7811027" cy="792088"/>
          </a:xfrm>
        </p:spPr>
        <p:txBody>
          <a:bodyPr/>
          <a:lstStyle/>
          <a:p>
            <a:pPr lvl="0" defTabSz="914400">
              <a:spcBef>
                <a:spcPct val="20000"/>
              </a:spcBef>
            </a:pPr>
            <a:r>
              <a:rPr lang="uk-UA" sz="4000" b="1" u="sng" dirty="0">
                <a:solidFill>
                  <a:srgbClr val="A2003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Домашнє завдання:</a:t>
            </a:r>
            <a:br>
              <a:rPr lang="uk-UA" sz="4000" b="1" u="sng" dirty="0">
                <a:solidFill>
                  <a:srgbClr val="A20036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836713"/>
            <a:ext cx="7272807" cy="3600399"/>
          </a:xfrm>
        </p:spPr>
        <p:txBody>
          <a:bodyPr>
            <a:normAutofit fontScale="92500" lnSpcReduction="10000"/>
          </a:bodyPr>
          <a:lstStyle/>
          <a:p>
            <a:pPr marL="800100" indent="-457200" algn="just">
              <a:lnSpc>
                <a:spcPct val="150000"/>
              </a:lnSpc>
              <a:spcAft>
                <a:spcPts val="1000"/>
              </a:spcAft>
              <a:buClr>
                <a:srgbClr val="B13E35"/>
              </a:buClr>
              <a:buFont typeface="Wingdings" panose="05000000000000000000" pitchFamily="2" charset="2"/>
              <a:buChar char="Ø"/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Опрацювати п.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24, вивчити поняття;</a:t>
            </a:r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800100" indent="-457200" algn="just">
              <a:lnSpc>
                <a:spcPct val="150000"/>
              </a:lnSpc>
              <a:spcAft>
                <a:spcPts val="1000"/>
              </a:spcAft>
              <a:buClr>
                <a:srgbClr val="B13E35"/>
              </a:buClr>
              <a:buFont typeface="Wingdings" panose="05000000000000000000" pitchFamily="2" charset="2"/>
              <a:buChar char="Ø"/>
            </a:pP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Виконати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тести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с.95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</a:t>
            </a:r>
            <a:endParaRPr lang="uk-UA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800100" indent="-457200" algn="just">
              <a:lnSpc>
                <a:spcPct val="150000"/>
              </a:lnSpc>
              <a:spcAft>
                <a:spcPts val="1000"/>
              </a:spcAft>
              <a:buClr>
                <a:srgbClr val="B13E35"/>
              </a:buClr>
              <a:buFont typeface="Wingdings" panose="05000000000000000000" pitchFamily="2" charset="2"/>
              <a:buChar char="Ø"/>
            </a:pP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Подумайте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чому коренеплоди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бульбокорені утворюються переважно у трав’янистих рослин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*.</a:t>
            </a:r>
            <a:endParaRPr lang="ru-RU" sz="28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http://fedoriv.com.ua/dovidnik/img/7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2880320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44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7955043" cy="432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1"/>
            <a:ext cx="8928992" cy="4428491"/>
          </a:xfrm>
        </p:spPr>
        <p:txBody>
          <a:bodyPr/>
          <a:lstStyle/>
          <a:p>
            <a:pPr marL="0" lvl="0" indent="0" defTabSz="914400">
              <a:spcBef>
                <a:spcPct val="0"/>
              </a:spcBef>
              <a:spcAft>
                <a:spcPts val="0"/>
              </a:spcAft>
              <a:buClrTx/>
              <a:buNone/>
              <a:defRPr/>
            </a:pPr>
            <a:r>
              <a:rPr lang="uk-UA" sz="4800" b="1" cap="all" dirty="0">
                <a:solidFill>
                  <a:srgbClr val="874571"/>
                </a:solidFill>
                <a:effectLst>
                  <a:reflection blurRad="12700" stA="48000" endA="300" endPos="55000" dir="5400000" sy="-90000" algn="bl" rotWithShape="0"/>
                </a:effectLst>
                <a:latin typeface="Constantia"/>
              </a:rPr>
              <a:t>Успіхів </a:t>
            </a:r>
          </a:p>
          <a:p>
            <a:pPr marL="0" lvl="0" indent="0" defTabSz="914400">
              <a:spcBef>
                <a:spcPct val="0"/>
              </a:spcBef>
              <a:spcAft>
                <a:spcPts val="0"/>
              </a:spcAft>
              <a:buClrTx/>
              <a:buNone/>
              <a:defRPr/>
            </a:pPr>
            <a:endParaRPr lang="uk-UA" sz="4800" b="1" cap="all" dirty="0">
              <a:solidFill>
                <a:srgbClr val="874571"/>
              </a:solidFill>
              <a:effectLst>
                <a:reflection blurRad="12700" stA="48000" endA="300" endPos="55000" dir="5400000" sy="-90000" algn="bl" rotWithShape="0"/>
              </a:effectLst>
              <a:latin typeface="Constantia"/>
            </a:endParaRPr>
          </a:p>
          <a:p>
            <a:pPr marL="0" lvl="0" indent="0" defTabSz="914400">
              <a:spcBef>
                <a:spcPct val="0"/>
              </a:spcBef>
              <a:spcAft>
                <a:spcPts val="0"/>
              </a:spcAft>
              <a:buClrTx/>
              <a:buNone/>
              <a:defRPr/>
            </a:pPr>
            <a:r>
              <a:rPr lang="uk-UA" sz="4800" b="1" cap="all" dirty="0">
                <a:solidFill>
                  <a:srgbClr val="874571"/>
                </a:solidFill>
                <a:effectLst>
                  <a:reflection blurRad="12700" stA="48000" endA="300" endPos="55000" dir="5400000" sy="-90000" algn="bl" rotWithShape="0"/>
                </a:effectLst>
                <a:latin typeface="Constantia"/>
              </a:rPr>
              <a:t>	    у   вивченні </a:t>
            </a:r>
          </a:p>
          <a:p>
            <a:pPr marL="0" lvl="0" indent="0" defTabSz="914400">
              <a:spcBef>
                <a:spcPct val="0"/>
              </a:spcBef>
              <a:spcAft>
                <a:spcPts val="0"/>
              </a:spcAft>
              <a:buClrTx/>
              <a:buNone/>
              <a:defRPr/>
            </a:pPr>
            <a:endParaRPr lang="uk-UA" sz="4800" b="1" cap="all" dirty="0">
              <a:solidFill>
                <a:srgbClr val="874571"/>
              </a:solidFill>
              <a:effectLst>
                <a:reflection blurRad="12700" stA="48000" endA="300" endPos="55000" dir="5400000" sy="-90000" algn="bl" rotWithShape="0"/>
              </a:effectLst>
              <a:latin typeface="Constantia"/>
            </a:endParaRPr>
          </a:p>
          <a:p>
            <a:pPr marL="0" lvl="0" indent="0" defTabSz="914400">
              <a:spcBef>
                <a:spcPct val="0"/>
              </a:spcBef>
              <a:spcAft>
                <a:spcPts val="0"/>
              </a:spcAft>
              <a:buClrTx/>
              <a:buNone/>
              <a:defRPr/>
            </a:pPr>
            <a:r>
              <a:rPr lang="uk-UA" sz="4800" b="1" cap="all" dirty="0">
                <a:solidFill>
                  <a:srgbClr val="874571"/>
                </a:solidFill>
                <a:effectLst>
                  <a:reflection blurRad="12700" stA="48000" endA="300" endPos="55000" dir="5400000" sy="-90000" algn="bl" rotWithShape="0"/>
                </a:effectLst>
                <a:latin typeface="Constantia"/>
              </a:rPr>
              <a:t>		       наступних  тем!</a:t>
            </a:r>
          </a:p>
          <a:p>
            <a:pPr marL="0" lvl="0" indent="0" defTabSz="914400">
              <a:spcAft>
                <a:spcPts val="0"/>
              </a:spcAft>
              <a:buClr>
                <a:srgbClr val="0BD0D9"/>
              </a:buClr>
              <a:buSzPct val="95000"/>
              <a:buNone/>
            </a:pPr>
            <a:endParaRPr lang="ru-RU" sz="4800" dirty="0">
              <a:solidFill>
                <a:prstClr val="black"/>
              </a:solidFill>
              <a:latin typeface="Constantia"/>
            </a:endParaRPr>
          </a:p>
          <a:p>
            <a:endParaRPr lang="ru-RU" dirty="0"/>
          </a:p>
        </p:txBody>
      </p:sp>
      <p:pic>
        <p:nvPicPr>
          <p:cNvPr id="4" name="Рисунок 3" descr="b2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284984"/>
            <a:ext cx="2592288" cy="3384376"/>
          </a:xfrm>
          <a:prstGeom prst="rect">
            <a:avLst/>
          </a:prstGeom>
        </p:spPr>
      </p:pic>
      <p:pic>
        <p:nvPicPr>
          <p:cNvPr id="5" name="Picture 5" descr="reptilii-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133850"/>
            <a:ext cx="3352800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22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840</TotalTime>
  <Words>537</Words>
  <Application>Microsoft Office PowerPoint</Application>
  <PresentationFormat>Экран (4:3)</PresentationFormat>
  <Paragraphs>142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Spring</vt:lpstr>
      <vt:lpstr>Презентация PowerPoint</vt:lpstr>
      <vt:lpstr>Вправа «Німий малюнок» (підписати складові внутрішньої будови та зон кореня)  </vt:lpstr>
      <vt:lpstr>Взаємоперевірка</vt:lpstr>
      <vt:lpstr>Вправа « Встановити послідовність переміщення води з мінеральними речовинами» </vt:lpstr>
      <vt:lpstr>Правильні відповіді:</vt:lpstr>
      <vt:lpstr>Девіз уроку:</vt:lpstr>
      <vt:lpstr>Проблемне  питання: </vt:lpstr>
      <vt:lpstr>Тема уроку:</vt:lpstr>
      <vt:lpstr>   Мета:</vt:lpstr>
      <vt:lpstr>Робота в групах:</vt:lpstr>
      <vt:lpstr> Види коренів         </vt:lpstr>
      <vt:lpstr>Презентация PowerPoint</vt:lpstr>
      <vt:lpstr>Презентация PowerPoint</vt:lpstr>
      <vt:lpstr>Видозміни бувають</vt:lpstr>
      <vt:lpstr>Видозміни головного кореня:</vt:lpstr>
      <vt:lpstr>Лабораторне дослідження «Будова коренеплоду»</vt:lpstr>
      <vt:lpstr>Видозміни додаткових та бічних коренів</vt:lpstr>
      <vt:lpstr>Презентация PowerPoint</vt:lpstr>
      <vt:lpstr>Презентация PowerPoint</vt:lpstr>
      <vt:lpstr>  Завдяки опорним кореням баньян називають дерево-ліс </vt:lpstr>
      <vt:lpstr>Повітряні корені  </vt:lpstr>
      <vt:lpstr> Корені–присоски, або гаусторії  - зустрічаються у рослин - паразитів або напівпаразитів </vt:lpstr>
      <vt:lpstr>Вправа «Мозковий штурм» Яке значення видозмін коренів у житті рослин? </vt:lpstr>
      <vt:lpstr>Вправа « Кошик видозмін» : </vt:lpstr>
      <vt:lpstr>Взаємоперевірка  </vt:lpstr>
      <vt:lpstr>Гра «Хрестики – нулики» Види коренів </vt:lpstr>
      <vt:lpstr>Висловіть свою думку починаючи з цих слів:</vt:lpstr>
      <vt:lpstr>Домашнє завдання: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иннеса</dc:creator>
  <cp:lastModifiedBy>иннеса</cp:lastModifiedBy>
  <cp:revision>55</cp:revision>
  <dcterms:created xsi:type="dcterms:W3CDTF">2015-11-27T19:15:01Z</dcterms:created>
  <dcterms:modified xsi:type="dcterms:W3CDTF">2015-12-19T14:41:30Z</dcterms:modified>
</cp:coreProperties>
</file>