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56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3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534FA5-F9F3-4825-9CD1-DB28E5B70399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337B2B1-7E28-4A5C-A36A-94089091C75A}">
      <dgm:prSet phldrT="[Текст]"/>
      <dgm:spPr/>
      <dgm:t>
        <a:bodyPr/>
        <a:lstStyle/>
        <a:p>
          <a:r>
            <a:rPr lang="uk-UA" b="1" dirty="0" smtClean="0">
              <a:solidFill>
                <a:srgbClr val="FF0000"/>
              </a:solidFill>
            </a:rPr>
            <a:t>Гуморальна регуляція</a:t>
          </a:r>
          <a:endParaRPr lang="ru-RU" b="1" dirty="0">
            <a:solidFill>
              <a:srgbClr val="FF0000"/>
            </a:solidFill>
          </a:endParaRPr>
        </a:p>
      </dgm:t>
    </dgm:pt>
    <dgm:pt modelId="{A290DE31-1398-41DE-B4E9-92B7F63BD293}" type="parTrans" cxnId="{EC4C08CF-508E-46EA-969E-93FC53F8EE8C}">
      <dgm:prSet/>
      <dgm:spPr/>
      <dgm:t>
        <a:bodyPr/>
        <a:lstStyle/>
        <a:p>
          <a:endParaRPr lang="ru-RU"/>
        </a:p>
      </dgm:t>
    </dgm:pt>
    <dgm:pt modelId="{A9152288-047C-4BC7-98BC-DF82F50ED12C}" type="sibTrans" cxnId="{EC4C08CF-508E-46EA-969E-93FC53F8EE8C}">
      <dgm:prSet/>
      <dgm:spPr/>
      <dgm:t>
        <a:bodyPr/>
        <a:lstStyle/>
        <a:p>
          <a:endParaRPr lang="ru-RU"/>
        </a:p>
      </dgm:t>
    </dgm:pt>
    <dgm:pt modelId="{1AC72901-D9CF-4374-A5B8-A4026617DA81}">
      <dgm:prSet phldrT="[Текст]"/>
      <dgm:spPr/>
      <dgm:t>
        <a:bodyPr/>
        <a:lstStyle/>
        <a:p>
          <a:r>
            <a:rPr lang="uk-UA" dirty="0" smtClean="0"/>
            <a:t>Рідини організму (кров, міжклітинна рідина, лімфа)</a:t>
          </a:r>
          <a:endParaRPr lang="ru-RU" dirty="0"/>
        </a:p>
      </dgm:t>
    </dgm:pt>
    <dgm:pt modelId="{2444BF21-9BD1-4936-BCBF-648AD609AE59}" type="parTrans" cxnId="{98E67D6F-0E6C-4E72-8F98-76B75C620D6F}">
      <dgm:prSet/>
      <dgm:spPr/>
      <dgm:t>
        <a:bodyPr/>
        <a:lstStyle/>
        <a:p>
          <a:endParaRPr lang="ru-RU"/>
        </a:p>
      </dgm:t>
    </dgm:pt>
    <dgm:pt modelId="{3F7A1CD0-A2F9-4B94-A578-5172F5793911}" type="sibTrans" cxnId="{98E67D6F-0E6C-4E72-8F98-76B75C620D6F}">
      <dgm:prSet/>
      <dgm:spPr/>
      <dgm:t>
        <a:bodyPr/>
        <a:lstStyle/>
        <a:p>
          <a:endParaRPr lang="ru-RU"/>
        </a:p>
      </dgm:t>
    </dgm:pt>
    <dgm:pt modelId="{4A1CCF37-BA41-4AE4-8B5C-527DC7791AEE}">
      <dgm:prSet phldrT="[Текст]"/>
      <dgm:spPr/>
      <dgm:t>
        <a:bodyPr/>
        <a:lstStyle/>
        <a:p>
          <a:r>
            <a:rPr lang="uk-UA" b="1" dirty="0" smtClean="0"/>
            <a:t>ГОРМОНИ</a:t>
          </a:r>
          <a:endParaRPr lang="ru-RU" b="1" dirty="0"/>
        </a:p>
      </dgm:t>
    </dgm:pt>
    <dgm:pt modelId="{F536D05E-C6B4-4C47-AD2E-2983F754BC05}" type="parTrans" cxnId="{1D1C946F-B69C-45E1-B07F-9EC7BED1E00A}">
      <dgm:prSet/>
      <dgm:spPr/>
      <dgm:t>
        <a:bodyPr/>
        <a:lstStyle/>
        <a:p>
          <a:endParaRPr lang="ru-RU"/>
        </a:p>
      </dgm:t>
    </dgm:pt>
    <dgm:pt modelId="{DEE39FF7-B1DD-4263-AA26-84EFE5EAD180}" type="sibTrans" cxnId="{1D1C946F-B69C-45E1-B07F-9EC7BED1E00A}">
      <dgm:prSet/>
      <dgm:spPr/>
      <dgm:t>
        <a:bodyPr/>
        <a:lstStyle/>
        <a:p>
          <a:endParaRPr lang="ru-RU"/>
        </a:p>
      </dgm:t>
    </dgm:pt>
    <dgm:pt modelId="{A03B6341-DE0D-43AF-9202-BA834F086A57}">
      <dgm:prSet phldrT="[Текст]"/>
      <dgm:spPr/>
      <dgm:t>
        <a:bodyPr/>
        <a:lstStyle/>
        <a:p>
          <a:r>
            <a:rPr lang="uk-UA" b="1" dirty="0" smtClean="0"/>
            <a:t>ОРГАНИ-МІШЕНІ</a:t>
          </a:r>
          <a:endParaRPr lang="ru-RU" b="1" dirty="0"/>
        </a:p>
      </dgm:t>
    </dgm:pt>
    <dgm:pt modelId="{1CC74529-5E85-4579-A72D-D5C8219B36E3}" type="parTrans" cxnId="{D3947814-04E3-42A8-8A87-5658DC1B6962}">
      <dgm:prSet/>
      <dgm:spPr/>
      <dgm:t>
        <a:bodyPr/>
        <a:lstStyle/>
        <a:p>
          <a:endParaRPr lang="ru-RU"/>
        </a:p>
      </dgm:t>
    </dgm:pt>
    <dgm:pt modelId="{57BDEA67-2F08-49E6-B57F-9963729D609D}" type="sibTrans" cxnId="{D3947814-04E3-42A8-8A87-5658DC1B6962}">
      <dgm:prSet/>
      <dgm:spPr/>
      <dgm:t>
        <a:bodyPr/>
        <a:lstStyle/>
        <a:p>
          <a:endParaRPr lang="ru-RU"/>
        </a:p>
      </dgm:t>
    </dgm:pt>
    <dgm:pt modelId="{B085DF71-BAEA-4CA6-840E-FFC5F8684FA0}" type="pres">
      <dgm:prSet presAssocID="{BA534FA5-F9F3-4825-9CD1-DB28E5B70399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7E364852-8C1F-4A8A-AC24-3F62D8000419}" type="pres">
      <dgm:prSet presAssocID="{5337B2B1-7E28-4A5C-A36A-94089091C75A}" presName="root1" presStyleCnt="0"/>
      <dgm:spPr/>
    </dgm:pt>
    <dgm:pt modelId="{9DBB6B77-0A9C-43BA-AA4D-C53178C65CF6}" type="pres">
      <dgm:prSet presAssocID="{5337B2B1-7E28-4A5C-A36A-94089091C75A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CE4D7C0-D559-4096-9E01-34027C5940F0}" type="pres">
      <dgm:prSet presAssocID="{5337B2B1-7E28-4A5C-A36A-94089091C75A}" presName="level2hierChild" presStyleCnt="0"/>
      <dgm:spPr/>
    </dgm:pt>
    <dgm:pt modelId="{AEF01524-07F8-49C3-B441-714587043993}" type="pres">
      <dgm:prSet presAssocID="{2444BF21-9BD1-4936-BCBF-648AD609AE59}" presName="conn2-1" presStyleLbl="parChTrans1D2" presStyleIdx="0" presStyleCnt="3"/>
      <dgm:spPr/>
    </dgm:pt>
    <dgm:pt modelId="{73239A95-2448-42BA-9245-97111AAC5FC9}" type="pres">
      <dgm:prSet presAssocID="{2444BF21-9BD1-4936-BCBF-648AD609AE59}" presName="connTx" presStyleLbl="parChTrans1D2" presStyleIdx="0" presStyleCnt="3"/>
      <dgm:spPr/>
    </dgm:pt>
    <dgm:pt modelId="{30010B45-A2D9-4263-8F0D-A2516184175D}" type="pres">
      <dgm:prSet presAssocID="{1AC72901-D9CF-4374-A5B8-A4026617DA81}" presName="root2" presStyleCnt="0"/>
      <dgm:spPr/>
    </dgm:pt>
    <dgm:pt modelId="{4B21B50E-3918-4AC4-8CC3-99385A4BC1A1}" type="pres">
      <dgm:prSet presAssocID="{1AC72901-D9CF-4374-A5B8-A4026617DA81}" presName="LevelTwoTextNode" presStyleLbl="node2" presStyleIdx="0" presStyleCnt="3" custScaleX="137788">
        <dgm:presLayoutVars>
          <dgm:chPref val="3"/>
        </dgm:presLayoutVars>
      </dgm:prSet>
      <dgm:spPr/>
    </dgm:pt>
    <dgm:pt modelId="{E63292AC-939B-44C7-9482-FBFADFA78D14}" type="pres">
      <dgm:prSet presAssocID="{1AC72901-D9CF-4374-A5B8-A4026617DA81}" presName="level3hierChild" presStyleCnt="0"/>
      <dgm:spPr/>
    </dgm:pt>
    <dgm:pt modelId="{13F5C703-2FEF-4357-8CF3-FD6D378890CD}" type="pres">
      <dgm:prSet presAssocID="{F536D05E-C6B4-4C47-AD2E-2983F754BC05}" presName="conn2-1" presStyleLbl="parChTrans1D2" presStyleIdx="1" presStyleCnt="3"/>
      <dgm:spPr/>
    </dgm:pt>
    <dgm:pt modelId="{9E9C7C7B-C7DD-439C-B1AF-817F94ECB910}" type="pres">
      <dgm:prSet presAssocID="{F536D05E-C6B4-4C47-AD2E-2983F754BC05}" presName="connTx" presStyleLbl="parChTrans1D2" presStyleIdx="1" presStyleCnt="3"/>
      <dgm:spPr/>
    </dgm:pt>
    <dgm:pt modelId="{1DD6ED2E-DF37-406B-B56C-B0F1E9F1358F}" type="pres">
      <dgm:prSet presAssocID="{4A1CCF37-BA41-4AE4-8B5C-527DC7791AEE}" presName="root2" presStyleCnt="0"/>
      <dgm:spPr/>
    </dgm:pt>
    <dgm:pt modelId="{A8B0AC79-8DAD-469A-AAA6-99FE54DE435B}" type="pres">
      <dgm:prSet presAssocID="{4A1CCF37-BA41-4AE4-8B5C-527DC7791AEE}" presName="LevelTwoTextNode" presStyleLbl="node2" presStyleIdx="1" presStyleCnt="3">
        <dgm:presLayoutVars>
          <dgm:chPref val="3"/>
        </dgm:presLayoutVars>
      </dgm:prSet>
      <dgm:spPr/>
    </dgm:pt>
    <dgm:pt modelId="{77D12601-26D4-4D8F-9F64-C7A335145217}" type="pres">
      <dgm:prSet presAssocID="{4A1CCF37-BA41-4AE4-8B5C-527DC7791AEE}" presName="level3hierChild" presStyleCnt="0"/>
      <dgm:spPr/>
    </dgm:pt>
    <dgm:pt modelId="{346FBD2D-4811-4229-9791-E03562E3F618}" type="pres">
      <dgm:prSet presAssocID="{1CC74529-5E85-4579-A72D-D5C8219B36E3}" presName="conn2-1" presStyleLbl="parChTrans1D2" presStyleIdx="2" presStyleCnt="3"/>
      <dgm:spPr/>
    </dgm:pt>
    <dgm:pt modelId="{35F7C67F-CF05-422C-BF9B-BD2A0EE40FF5}" type="pres">
      <dgm:prSet presAssocID="{1CC74529-5E85-4579-A72D-D5C8219B36E3}" presName="connTx" presStyleLbl="parChTrans1D2" presStyleIdx="2" presStyleCnt="3"/>
      <dgm:spPr/>
    </dgm:pt>
    <dgm:pt modelId="{6072AEC1-0A6D-463C-9364-9BA7999D1074}" type="pres">
      <dgm:prSet presAssocID="{A03B6341-DE0D-43AF-9202-BA834F086A57}" presName="root2" presStyleCnt="0"/>
      <dgm:spPr/>
    </dgm:pt>
    <dgm:pt modelId="{A8D7D186-B7B2-44DD-91DA-C0FCE1AE19C1}" type="pres">
      <dgm:prSet presAssocID="{A03B6341-DE0D-43AF-9202-BA834F086A57}" presName="LevelTwoTextNode" presStyleLbl="node2" presStyleIdx="2" presStyleCnt="3" custLinFactNeighborX="-1279" custLinFactNeighborY="57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978F347-32CD-4C5F-93BC-C4941BD29988}" type="pres">
      <dgm:prSet presAssocID="{A03B6341-DE0D-43AF-9202-BA834F086A57}" presName="level3hierChild" presStyleCnt="0"/>
      <dgm:spPr/>
    </dgm:pt>
  </dgm:ptLst>
  <dgm:cxnLst>
    <dgm:cxn modelId="{765505C5-87EB-48FC-8BFF-82F180058DD2}" type="presOf" srcId="{4A1CCF37-BA41-4AE4-8B5C-527DC7791AEE}" destId="{A8B0AC79-8DAD-469A-AAA6-99FE54DE435B}" srcOrd="0" destOrd="0" presId="urn:microsoft.com/office/officeart/2008/layout/HorizontalMultiLevelHierarchy"/>
    <dgm:cxn modelId="{D3947814-04E3-42A8-8A87-5658DC1B6962}" srcId="{5337B2B1-7E28-4A5C-A36A-94089091C75A}" destId="{A03B6341-DE0D-43AF-9202-BA834F086A57}" srcOrd="2" destOrd="0" parTransId="{1CC74529-5E85-4579-A72D-D5C8219B36E3}" sibTransId="{57BDEA67-2F08-49E6-B57F-9963729D609D}"/>
    <dgm:cxn modelId="{B8CD4B5C-E4B0-4DAF-975D-0AC07337C2B5}" type="presOf" srcId="{1CC74529-5E85-4579-A72D-D5C8219B36E3}" destId="{35F7C67F-CF05-422C-BF9B-BD2A0EE40FF5}" srcOrd="1" destOrd="0" presId="urn:microsoft.com/office/officeart/2008/layout/HorizontalMultiLevelHierarchy"/>
    <dgm:cxn modelId="{FED66067-52CF-412C-AC26-8D26B9FCC667}" type="presOf" srcId="{F536D05E-C6B4-4C47-AD2E-2983F754BC05}" destId="{13F5C703-2FEF-4357-8CF3-FD6D378890CD}" srcOrd="0" destOrd="0" presId="urn:microsoft.com/office/officeart/2008/layout/HorizontalMultiLevelHierarchy"/>
    <dgm:cxn modelId="{EC4C08CF-508E-46EA-969E-93FC53F8EE8C}" srcId="{BA534FA5-F9F3-4825-9CD1-DB28E5B70399}" destId="{5337B2B1-7E28-4A5C-A36A-94089091C75A}" srcOrd="0" destOrd="0" parTransId="{A290DE31-1398-41DE-B4E9-92B7F63BD293}" sibTransId="{A9152288-047C-4BC7-98BC-DF82F50ED12C}"/>
    <dgm:cxn modelId="{BB70832E-AA9E-4B04-AF0C-694A3E7F5111}" type="presOf" srcId="{F536D05E-C6B4-4C47-AD2E-2983F754BC05}" destId="{9E9C7C7B-C7DD-439C-B1AF-817F94ECB910}" srcOrd="1" destOrd="0" presId="urn:microsoft.com/office/officeart/2008/layout/HorizontalMultiLevelHierarchy"/>
    <dgm:cxn modelId="{0F8F6F38-A14C-4218-B157-C6964D2D4187}" type="presOf" srcId="{1AC72901-D9CF-4374-A5B8-A4026617DA81}" destId="{4B21B50E-3918-4AC4-8CC3-99385A4BC1A1}" srcOrd="0" destOrd="0" presId="urn:microsoft.com/office/officeart/2008/layout/HorizontalMultiLevelHierarchy"/>
    <dgm:cxn modelId="{9D6EA0DC-AD1D-4B90-91AB-D07A40577761}" type="presOf" srcId="{BA534FA5-F9F3-4825-9CD1-DB28E5B70399}" destId="{B085DF71-BAEA-4CA6-840E-FFC5F8684FA0}" srcOrd="0" destOrd="0" presId="urn:microsoft.com/office/officeart/2008/layout/HorizontalMultiLevelHierarchy"/>
    <dgm:cxn modelId="{5B2B834A-6F7A-49F4-9999-C0F12BE771F0}" type="presOf" srcId="{2444BF21-9BD1-4936-BCBF-648AD609AE59}" destId="{AEF01524-07F8-49C3-B441-714587043993}" srcOrd="0" destOrd="0" presId="urn:microsoft.com/office/officeart/2008/layout/HorizontalMultiLevelHierarchy"/>
    <dgm:cxn modelId="{D6DAD508-19A9-4199-96CD-0B4160ABF375}" type="presOf" srcId="{2444BF21-9BD1-4936-BCBF-648AD609AE59}" destId="{73239A95-2448-42BA-9245-97111AAC5FC9}" srcOrd="1" destOrd="0" presId="urn:microsoft.com/office/officeart/2008/layout/HorizontalMultiLevelHierarchy"/>
    <dgm:cxn modelId="{BE80CE7A-B717-4A05-A6FB-1929B251F810}" type="presOf" srcId="{1CC74529-5E85-4579-A72D-D5C8219B36E3}" destId="{346FBD2D-4811-4229-9791-E03562E3F618}" srcOrd="0" destOrd="0" presId="urn:microsoft.com/office/officeart/2008/layout/HorizontalMultiLevelHierarchy"/>
    <dgm:cxn modelId="{98E67D6F-0E6C-4E72-8F98-76B75C620D6F}" srcId="{5337B2B1-7E28-4A5C-A36A-94089091C75A}" destId="{1AC72901-D9CF-4374-A5B8-A4026617DA81}" srcOrd="0" destOrd="0" parTransId="{2444BF21-9BD1-4936-BCBF-648AD609AE59}" sibTransId="{3F7A1CD0-A2F9-4B94-A578-5172F5793911}"/>
    <dgm:cxn modelId="{AC50DC73-3A63-4B15-A4F5-0BA102242436}" type="presOf" srcId="{5337B2B1-7E28-4A5C-A36A-94089091C75A}" destId="{9DBB6B77-0A9C-43BA-AA4D-C53178C65CF6}" srcOrd="0" destOrd="0" presId="urn:microsoft.com/office/officeart/2008/layout/HorizontalMultiLevelHierarchy"/>
    <dgm:cxn modelId="{1D1C946F-B69C-45E1-B07F-9EC7BED1E00A}" srcId="{5337B2B1-7E28-4A5C-A36A-94089091C75A}" destId="{4A1CCF37-BA41-4AE4-8B5C-527DC7791AEE}" srcOrd="1" destOrd="0" parTransId="{F536D05E-C6B4-4C47-AD2E-2983F754BC05}" sibTransId="{DEE39FF7-B1DD-4263-AA26-84EFE5EAD180}"/>
    <dgm:cxn modelId="{F59050D2-A821-4B70-A966-2374D23C63F2}" type="presOf" srcId="{A03B6341-DE0D-43AF-9202-BA834F086A57}" destId="{A8D7D186-B7B2-44DD-91DA-C0FCE1AE19C1}" srcOrd="0" destOrd="0" presId="urn:microsoft.com/office/officeart/2008/layout/HorizontalMultiLevelHierarchy"/>
    <dgm:cxn modelId="{2440CEA6-8B41-4010-A4DA-35A0D3D687AA}" type="presParOf" srcId="{B085DF71-BAEA-4CA6-840E-FFC5F8684FA0}" destId="{7E364852-8C1F-4A8A-AC24-3F62D8000419}" srcOrd="0" destOrd="0" presId="urn:microsoft.com/office/officeart/2008/layout/HorizontalMultiLevelHierarchy"/>
    <dgm:cxn modelId="{1733A9A1-5EB0-4C97-A846-B69D189A740D}" type="presParOf" srcId="{7E364852-8C1F-4A8A-AC24-3F62D8000419}" destId="{9DBB6B77-0A9C-43BA-AA4D-C53178C65CF6}" srcOrd="0" destOrd="0" presId="urn:microsoft.com/office/officeart/2008/layout/HorizontalMultiLevelHierarchy"/>
    <dgm:cxn modelId="{41010ADB-56FE-4529-8E4B-D603859EB928}" type="presParOf" srcId="{7E364852-8C1F-4A8A-AC24-3F62D8000419}" destId="{9CE4D7C0-D559-4096-9E01-34027C5940F0}" srcOrd="1" destOrd="0" presId="urn:microsoft.com/office/officeart/2008/layout/HorizontalMultiLevelHierarchy"/>
    <dgm:cxn modelId="{CBCFB90C-A449-4805-8E0D-5BB781FEFCA0}" type="presParOf" srcId="{9CE4D7C0-D559-4096-9E01-34027C5940F0}" destId="{AEF01524-07F8-49C3-B441-714587043993}" srcOrd="0" destOrd="0" presId="urn:microsoft.com/office/officeart/2008/layout/HorizontalMultiLevelHierarchy"/>
    <dgm:cxn modelId="{8B47EC8B-9E8B-4E88-8672-3D7A0CA34385}" type="presParOf" srcId="{AEF01524-07F8-49C3-B441-714587043993}" destId="{73239A95-2448-42BA-9245-97111AAC5FC9}" srcOrd="0" destOrd="0" presId="urn:microsoft.com/office/officeart/2008/layout/HorizontalMultiLevelHierarchy"/>
    <dgm:cxn modelId="{2290C1E3-7D21-45D2-A9D6-81F000D8E2EC}" type="presParOf" srcId="{9CE4D7C0-D559-4096-9E01-34027C5940F0}" destId="{30010B45-A2D9-4263-8F0D-A2516184175D}" srcOrd="1" destOrd="0" presId="urn:microsoft.com/office/officeart/2008/layout/HorizontalMultiLevelHierarchy"/>
    <dgm:cxn modelId="{80B6B3D3-0623-4181-877B-74C47910F502}" type="presParOf" srcId="{30010B45-A2D9-4263-8F0D-A2516184175D}" destId="{4B21B50E-3918-4AC4-8CC3-99385A4BC1A1}" srcOrd="0" destOrd="0" presId="urn:microsoft.com/office/officeart/2008/layout/HorizontalMultiLevelHierarchy"/>
    <dgm:cxn modelId="{E62E115C-9B54-41A6-B90B-3EBC4F036E33}" type="presParOf" srcId="{30010B45-A2D9-4263-8F0D-A2516184175D}" destId="{E63292AC-939B-44C7-9482-FBFADFA78D14}" srcOrd="1" destOrd="0" presId="urn:microsoft.com/office/officeart/2008/layout/HorizontalMultiLevelHierarchy"/>
    <dgm:cxn modelId="{8FEDF577-7BBA-4D7E-8019-B4FF9096229B}" type="presParOf" srcId="{9CE4D7C0-D559-4096-9E01-34027C5940F0}" destId="{13F5C703-2FEF-4357-8CF3-FD6D378890CD}" srcOrd="2" destOrd="0" presId="urn:microsoft.com/office/officeart/2008/layout/HorizontalMultiLevelHierarchy"/>
    <dgm:cxn modelId="{F3E8FCD0-6657-4795-8FD3-F13EC40A5177}" type="presParOf" srcId="{13F5C703-2FEF-4357-8CF3-FD6D378890CD}" destId="{9E9C7C7B-C7DD-439C-B1AF-817F94ECB910}" srcOrd="0" destOrd="0" presId="urn:microsoft.com/office/officeart/2008/layout/HorizontalMultiLevelHierarchy"/>
    <dgm:cxn modelId="{018B2985-3623-4424-91BD-8E6F3C324F38}" type="presParOf" srcId="{9CE4D7C0-D559-4096-9E01-34027C5940F0}" destId="{1DD6ED2E-DF37-406B-B56C-B0F1E9F1358F}" srcOrd="3" destOrd="0" presId="urn:microsoft.com/office/officeart/2008/layout/HorizontalMultiLevelHierarchy"/>
    <dgm:cxn modelId="{363FA84F-9B58-4C27-82D7-3D2BBDB0F22A}" type="presParOf" srcId="{1DD6ED2E-DF37-406B-B56C-B0F1E9F1358F}" destId="{A8B0AC79-8DAD-469A-AAA6-99FE54DE435B}" srcOrd="0" destOrd="0" presId="urn:microsoft.com/office/officeart/2008/layout/HorizontalMultiLevelHierarchy"/>
    <dgm:cxn modelId="{EF1B4E2F-6930-467F-9D18-C70C7ECBBC56}" type="presParOf" srcId="{1DD6ED2E-DF37-406B-B56C-B0F1E9F1358F}" destId="{77D12601-26D4-4D8F-9F64-C7A335145217}" srcOrd="1" destOrd="0" presId="urn:microsoft.com/office/officeart/2008/layout/HorizontalMultiLevelHierarchy"/>
    <dgm:cxn modelId="{BF70F100-B0B4-4744-965E-A2A6742BCF32}" type="presParOf" srcId="{9CE4D7C0-D559-4096-9E01-34027C5940F0}" destId="{346FBD2D-4811-4229-9791-E03562E3F618}" srcOrd="4" destOrd="0" presId="urn:microsoft.com/office/officeart/2008/layout/HorizontalMultiLevelHierarchy"/>
    <dgm:cxn modelId="{436FDF44-E3B5-4379-A9E8-9C2B496D8EC0}" type="presParOf" srcId="{346FBD2D-4811-4229-9791-E03562E3F618}" destId="{35F7C67F-CF05-422C-BF9B-BD2A0EE40FF5}" srcOrd="0" destOrd="0" presId="urn:microsoft.com/office/officeart/2008/layout/HorizontalMultiLevelHierarchy"/>
    <dgm:cxn modelId="{08ADC996-F507-4798-807B-606AC0FAE9CA}" type="presParOf" srcId="{9CE4D7C0-D559-4096-9E01-34027C5940F0}" destId="{6072AEC1-0A6D-463C-9364-9BA7999D1074}" srcOrd="5" destOrd="0" presId="urn:microsoft.com/office/officeart/2008/layout/HorizontalMultiLevelHierarchy"/>
    <dgm:cxn modelId="{1586DD88-404E-4042-B4FA-8F3089F1F9B1}" type="presParOf" srcId="{6072AEC1-0A6D-463C-9364-9BA7999D1074}" destId="{A8D7D186-B7B2-44DD-91DA-C0FCE1AE19C1}" srcOrd="0" destOrd="0" presId="urn:microsoft.com/office/officeart/2008/layout/HorizontalMultiLevelHierarchy"/>
    <dgm:cxn modelId="{FEC48B6E-D976-4077-BF7E-0AC9F4F7726A}" type="presParOf" srcId="{6072AEC1-0A6D-463C-9364-9BA7999D1074}" destId="{1978F347-32CD-4C5F-93BC-C4941BD29988}" srcOrd="1" destOrd="0" presId="urn:microsoft.com/office/officeart/2008/layout/HorizontalMultiLevelHierarchy"/>
  </dgm:cxnLst>
  <dgm:bg>
    <a:solidFill>
      <a:schemeClr val="tx1">
        <a:lumMod val="5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6FBD2D-4811-4229-9791-E03562E3F618}">
      <dsp:nvSpPr>
        <dsp:cNvPr id="0" name=""/>
        <dsp:cNvSpPr/>
      </dsp:nvSpPr>
      <dsp:spPr>
        <a:xfrm>
          <a:off x="1856601" y="3060340"/>
          <a:ext cx="714095" cy="15199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57047" y="0"/>
              </a:lnTo>
              <a:lnTo>
                <a:pt x="357047" y="1519971"/>
              </a:lnTo>
              <a:lnTo>
                <a:pt x="714095" y="1519971"/>
              </a:lnTo>
            </a:path>
          </a:pathLst>
        </a:custGeom>
        <a:noFill/>
        <a:ln w="1079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2171665" y="3778341"/>
        <a:ext cx="83967" cy="83967"/>
      </dsp:txXfrm>
    </dsp:sp>
    <dsp:sp modelId="{13F5C703-2FEF-4357-8CF3-FD6D378890CD}">
      <dsp:nvSpPr>
        <dsp:cNvPr id="0" name=""/>
        <dsp:cNvSpPr/>
      </dsp:nvSpPr>
      <dsp:spPr>
        <a:xfrm>
          <a:off x="1856601" y="3014620"/>
          <a:ext cx="76288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762881" y="45720"/>
              </a:lnTo>
            </a:path>
          </a:pathLst>
        </a:custGeom>
        <a:noFill/>
        <a:ln w="1079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218970" y="3041267"/>
        <a:ext cx="38144" cy="38144"/>
      </dsp:txXfrm>
    </dsp:sp>
    <dsp:sp modelId="{AEF01524-07F8-49C3-B441-714587043993}">
      <dsp:nvSpPr>
        <dsp:cNvPr id="0" name=""/>
        <dsp:cNvSpPr/>
      </dsp:nvSpPr>
      <dsp:spPr>
        <a:xfrm>
          <a:off x="1856601" y="1606678"/>
          <a:ext cx="762881" cy="1453661"/>
        </a:xfrm>
        <a:custGeom>
          <a:avLst/>
          <a:gdLst/>
          <a:ahLst/>
          <a:cxnLst/>
          <a:rect l="0" t="0" r="0" b="0"/>
          <a:pathLst>
            <a:path>
              <a:moveTo>
                <a:pt x="0" y="1453661"/>
              </a:moveTo>
              <a:lnTo>
                <a:pt x="381440" y="1453661"/>
              </a:lnTo>
              <a:lnTo>
                <a:pt x="381440" y="0"/>
              </a:lnTo>
              <a:lnTo>
                <a:pt x="762881" y="0"/>
              </a:lnTo>
            </a:path>
          </a:pathLst>
        </a:custGeom>
        <a:noFill/>
        <a:ln w="1079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2197000" y="2292467"/>
        <a:ext cx="82084" cy="82084"/>
      </dsp:txXfrm>
    </dsp:sp>
    <dsp:sp modelId="{9DBB6B77-0A9C-43BA-AA4D-C53178C65CF6}">
      <dsp:nvSpPr>
        <dsp:cNvPr id="0" name=""/>
        <dsp:cNvSpPr/>
      </dsp:nvSpPr>
      <dsp:spPr>
        <a:xfrm rot="16200000">
          <a:off x="-1785202" y="2478875"/>
          <a:ext cx="6120680" cy="116292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100" b="1" kern="1200" dirty="0" smtClean="0">
              <a:solidFill>
                <a:srgbClr val="FF0000"/>
              </a:solidFill>
            </a:rPr>
            <a:t>Гуморальна регуляція</a:t>
          </a:r>
          <a:endParaRPr lang="ru-RU" sz="5100" b="1" kern="1200" dirty="0">
            <a:solidFill>
              <a:srgbClr val="FF0000"/>
            </a:solidFill>
          </a:endParaRPr>
        </a:p>
      </dsp:txBody>
      <dsp:txXfrm>
        <a:off x="-1785202" y="2478875"/>
        <a:ext cx="6120680" cy="1162929"/>
      </dsp:txXfrm>
    </dsp:sp>
    <dsp:sp modelId="{4B21B50E-3918-4AC4-8CC3-99385A4BC1A1}">
      <dsp:nvSpPr>
        <dsp:cNvPr id="0" name=""/>
        <dsp:cNvSpPr/>
      </dsp:nvSpPr>
      <dsp:spPr>
        <a:xfrm>
          <a:off x="2619483" y="1025213"/>
          <a:ext cx="5255796" cy="116292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800" kern="1200" dirty="0" smtClean="0"/>
            <a:t>Рідини організму (кров, міжклітинна рідина, лімфа)</a:t>
          </a:r>
          <a:endParaRPr lang="ru-RU" sz="3800" kern="1200" dirty="0"/>
        </a:p>
      </dsp:txBody>
      <dsp:txXfrm>
        <a:off x="2619483" y="1025213"/>
        <a:ext cx="5255796" cy="1162929"/>
      </dsp:txXfrm>
    </dsp:sp>
    <dsp:sp modelId="{A8B0AC79-8DAD-469A-AAA6-99FE54DE435B}">
      <dsp:nvSpPr>
        <dsp:cNvPr id="0" name=""/>
        <dsp:cNvSpPr/>
      </dsp:nvSpPr>
      <dsp:spPr>
        <a:xfrm>
          <a:off x="2619483" y="2478875"/>
          <a:ext cx="3814407" cy="116292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800" b="1" kern="1200" dirty="0" smtClean="0"/>
            <a:t>ГОРМОНИ</a:t>
          </a:r>
          <a:endParaRPr lang="ru-RU" sz="3800" b="1" kern="1200" dirty="0"/>
        </a:p>
      </dsp:txBody>
      <dsp:txXfrm>
        <a:off x="2619483" y="2478875"/>
        <a:ext cx="3814407" cy="1162929"/>
      </dsp:txXfrm>
    </dsp:sp>
    <dsp:sp modelId="{A8D7D186-B7B2-44DD-91DA-C0FCE1AE19C1}">
      <dsp:nvSpPr>
        <dsp:cNvPr id="0" name=""/>
        <dsp:cNvSpPr/>
      </dsp:nvSpPr>
      <dsp:spPr>
        <a:xfrm>
          <a:off x="2570697" y="3998847"/>
          <a:ext cx="3814407" cy="116292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800" b="1" kern="1200" dirty="0" smtClean="0"/>
            <a:t>ОРГАНИ-МІШЕНІ</a:t>
          </a:r>
          <a:endParaRPr lang="ru-RU" sz="3800" b="1" kern="1200" dirty="0"/>
        </a:p>
      </dsp:txBody>
      <dsp:txXfrm>
        <a:off x="2570697" y="3998847"/>
        <a:ext cx="3814407" cy="11629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6807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3200" b="1" dirty="0" smtClean="0"/>
              <a:t>ЦЕНТРАЛЬНІ ОРГАНИ ЕНДОКРИННОЇ СИСТЕМИ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962400" cy="4637112"/>
          </a:xfrm>
        </p:spPr>
        <p:txBody>
          <a:bodyPr>
            <a:normAutofit fontScale="92500" lnSpcReduction="10000"/>
          </a:bodyPr>
          <a:lstStyle/>
          <a:p>
            <a:pPr marL="0" lvl="0" indent="0">
              <a:spcAft>
                <a:spcPts val="0"/>
              </a:spcAft>
              <a:buClrTx/>
              <a:buNone/>
            </a:pPr>
            <a:r>
              <a:rPr lang="uk-UA" sz="3200" b="1" spc="0" dirty="0">
                <a:latin typeface="Calibri"/>
              </a:rPr>
              <a:t>Гіпоталамус </a:t>
            </a:r>
            <a:r>
              <a:rPr lang="uk-UA" sz="3200" spc="0" dirty="0">
                <a:latin typeface="Calibri"/>
              </a:rPr>
              <a:t>- відділ проміжного мозку, що виконує функцію мозкового контролю над внутрішніми органами. Він є вищим центром регуляції вегетативних функцій організму, місцем взаємодії нервової та ендокринної систем.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916832"/>
            <a:ext cx="4505325" cy="3462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531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3600" b="1" dirty="0" smtClean="0"/>
              <a:t>ЦЕНТРАЛЬНІ ОРГАНИ ЕНДОКРИННОЇ </a:t>
            </a:r>
            <a:r>
              <a:rPr lang="uk-UA" sz="4000" b="1" dirty="0" smtClean="0"/>
              <a:t>СИСТЕМИ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890392" cy="4114800"/>
          </a:xfrm>
        </p:spPr>
        <p:txBody>
          <a:bodyPr>
            <a:normAutofit fontScale="92500" lnSpcReduction="20000"/>
          </a:bodyPr>
          <a:lstStyle/>
          <a:p>
            <a:pPr marL="0" lvl="0" indent="0">
              <a:spcAft>
                <a:spcPts val="0"/>
              </a:spcAft>
              <a:buClrTx/>
              <a:buNone/>
            </a:pPr>
            <a:r>
              <a:rPr lang="uk-UA" sz="3200" b="1" spc="0" dirty="0">
                <a:latin typeface="Calibri"/>
              </a:rPr>
              <a:t>Гіпофіз </a:t>
            </a:r>
            <a:r>
              <a:rPr lang="uk-UA" sz="3200" spc="0" dirty="0">
                <a:latin typeface="Calibri"/>
              </a:rPr>
              <a:t>– округле утворення масою 0,5-0,6 г, розміщене в </a:t>
            </a:r>
            <a:r>
              <a:rPr lang="uk-UA" sz="3200" spc="0" dirty="0" err="1">
                <a:latin typeface="Calibri"/>
              </a:rPr>
              <a:t>гіпофізарній</a:t>
            </a:r>
            <a:r>
              <a:rPr lang="uk-UA" sz="3200" spc="0" dirty="0">
                <a:latin typeface="Calibri"/>
              </a:rPr>
              <a:t> ямці турецького сідла клиновидної кістки.</a:t>
            </a:r>
            <a:r>
              <a:rPr lang="vi-VN" sz="3200" spc="0" dirty="0">
                <a:latin typeface="Arial"/>
              </a:rPr>
              <a:t> </a:t>
            </a:r>
            <a:r>
              <a:rPr lang="uk-UA" sz="3200" spc="0" dirty="0">
                <a:latin typeface="Calibri"/>
              </a:rPr>
              <a:t>Складається із доль: передня – залозиста, задня – нервова. Між ними ще наявна проміжна частка. </a:t>
            </a:r>
            <a:endParaRPr lang="uk-UA" sz="3200" spc="0" dirty="0">
              <a:latin typeface="Calibri" pitchFamily="34" charset="0"/>
            </a:endParaRPr>
          </a:p>
          <a:p>
            <a:endParaRPr lang="ru-RU" dirty="0"/>
          </a:p>
        </p:txBody>
      </p:sp>
      <p:pic>
        <p:nvPicPr>
          <p:cNvPr id="4098" name="Picture 2" descr="C:\Users\user\Desktop\GH\gonadotropn-gormoni-ta-yih-funkcyi-fbru_95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412776"/>
            <a:ext cx="4469532" cy="4366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4617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dirty="0" err="1"/>
              <a:t>Гормони</a:t>
            </a:r>
            <a:r>
              <a:rPr lang="ru-RU" sz="4000" b="1" dirty="0"/>
              <a:t> </a:t>
            </a:r>
            <a:r>
              <a:rPr lang="ru-RU" sz="4000" b="1" dirty="0" err="1"/>
              <a:t>гіпофізу</a:t>
            </a:r>
            <a:r>
              <a:rPr lang="ru-RU" sz="4000" b="1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781128"/>
          </a:xfrm>
        </p:spPr>
        <p:txBody>
          <a:bodyPr>
            <a:normAutofit lnSpcReduction="10000"/>
          </a:bodyPr>
          <a:lstStyle/>
          <a:p>
            <a:pPr lvl="0">
              <a:spcAft>
                <a:spcPts val="0"/>
              </a:spcAft>
              <a:buClrTx/>
            </a:pPr>
            <a:r>
              <a:rPr lang="uk-UA" sz="2700" b="1" spc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Передня частка виробляє </a:t>
            </a:r>
            <a:r>
              <a:rPr lang="uk-UA" sz="2700" b="1" spc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тропні</a:t>
            </a:r>
            <a:r>
              <a:rPr lang="uk-UA" sz="2700" b="1" spc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гормони: </a:t>
            </a:r>
            <a:r>
              <a:rPr lang="uk-UA" sz="2700" b="1" spc="0" dirty="0" err="1">
                <a:effectLst>
                  <a:glow rad="101600">
                    <a:prstClr val="white">
                      <a:alpha val="6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тиреотропний</a:t>
            </a:r>
            <a:r>
              <a:rPr lang="uk-UA" sz="2700" b="1" spc="0" dirty="0">
                <a:effectLst>
                  <a:glow rad="101600">
                    <a:prstClr val="white">
                      <a:alpha val="6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</a:t>
            </a:r>
            <a:r>
              <a:rPr lang="uk-UA" sz="2700" b="1" spc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– впливає на щитоподібну залозу; </a:t>
            </a:r>
            <a:r>
              <a:rPr lang="uk-UA" sz="2700" b="1" spc="0" dirty="0">
                <a:effectLst>
                  <a:glow rad="101600">
                    <a:prstClr val="white">
                      <a:alpha val="6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адренокортикотропний </a:t>
            </a:r>
            <a:r>
              <a:rPr lang="uk-UA" sz="2700" b="1" spc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– стимулює секрецію надниркових залоз; </a:t>
            </a:r>
            <a:r>
              <a:rPr lang="uk-UA" sz="2700" b="1" spc="0" dirty="0" err="1">
                <a:effectLst>
                  <a:glow rad="101600">
                    <a:prstClr val="white">
                      <a:alpha val="6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гонадотропні</a:t>
            </a:r>
            <a:r>
              <a:rPr lang="uk-UA" sz="2700" b="1" spc="0" dirty="0">
                <a:effectLst>
                  <a:glow rad="101600">
                    <a:prstClr val="white">
                      <a:alpha val="6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: </a:t>
            </a:r>
            <a:r>
              <a:rPr lang="uk-UA" sz="2700" b="1" spc="0" dirty="0" err="1">
                <a:effectLst>
                  <a:glow rad="101600">
                    <a:prstClr val="white">
                      <a:alpha val="6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лютенізуючий</a:t>
            </a:r>
            <a:r>
              <a:rPr lang="uk-UA" sz="2700" b="1" spc="0" dirty="0">
                <a:effectLst>
                  <a:glow rad="101600">
                    <a:prstClr val="white">
                      <a:alpha val="6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, </a:t>
            </a:r>
            <a:r>
              <a:rPr lang="uk-UA" sz="2700" b="1" spc="0" dirty="0" err="1">
                <a:effectLst>
                  <a:glow rad="101600">
                    <a:prstClr val="white">
                      <a:alpha val="6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фолікулостимулюючий</a:t>
            </a:r>
            <a:r>
              <a:rPr lang="uk-UA" sz="2700" b="1" spc="0" dirty="0">
                <a:effectLst>
                  <a:glow rad="101600">
                    <a:prstClr val="white">
                      <a:alpha val="6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, </a:t>
            </a:r>
            <a:r>
              <a:rPr lang="uk-UA" sz="2700" b="1" spc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які стимулюють функцію статевих залоз; </a:t>
            </a:r>
            <a:r>
              <a:rPr lang="uk-UA" sz="2700" b="1" spc="0" dirty="0">
                <a:effectLst>
                  <a:glow rad="101600">
                    <a:prstClr val="white">
                      <a:alpha val="6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гормон росту.</a:t>
            </a:r>
          </a:p>
          <a:p>
            <a:pPr lvl="0">
              <a:spcAft>
                <a:spcPts val="0"/>
              </a:spcAft>
              <a:buClrTx/>
            </a:pPr>
            <a:r>
              <a:rPr lang="uk-UA" sz="2700" b="1" spc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Задня частка виробляє: </a:t>
            </a:r>
            <a:r>
              <a:rPr lang="uk-UA" sz="2700" b="1" spc="0" dirty="0">
                <a:effectLst>
                  <a:glow rad="101600">
                    <a:prstClr val="white">
                      <a:alpha val="6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вазопресин</a:t>
            </a:r>
            <a:r>
              <a:rPr lang="uk-UA" sz="2700" b="1" spc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або </a:t>
            </a:r>
            <a:r>
              <a:rPr lang="uk-UA" sz="2700" b="1" spc="0" dirty="0">
                <a:effectLst>
                  <a:glow rad="101600">
                    <a:prstClr val="white">
                      <a:alpha val="6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антидіуретичний гормон</a:t>
            </a:r>
            <a:r>
              <a:rPr lang="uk-UA" sz="2700" b="1" spc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, що зменшує діурез та підвищує кров</a:t>
            </a:r>
            <a:r>
              <a:rPr lang="en-US" sz="2700" b="1" spc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’</a:t>
            </a:r>
            <a:r>
              <a:rPr lang="uk-UA" sz="2700" b="1" spc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яний</a:t>
            </a:r>
            <a:r>
              <a:rPr lang="uk-UA" sz="2700" b="1" spc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тиск;  </a:t>
            </a:r>
            <a:r>
              <a:rPr lang="uk-UA" sz="2700" b="1" spc="0" dirty="0" err="1">
                <a:effectLst>
                  <a:glow rad="101600">
                    <a:prstClr val="white">
                      <a:alpha val="60000"/>
                    </a:prst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окситоцин</a:t>
            </a:r>
            <a:r>
              <a:rPr lang="uk-UA" sz="2700" b="1" spc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– діє на посмуговані м</a:t>
            </a:r>
            <a:r>
              <a:rPr lang="en-US" sz="2700" b="1" spc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’</a:t>
            </a:r>
            <a:r>
              <a:rPr lang="ru-RU" sz="2700" b="1" spc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язи матки, а в </a:t>
            </a:r>
            <a:r>
              <a:rPr lang="ru-RU" sz="2700" b="1" spc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період</a:t>
            </a:r>
            <a:r>
              <a:rPr lang="ru-RU" sz="2700" b="1" spc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</a:t>
            </a:r>
            <a:r>
              <a:rPr lang="ru-RU" sz="2700" b="1" spc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лактації</a:t>
            </a:r>
            <a:r>
              <a:rPr lang="ru-RU" sz="2700" b="1" spc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</a:t>
            </a:r>
            <a:r>
              <a:rPr lang="ru-RU" sz="2700" b="1" spc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стимулює</a:t>
            </a:r>
            <a:r>
              <a:rPr lang="ru-RU" sz="2700" b="1" spc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</a:t>
            </a:r>
            <a:r>
              <a:rPr lang="ru-RU" sz="2700" b="1" spc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секрецію</a:t>
            </a:r>
            <a:r>
              <a:rPr lang="ru-RU" sz="2700" b="1" spc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молока.</a:t>
            </a:r>
            <a:r>
              <a:rPr lang="uk-UA" sz="2700" b="1" spc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57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dirty="0" err="1"/>
              <a:t>Периферійні</a:t>
            </a:r>
            <a:r>
              <a:rPr lang="ru-RU" sz="4000" b="1" dirty="0"/>
              <a:t> </a:t>
            </a:r>
            <a:r>
              <a:rPr lang="ru-RU" sz="4000" b="1" dirty="0" err="1"/>
              <a:t>органи</a:t>
            </a:r>
            <a:r>
              <a:rPr lang="ru-RU" sz="4000" b="1" dirty="0"/>
              <a:t> ЕС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4322440" cy="4114800"/>
          </a:xfrm>
        </p:spPr>
        <p:txBody>
          <a:bodyPr/>
          <a:lstStyle/>
          <a:p>
            <a:r>
              <a:rPr lang="uk-UA" sz="2800" b="1" dirty="0" smtClean="0"/>
              <a:t>Щитоподібна залоза </a:t>
            </a:r>
            <a:r>
              <a:rPr lang="uk-UA" dirty="0" smtClean="0"/>
              <a:t>– </a:t>
            </a:r>
            <a:r>
              <a:rPr lang="uk-UA" sz="2400" dirty="0"/>
              <a:t>непарний </a:t>
            </a:r>
            <a:r>
              <a:rPr lang="uk-UA" sz="2400" dirty="0" smtClean="0"/>
              <a:t>орган, розташований </a:t>
            </a:r>
            <a:r>
              <a:rPr lang="uk-UA" sz="2400" dirty="0"/>
              <a:t>на передній поверхні шиї, попереду трахеї, і є периферійним </a:t>
            </a:r>
            <a:r>
              <a:rPr lang="uk-UA" sz="2400" dirty="0" err="1"/>
              <a:t>гіпофіззалежним</a:t>
            </a:r>
            <a:r>
              <a:rPr lang="uk-UA" sz="2400" dirty="0"/>
              <a:t> органом ендокринної системи, який регулює основний обмін і забезпечує кальцієвий гомеостаз крові.</a:t>
            </a:r>
            <a:endParaRPr lang="ru-RU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1" y="1690433"/>
            <a:ext cx="5003926" cy="3748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947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332656"/>
            <a:ext cx="4106416" cy="5382344"/>
          </a:xfrm>
        </p:spPr>
        <p:txBody>
          <a:bodyPr/>
          <a:lstStyle/>
          <a:p>
            <a:r>
              <a:rPr lang="uk-UA" sz="4000" b="1" dirty="0" smtClean="0"/>
              <a:t>ТИМУС</a:t>
            </a:r>
            <a:r>
              <a:rPr lang="uk-UA" dirty="0" smtClean="0"/>
              <a:t> – </a:t>
            </a:r>
            <a:r>
              <a:rPr lang="uk-UA" sz="2400" dirty="0" err="1" smtClean="0"/>
              <a:t>вилочкова</a:t>
            </a:r>
            <a:r>
              <a:rPr lang="uk-UA" sz="2400" dirty="0" smtClean="0"/>
              <a:t> залоза, або </a:t>
            </a:r>
            <a:r>
              <a:rPr lang="uk-UA" sz="2400" dirty="0" err="1" smtClean="0"/>
              <a:t>загрудинна</a:t>
            </a:r>
            <a:r>
              <a:rPr lang="uk-UA" sz="2400" dirty="0" smtClean="0"/>
              <a:t>, що складається із кіркової та мозкової частин. Розвивається до періоду статевого дозрівання,  </a:t>
            </a:r>
            <a:r>
              <a:rPr lang="uk-UA" sz="2400" dirty="0"/>
              <a:t>п</a:t>
            </a:r>
            <a:r>
              <a:rPr lang="uk-UA" sz="2400" dirty="0" smtClean="0"/>
              <a:t>отім атрофується. Відіграє основну роль </a:t>
            </a:r>
            <a:r>
              <a:rPr lang="uk-UA" sz="2400" dirty="0" err="1" smtClean="0"/>
              <a:t>урозвитку</a:t>
            </a:r>
            <a:r>
              <a:rPr lang="uk-UA" sz="2400" dirty="0" smtClean="0"/>
              <a:t> клітинного імунітету. Кіркова частина виробляє </a:t>
            </a:r>
            <a:r>
              <a:rPr lang="uk-UA" sz="2800" b="1" u="sng" dirty="0" err="1" smtClean="0"/>
              <a:t>тимозин</a:t>
            </a:r>
            <a:r>
              <a:rPr lang="uk-UA" sz="2400" b="1" u="sng" dirty="0" smtClean="0"/>
              <a:t>, </a:t>
            </a:r>
            <a:r>
              <a:rPr lang="uk-UA" sz="2400" dirty="0" smtClean="0"/>
              <a:t>який впливає на дозрівання і спеціалізацію Т-лімфоцитів.</a:t>
            </a:r>
          </a:p>
          <a:p>
            <a:r>
              <a:rPr lang="uk-UA" sz="2400" dirty="0" smtClean="0"/>
              <a:t>  </a:t>
            </a:r>
            <a:endParaRPr lang="ru-RU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7072" y="332656"/>
            <a:ext cx="4997698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516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404664"/>
            <a:ext cx="4608512" cy="5310336"/>
          </a:xfrm>
        </p:spPr>
        <p:txBody>
          <a:bodyPr>
            <a:normAutofit fontScale="92500" lnSpcReduction="10000"/>
          </a:bodyPr>
          <a:lstStyle/>
          <a:p>
            <a:r>
              <a:rPr lang="ru-RU" sz="4400" b="1" dirty="0" err="1"/>
              <a:t>Підшлункова</a:t>
            </a:r>
            <a:r>
              <a:rPr lang="ru-RU" sz="4400" b="1" dirty="0"/>
              <a:t> </a:t>
            </a:r>
            <a:r>
              <a:rPr lang="ru-RU" dirty="0"/>
              <a:t>- </a:t>
            </a:r>
            <a:r>
              <a:rPr lang="ru-RU" sz="2800" dirty="0"/>
              <a:t>велика </a:t>
            </a:r>
            <a:r>
              <a:rPr lang="ru-RU" sz="2800" dirty="0" err="1"/>
              <a:t>залоза</a:t>
            </a:r>
            <a:r>
              <a:rPr lang="ru-RU" sz="2800" dirty="0"/>
              <a:t>, </a:t>
            </a:r>
            <a:r>
              <a:rPr lang="ru-RU" sz="2800" dirty="0" err="1"/>
              <a:t>що</a:t>
            </a:r>
            <a:r>
              <a:rPr lang="ru-RU" sz="2800" dirty="0"/>
              <a:t> </a:t>
            </a:r>
            <a:r>
              <a:rPr lang="ru-RU" sz="2800" dirty="0" err="1"/>
              <a:t>складається</a:t>
            </a:r>
            <a:r>
              <a:rPr lang="ru-RU" sz="2800" dirty="0"/>
              <a:t> з головки, </a:t>
            </a:r>
            <a:r>
              <a:rPr lang="ru-RU" sz="2800" dirty="0" err="1"/>
              <a:t>тіла</a:t>
            </a:r>
            <a:r>
              <a:rPr lang="ru-RU" sz="2800" dirty="0"/>
              <a:t> і хвоста. </a:t>
            </a:r>
            <a:r>
              <a:rPr lang="ru-RU" sz="2800" dirty="0" err="1"/>
              <a:t>Це</a:t>
            </a:r>
            <a:r>
              <a:rPr lang="ru-RU" sz="2800" dirty="0"/>
              <a:t> </a:t>
            </a:r>
            <a:r>
              <a:rPr lang="ru-RU" sz="2800" dirty="0" err="1"/>
              <a:t>залоза</a:t>
            </a:r>
            <a:r>
              <a:rPr lang="ru-RU" sz="2800" dirty="0"/>
              <a:t> </a:t>
            </a:r>
            <a:r>
              <a:rPr lang="ru-RU" sz="2800" dirty="0" err="1"/>
              <a:t>змішаної</a:t>
            </a:r>
            <a:r>
              <a:rPr lang="ru-RU" sz="2800" dirty="0"/>
              <a:t> </a:t>
            </a:r>
            <a:r>
              <a:rPr lang="ru-RU" sz="2800" dirty="0" err="1"/>
              <a:t>секреції</a:t>
            </a:r>
            <a:r>
              <a:rPr lang="ru-RU" sz="2800" dirty="0"/>
              <a:t> </a:t>
            </a:r>
            <a:r>
              <a:rPr lang="ru-RU" sz="2800" dirty="0" err="1"/>
              <a:t>або</a:t>
            </a:r>
            <a:r>
              <a:rPr lang="ru-RU" sz="2800" dirty="0"/>
              <a:t> </a:t>
            </a:r>
            <a:r>
              <a:rPr lang="ru-RU" sz="2800" dirty="0" err="1"/>
              <a:t>подвійної</a:t>
            </a:r>
            <a:r>
              <a:rPr lang="ru-RU" sz="2800" dirty="0"/>
              <a:t> </a:t>
            </a:r>
            <a:r>
              <a:rPr lang="ru-RU" sz="2800" dirty="0" err="1"/>
              <a:t>дії</a:t>
            </a:r>
            <a:r>
              <a:rPr lang="ru-RU" sz="2800" dirty="0"/>
              <a:t>, яка </a:t>
            </a:r>
            <a:r>
              <a:rPr lang="ru-RU" sz="2800" dirty="0" err="1"/>
              <a:t>виробляє</a:t>
            </a:r>
            <a:r>
              <a:rPr lang="ru-RU" sz="2800" dirty="0"/>
              <a:t> </a:t>
            </a:r>
            <a:r>
              <a:rPr lang="ru-RU" sz="2800" dirty="0" err="1"/>
              <a:t>травний</a:t>
            </a:r>
            <a:r>
              <a:rPr lang="ru-RU" sz="2800" dirty="0"/>
              <a:t> </a:t>
            </a:r>
            <a:r>
              <a:rPr lang="ru-RU" sz="2800" dirty="0" err="1"/>
              <a:t>сік</a:t>
            </a:r>
            <a:r>
              <a:rPr lang="ru-RU" sz="2800" dirty="0"/>
              <a:t>  (800 мл), </a:t>
            </a:r>
            <a:r>
              <a:rPr lang="ru-RU" sz="2800" dirty="0" err="1"/>
              <a:t>тобто</a:t>
            </a:r>
            <a:r>
              <a:rPr lang="ru-RU" sz="2800" dirty="0"/>
              <a:t> </a:t>
            </a:r>
            <a:r>
              <a:rPr lang="ru-RU" sz="2800" dirty="0" err="1"/>
              <a:t>ферменти</a:t>
            </a:r>
            <a:r>
              <a:rPr lang="ru-RU" sz="2800" dirty="0"/>
              <a:t> для </a:t>
            </a:r>
            <a:r>
              <a:rPr lang="ru-RU" sz="2800" dirty="0" err="1"/>
              <a:t>процесу</a:t>
            </a:r>
            <a:r>
              <a:rPr lang="ru-RU" sz="2800" dirty="0"/>
              <a:t> </a:t>
            </a:r>
            <a:r>
              <a:rPr lang="ru-RU" sz="2800" dirty="0" err="1"/>
              <a:t>травлення</a:t>
            </a:r>
            <a:r>
              <a:rPr lang="ru-RU" sz="2800" dirty="0"/>
              <a:t> (</a:t>
            </a:r>
            <a:r>
              <a:rPr lang="ru-RU" sz="2800" dirty="0" err="1"/>
              <a:t>екзокринна</a:t>
            </a:r>
            <a:r>
              <a:rPr lang="ru-RU" sz="2800" dirty="0"/>
              <a:t> </a:t>
            </a:r>
            <a:r>
              <a:rPr lang="ru-RU" sz="2800" dirty="0" err="1"/>
              <a:t>функція</a:t>
            </a:r>
            <a:r>
              <a:rPr lang="ru-RU" sz="2800" dirty="0"/>
              <a:t>) і </a:t>
            </a:r>
            <a:r>
              <a:rPr lang="ru-RU" sz="2800" dirty="0" err="1"/>
              <a:t>гормони</a:t>
            </a:r>
            <a:r>
              <a:rPr lang="ru-RU" sz="2800" dirty="0"/>
              <a:t> (</a:t>
            </a:r>
            <a:r>
              <a:rPr lang="ru-RU" sz="2800" dirty="0" err="1"/>
              <a:t>ендокринна</a:t>
            </a:r>
            <a:r>
              <a:rPr lang="ru-RU" sz="2800" dirty="0"/>
              <a:t> </a:t>
            </a:r>
            <a:r>
              <a:rPr lang="ru-RU" sz="2800" dirty="0" err="1"/>
              <a:t>функція</a:t>
            </a:r>
            <a:r>
              <a:rPr lang="ru-RU" sz="2800" dirty="0"/>
              <a:t>). У </a:t>
            </a:r>
            <a:r>
              <a:rPr lang="ru-RU" sz="2800" dirty="0" err="1"/>
              <a:t>товщі</a:t>
            </a:r>
            <a:r>
              <a:rPr lang="ru-RU" sz="2800" dirty="0"/>
              <a:t> </a:t>
            </a:r>
            <a:r>
              <a:rPr lang="ru-RU" sz="2800" dirty="0" err="1"/>
              <a:t>залозистих</a:t>
            </a:r>
            <a:r>
              <a:rPr lang="ru-RU" sz="2800" dirty="0"/>
              <a:t> </a:t>
            </a:r>
            <a:r>
              <a:rPr lang="ru-RU" sz="2800" dirty="0" err="1"/>
              <a:t>часток</a:t>
            </a:r>
            <a:r>
              <a:rPr lang="ru-RU" sz="2800" dirty="0"/>
              <a:t> </a:t>
            </a:r>
            <a:r>
              <a:rPr lang="ru-RU" sz="2800" dirty="0" err="1"/>
              <a:t>містяться</a:t>
            </a:r>
            <a:r>
              <a:rPr lang="ru-RU" sz="2800" dirty="0"/>
              <a:t> </a:t>
            </a:r>
            <a:r>
              <a:rPr lang="ru-RU" sz="2800" dirty="0" err="1"/>
              <a:t>скупчення</a:t>
            </a:r>
            <a:r>
              <a:rPr lang="ru-RU" sz="2800" dirty="0"/>
              <a:t> - </a:t>
            </a:r>
            <a:r>
              <a:rPr lang="ru-RU" sz="2800" dirty="0" err="1"/>
              <a:t>острівці</a:t>
            </a:r>
            <a:r>
              <a:rPr lang="ru-RU" sz="2800" dirty="0"/>
              <a:t>  </a:t>
            </a:r>
            <a:r>
              <a:rPr lang="ru-RU" sz="2800" dirty="0" err="1"/>
              <a:t>Лангерганса</a:t>
            </a:r>
            <a:r>
              <a:rPr lang="ru-RU" sz="2800" dirty="0"/>
              <a:t>, </a:t>
            </a:r>
            <a:r>
              <a:rPr lang="ru-RU" sz="2800" dirty="0" err="1"/>
              <a:t>які</a:t>
            </a:r>
            <a:r>
              <a:rPr lang="ru-RU" sz="2800" dirty="0"/>
              <a:t> і </a:t>
            </a:r>
            <a:r>
              <a:rPr lang="ru-RU" sz="2800" dirty="0" err="1"/>
              <a:t>секретують</a:t>
            </a:r>
            <a:r>
              <a:rPr lang="ru-RU" sz="2800" dirty="0"/>
              <a:t> </a:t>
            </a:r>
            <a:r>
              <a:rPr lang="ru-RU" sz="2800" dirty="0" err="1"/>
              <a:t>гормони</a:t>
            </a:r>
            <a:r>
              <a:rPr lang="ru-RU" sz="2800" dirty="0"/>
              <a:t>.</a:t>
            </a:r>
          </a:p>
        </p:txBody>
      </p:sp>
      <p:pic>
        <p:nvPicPr>
          <p:cNvPr id="7171" name="Picture 3" descr="C:\Users\user\Desktop\GH\image0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0" y="188640"/>
            <a:ext cx="4017665" cy="343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user\Desktop\GH\загружено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166" y="3789040"/>
            <a:ext cx="2812529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144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000" b="1" dirty="0" smtClean="0"/>
              <a:t>ГОРМОНИ ПІДШЛУНКОВРОЇ ЗАЛОЗИ:</a:t>
            </a:r>
            <a:endParaRPr lang="ru-RU" sz="4000" b="1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179512" y="1600200"/>
            <a:ext cx="5472608" cy="5141168"/>
          </a:xfrm>
        </p:spPr>
        <p:txBody>
          <a:bodyPr>
            <a:noAutofit/>
          </a:bodyPr>
          <a:lstStyle/>
          <a:p>
            <a:r>
              <a:rPr lang="ru-RU" sz="2400" dirty="0" err="1">
                <a:cs typeface="Aharoni" pitchFamily="2" charset="-79"/>
              </a:rPr>
              <a:t>Гормони</a:t>
            </a:r>
            <a:r>
              <a:rPr lang="ru-RU" sz="2400" dirty="0">
                <a:cs typeface="Aharoni" pitchFamily="2" charset="-79"/>
              </a:rPr>
              <a:t> </a:t>
            </a:r>
            <a:r>
              <a:rPr lang="ru-RU" sz="2400" dirty="0" err="1">
                <a:cs typeface="Aharoni" pitchFamily="2" charset="-79"/>
              </a:rPr>
              <a:t>виробляються</a:t>
            </a:r>
            <a:r>
              <a:rPr lang="ru-RU" sz="2400" dirty="0">
                <a:cs typeface="Aharoni" pitchFamily="2" charset="-79"/>
              </a:rPr>
              <a:t> </a:t>
            </a:r>
            <a:r>
              <a:rPr lang="ru-RU" sz="2400" dirty="0" err="1">
                <a:cs typeface="Aharoni" pitchFamily="2" charset="-79"/>
              </a:rPr>
              <a:t>клітинами</a:t>
            </a:r>
            <a:r>
              <a:rPr lang="ru-RU" sz="2400" dirty="0">
                <a:cs typeface="Aharoni" pitchFamily="2" charset="-79"/>
              </a:rPr>
              <a:t> </a:t>
            </a:r>
            <a:r>
              <a:rPr lang="ru-RU" sz="2400" dirty="0" err="1">
                <a:cs typeface="Aharoni" pitchFamily="2" charset="-79"/>
              </a:rPr>
              <a:t>острівців</a:t>
            </a:r>
            <a:r>
              <a:rPr lang="ru-RU" sz="2400" dirty="0">
                <a:cs typeface="Aharoni" pitchFamily="2" charset="-79"/>
              </a:rPr>
              <a:t> </a:t>
            </a:r>
            <a:r>
              <a:rPr lang="ru-RU" sz="2400" dirty="0" err="1">
                <a:cs typeface="Aharoni" pitchFamily="2" charset="-79"/>
              </a:rPr>
              <a:t>Лангерганса</a:t>
            </a:r>
            <a:r>
              <a:rPr lang="ru-RU" sz="2400" dirty="0">
                <a:cs typeface="Aharoni" pitchFamily="2" charset="-79"/>
              </a:rPr>
              <a:t>: </a:t>
            </a:r>
            <a:r>
              <a:rPr lang="ru-RU" sz="2400" dirty="0" err="1">
                <a:cs typeface="Aharoni" pitchFamily="2" charset="-79"/>
              </a:rPr>
              <a:t>інсулін</a:t>
            </a:r>
            <a:r>
              <a:rPr lang="ru-RU" sz="2400" dirty="0">
                <a:cs typeface="Aharoni" pitchFamily="2" charset="-79"/>
              </a:rPr>
              <a:t> та глюкагон, </a:t>
            </a:r>
            <a:r>
              <a:rPr lang="ru-RU" sz="2400" dirty="0" err="1">
                <a:cs typeface="Aharoni" pitchFamily="2" charset="-79"/>
              </a:rPr>
              <a:t>які</a:t>
            </a:r>
            <a:r>
              <a:rPr lang="ru-RU" sz="2400" dirty="0">
                <a:cs typeface="Aharoni" pitchFamily="2" charset="-79"/>
              </a:rPr>
              <a:t> </a:t>
            </a:r>
            <a:r>
              <a:rPr lang="ru-RU" sz="2400" dirty="0" err="1">
                <a:cs typeface="Aharoni" pitchFamily="2" charset="-79"/>
              </a:rPr>
              <a:t>регулюють</a:t>
            </a:r>
            <a:r>
              <a:rPr lang="ru-RU" sz="2400" dirty="0">
                <a:cs typeface="Aharoni" pitchFamily="2" charset="-79"/>
              </a:rPr>
              <a:t> </a:t>
            </a:r>
            <a:r>
              <a:rPr lang="ru-RU" sz="2400" dirty="0" err="1">
                <a:cs typeface="Aharoni" pitchFamily="2" charset="-79"/>
              </a:rPr>
              <a:t>обмін</a:t>
            </a:r>
            <a:r>
              <a:rPr lang="ru-RU" sz="2400" dirty="0">
                <a:cs typeface="Aharoni" pitchFamily="2" charset="-79"/>
              </a:rPr>
              <a:t> </a:t>
            </a:r>
            <a:r>
              <a:rPr lang="ru-RU" sz="2400" dirty="0" err="1">
                <a:cs typeface="Aharoni" pitchFamily="2" charset="-79"/>
              </a:rPr>
              <a:t>вуглеводів</a:t>
            </a:r>
            <a:r>
              <a:rPr lang="ru-RU" sz="2400" dirty="0">
                <a:cs typeface="Aharoni" pitchFamily="2" charset="-79"/>
              </a:rPr>
              <a:t>. Глюкагон </a:t>
            </a:r>
            <a:r>
              <a:rPr lang="ru-RU" sz="2400" dirty="0" err="1">
                <a:cs typeface="Aharoni" pitchFamily="2" charset="-79"/>
              </a:rPr>
              <a:t>сприяє</a:t>
            </a:r>
            <a:r>
              <a:rPr lang="ru-RU" sz="2400" dirty="0">
                <a:cs typeface="Aharoni" pitchFamily="2" charset="-79"/>
              </a:rPr>
              <a:t> </a:t>
            </a:r>
            <a:r>
              <a:rPr lang="ru-RU" sz="2400" dirty="0" err="1">
                <a:cs typeface="Aharoni" pitchFamily="2" charset="-79"/>
              </a:rPr>
              <a:t>перетворенню</a:t>
            </a:r>
            <a:r>
              <a:rPr lang="ru-RU" sz="2400" dirty="0">
                <a:cs typeface="Aharoni" pitchFamily="2" charset="-79"/>
              </a:rPr>
              <a:t> </a:t>
            </a:r>
            <a:r>
              <a:rPr lang="ru-RU" sz="2400" dirty="0" err="1">
                <a:cs typeface="Aharoni" pitchFamily="2" charset="-79"/>
              </a:rPr>
              <a:t>глікогену</a:t>
            </a:r>
            <a:r>
              <a:rPr lang="ru-RU" sz="2400" dirty="0">
                <a:cs typeface="Aharoni" pitchFamily="2" charset="-79"/>
              </a:rPr>
              <a:t> у глюкозу, в </a:t>
            </a:r>
            <a:r>
              <a:rPr lang="ru-RU" sz="2400" dirty="0" err="1">
                <a:cs typeface="Aharoni" pitchFamily="2" charset="-79"/>
              </a:rPr>
              <a:t>результаті</a:t>
            </a:r>
            <a:r>
              <a:rPr lang="ru-RU" sz="2400" dirty="0">
                <a:cs typeface="Aharoni" pitchFamily="2" charset="-79"/>
              </a:rPr>
              <a:t> </a:t>
            </a:r>
            <a:r>
              <a:rPr lang="ru-RU" sz="2400" dirty="0" err="1">
                <a:cs typeface="Aharoni" pitchFamily="2" charset="-79"/>
              </a:rPr>
              <a:t>чого</a:t>
            </a:r>
            <a:r>
              <a:rPr lang="ru-RU" sz="2400" dirty="0">
                <a:cs typeface="Aharoni" pitchFamily="2" charset="-79"/>
              </a:rPr>
              <a:t> </a:t>
            </a:r>
            <a:r>
              <a:rPr lang="ru-RU" sz="2400" dirty="0" err="1">
                <a:cs typeface="Aharoni" pitchFamily="2" charset="-79"/>
              </a:rPr>
              <a:t>її</a:t>
            </a:r>
            <a:r>
              <a:rPr lang="ru-RU" sz="2400" dirty="0">
                <a:cs typeface="Aharoni" pitchFamily="2" charset="-79"/>
              </a:rPr>
              <a:t> </a:t>
            </a:r>
            <a:r>
              <a:rPr lang="ru-RU" sz="2400" dirty="0" err="1">
                <a:cs typeface="Aharoni" pitchFamily="2" charset="-79"/>
              </a:rPr>
              <a:t>рівень</a:t>
            </a:r>
            <a:r>
              <a:rPr lang="ru-RU" sz="2400" dirty="0">
                <a:cs typeface="Aharoni" pitchFamily="2" charset="-79"/>
              </a:rPr>
              <a:t> в </a:t>
            </a:r>
            <a:r>
              <a:rPr lang="ru-RU" sz="2400" dirty="0" err="1">
                <a:cs typeface="Aharoni" pitchFamily="2" charset="-79"/>
              </a:rPr>
              <a:t>крові</a:t>
            </a:r>
            <a:r>
              <a:rPr lang="ru-RU" sz="2400" dirty="0">
                <a:cs typeface="Aharoni" pitchFamily="2" charset="-79"/>
              </a:rPr>
              <a:t> </a:t>
            </a:r>
            <a:r>
              <a:rPr lang="ru-RU" sz="2400" dirty="0" err="1">
                <a:cs typeface="Aharoni" pitchFamily="2" charset="-79"/>
              </a:rPr>
              <a:t>зростає</a:t>
            </a:r>
            <a:r>
              <a:rPr lang="ru-RU" sz="2400" dirty="0">
                <a:cs typeface="Aharoni" pitchFamily="2" charset="-79"/>
              </a:rPr>
              <a:t>. </a:t>
            </a:r>
            <a:r>
              <a:rPr lang="ru-RU" sz="2400" dirty="0" err="1">
                <a:cs typeface="Aharoni" pitchFamily="2" charset="-79"/>
              </a:rPr>
              <a:t>Інсулін</a:t>
            </a:r>
            <a:r>
              <a:rPr lang="ru-RU" sz="2400" dirty="0">
                <a:cs typeface="Aharoni" pitchFamily="2" charset="-79"/>
              </a:rPr>
              <a:t> </a:t>
            </a:r>
            <a:r>
              <a:rPr lang="ru-RU" sz="2400" dirty="0" err="1">
                <a:cs typeface="Aharoni" pitchFamily="2" charset="-79"/>
              </a:rPr>
              <a:t>сприяє</a:t>
            </a:r>
            <a:r>
              <a:rPr lang="ru-RU" sz="2400" dirty="0">
                <a:cs typeface="Aharoni" pitchFamily="2" charset="-79"/>
              </a:rPr>
              <a:t> </a:t>
            </a:r>
            <a:r>
              <a:rPr lang="ru-RU" sz="2400" dirty="0" err="1">
                <a:cs typeface="Aharoni" pitchFamily="2" charset="-79"/>
              </a:rPr>
              <a:t>зниженню</a:t>
            </a:r>
            <a:r>
              <a:rPr lang="ru-RU" sz="2400" dirty="0">
                <a:cs typeface="Aharoni" pitchFamily="2" charset="-79"/>
              </a:rPr>
              <a:t> </a:t>
            </a:r>
            <a:r>
              <a:rPr lang="ru-RU" sz="2400" dirty="0" err="1">
                <a:cs typeface="Aharoni" pitchFamily="2" charset="-79"/>
              </a:rPr>
              <a:t>рівня</a:t>
            </a:r>
            <a:r>
              <a:rPr lang="ru-RU" sz="2400" dirty="0">
                <a:cs typeface="Aharoni" pitchFamily="2" charset="-79"/>
              </a:rPr>
              <a:t> </a:t>
            </a:r>
            <a:r>
              <a:rPr lang="ru-RU" sz="2400" dirty="0" err="1">
                <a:cs typeface="Aharoni" pitchFamily="2" charset="-79"/>
              </a:rPr>
              <a:t>глюкози</a:t>
            </a:r>
            <a:r>
              <a:rPr lang="ru-RU" sz="2400" dirty="0">
                <a:cs typeface="Aharoni" pitchFamily="2" charset="-79"/>
              </a:rPr>
              <a:t> в </a:t>
            </a:r>
            <a:r>
              <a:rPr lang="ru-RU" sz="2400" dirty="0" err="1">
                <a:cs typeface="Aharoni" pitchFamily="2" charset="-79"/>
              </a:rPr>
              <a:t>крові</a:t>
            </a:r>
            <a:r>
              <a:rPr lang="ru-RU" sz="2400" dirty="0">
                <a:cs typeface="Aharoni" pitchFamily="2" charset="-79"/>
              </a:rPr>
              <a:t>. </a:t>
            </a:r>
            <a:r>
              <a:rPr lang="ru-RU" sz="2400" dirty="0" err="1">
                <a:cs typeface="Aharoni" pitchFamily="2" charset="-79"/>
              </a:rPr>
              <a:t>Недостатнє</a:t>
            </a:r>
            <a:r>
              <a:rPr lang="ru-RU" sz="2400" dirty="0">
                <a:cs typeface="Aharoni" pitchFamily="2" charset="-79"/>
              </a:rPr>
              <a:t> </a:t>
            </a:r>
            <a:r>
              <a:rPr lang="ru-RU" sz="2400" dirty="0" err="1">
                <a:cs typeface="Aharoni" pitchFamily="2" charset="-79"/>
              </a:rPr>
              <a:t>виділення</a:t>
            </a:r>
            <a:r>
              <a:rPr lang="ru-RU" sz="2400" dirty="0">
                <a:cs typeface="Aharoni" pitchFamily="2" charset="-79"/>
              </a:rPr>
              <a:t> </a:t>
            </a:r>
            <a:r>
              <a:rPr lang="ru-RU" sz="2400" dirty="0" err="1">
                <a:cs typeface="Aharoni" pitchFamily="2" charset="-79"/>
              </a:rPr>
              <a:t>інсуліну</a:t>
            </a:r>
            <a:r>
              <a:rPr lang="ru-RU" sz="2400" dirty="0">
                <a:cs typeface="Aharoni" pitchFamily="2" charset="-79"/>
              </a:rPr>
              <a:t> </a:t>
            </a:r>
            <a:r>
              <a:rPr lang="ru-RU" sz="2400" dirty="0" err="1">
                <a:cs typeface="Aharoni" pitchFamily="2" charset="-79"/>
              </a:rPr>
              <a:t>призводить</a:t>
            </a:r>
            <a:r>
              <a:rPr lang="ru-RU" sz="2400" dirty="0">
                <a:cs typeface="Aharoni" pitchFamily="2" charset="-79"/>
              </a:rPr>
              <a:t> до </a:t>
            </a:r>
            <a:r>
              <a:rPr lang="ru-RU" sz="2400" dirty="0" err="1">
                <a:cs typeface="Aharoni" pitchFamily="2" charset="-79"/>
              </a:rPr>
              <a:t>підвищення</a:t>
            </a:r>
            <a:r>
              <a:rPr lang="ru-RU" sz="2400" dirty="0">
                <a:cs typeface="Aharoni" pitchFamily="2" charset="-79"/>
              </a:rPr>
              <a:t> </a:t>
            </a:r>
            <a:r>
              <a:rPr lang="ru-RU" sz="2400" dirty="0" err="1">
                <a:cs typeface="Aharoni" pitchFamily="2" charset="-79"/>
              </a:rPr>
              <a:t>рівня</a:t>
            </a:r>
            <a:r>
              <a:rPr lang="ru-RU" sz="2400" dirty="0">
                <a:cs typeface="Aharoni" pitchFamily="2" charset="-79"/>
              </a:rPr>
              <a:t> </a:t>
            </a:r>
            <a:r>
              <a:rPr lang="ru-RU" sz="2400" dirty="0" err="1">
                <a:cs typeface="Aharoni" pitchFamily="2" charset="-79"/>
              </a:rPr>
              <a:t>глюкози</a:t>
            </a:r>
            <a:r>
              <a:rPr lang="ru-RU" sz="2400" dirty="0">
                <a:cs typeface="Aharoni" pitchFamily="2" charset="-79"/>
              </a:rPr>
              <a:t> та </a:t>
            </a:r>
            <a:r>
              <a:rPr lang="ru-RU" sz="2400" dirty="0" err="1">
                <a:cs typeface="Aharoni" pitchFamily="2" charset="-79"/>
              </a:rPr>
              <a:t>спричиняє</a:t>
            </a:r>
            <a:r>
              <a:rPr lang="ru-RU" sz="2400" dirty="0">
                <a:cs typeface="Aharoni" pitchFamily="2" charset="-79"/>
              </a:rPr>
              <a:t> </a:t>
            </a:r>
            <a:r>
              <a:rPr lang="ru-RU" sz="2400" dirty="0" err="1">
                <a:cs typeface="Aharoni" pitchFamily="2" charset="-79"/>
              </a:rPr>
              <a:t>цукровий</a:t>
            </a:r>
            <a:r>
              <a:rPr lang="ru-RU" sz="2400" dirty="0">
                <a:cs typeface="Aharoni" pitchFamily="2" charset="-79"/>
              </a:rPr>
              <a:t> </a:t>
            </a:r>
            <a:r>
              <a:rPr lang="ru-RU" sz="2400" dirty="0" err="1">
                <a:cs typeface="Aharoni" pitchFamily="2" charset="-79"/>
              </a:rPr>
              <a:t>діабет</a:t>
            </a:r>
            <a:r>
              <a:rPr lang="ru-RU" sz="2400" dirty="0">
                <a:cs typeface="Aharoni" pitchFamily="2" charset="-79"/>
              </a:rPr>
              <a:t>. </a:t>
            </a:r>
          </a:p>
          <a:p>
            <a:r>
              <a:rPr lang="ru-RU" sz="2400" dirty="0" err="1">
                <a:cs typeface="Aharoni" pitchFamily="2" charset="-79"/>
              </a:rPr>
              <a:t>Підшлункова</a:t>
            </a:r>
            <a:r>
              <a:rPr lang="ru-RU" sz="2400" dirty="0">
                <a:cs typeface="Aharoni" pitchFamily="2" charset="-79"/>
              </a:rPr>
              <a:t> </a:t>
            </a:r>
            <a:r>
              <a:rPr lang="ru-RU" sz="2400" dirty="0" err="1">
                <a:cs typeface="Aharoni" pitchFamily="2" charset="-79"/>
              </a:rPr>
              <a:t>залоза</a:t>
            </a:r>
            <a:r>
              <a:rPr lang="ru-RU" sz="2400" dirty="0">
                <a:cs typeface="Aharoni" pitchFamily="2" charset="-79"/>
              </a:rPr>
              <a:t> </a:t>
            </a:r>
            <a:r>
              <a:rPr lang="ru-RU" sz="2400" dirty="0" err="1">
                <a:cs typeface="Aharoni" pitchFamily="2" charset="-79"/>
              </a:rPr>
              <a:t>виділяє</a:t>
            </a:r>
            <a:r>
              <a:rPr lang="ru-RU" sz="2400" dirty="0">
                <a:cs typeface="Aharoni" pitchFamily="2" charset="-79"/>
              </a:rPr>
              <a:t> </a:t>
            </a:r>
            <a:r>
              <a:rPr lang="ru-RU" sz="2400" dirty="0" err="1">
                <a:cs typeface="Aharoni" pitchFamily="2" charset="-79"/>
              </a:rPr>
              <a:t>ще</a:t>
            </a:r>
            <a:r>
              <a:rPr lang="ru-RU" sz="2400" dirty="0">
                <a:cs typeface="Aharoni" pitchFamily="2" charset="-79"/>
              </a:rPr>
              <a:t> </a:t>
            </a:r>
            <a:r>
              <a:rPr lang="ru-RU" sz="2400" dirty="0" err="1">
                <a:cs typeface="Aharoni" pitchFamily="2" charset="-79"/>
              </a:rPr>
              <a:t>соматостатин</a:t>
            </a:r>
            <a:r>
              <a:rPr lang="ru-RU" sz="2400" dirty="0">
                <a:cs typeface="Aharoni" pitchFamily="2" charset="-79"/>
              </a:rPr>
              <a:t>, </a:t>
            </a:r>
            <a:r>
              <a:rPr lang="ru-RU" sz="2400" dirty="0" err="1">
                <a:cs typeface="Aharoni" pitchFamily="2" charset="-79"/>
              </a:rPr>
              <a:t>панкреатичний</a:t>
            </a:r>
            <a:r>
              <a:rPr lang="ru-RU" sz="2400" dirty="0">
                <a:cs typeface="Aharoni" pitchFamily="2" charset="-79"/>
              </a:rPr>
              <a:t> </a:t>
            </a:r>
            <a:r>
              <a:rPr lang="ru-RU" sz="2400" dirty="0" err="1">
                <a:cs typeface="Aharoni" pitchFamily="2" charset="-79"/>
              </a:rPr>
              <a:t>поліпептид</a:t>
            </a:r>
            <a:r>
              <a:rPr lang="ru-RU" sz="2400" dirty="0">
                <a:cs typeface="Aharoni" pitchFamily="2" charset="-79"/>
              </a:rPr>
              <a:t>, </a:t>
            </a:r>
            <a:r>
              <a:rPr lang="ru-RU" sz="2400" dirty="0" err="1">
                <a:cs typeface="Aharoni" pitchFamily="2" charset="-79"/>
              </a:rPr>
              <a:t>ліпокаїн</a:t>
            </a:r>
            <a:r>
              <a:rPr lang="ru-RU" sz="2400" dirty="0">
                <a:cs typeface="Aharoni" pitchFamily="2" charset="-79"/>
              </a:rPr>
              <a:t> …</a:t>
            </a:r>
          </a:p>
        </p:txBody>
      </p:sp>
      <p:pic>
        <p:nvPicPr>
          <p:cNvPr id="7" name="Рисунок 6" descr="podgelu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1745" y="1628800"/>
            <a:ext cx="2997889" cy="3286148"/>
          </a:xfrm>
          <a:prstGeom prst="rect">
            <a:avLst/>
          </a:prstGeom>
          <a:ln w="12700" cap="rnd">
            <a:solidFill>
              <a:srgbClr val="4F81BD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239533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260648"/>
            <a:ext cx="5040560" cy="6336704"/>
          </a:xfrm>
        </p:spPr>
        <p:txBody>
          <a:bodyPr/>
          <a:lstStyle/>
          <a:p>
            <a:r>
              <a:rPr lang="ru-RU" sz="4400" b="1" dirty="0" err="1"/>
              <a:t>Надниркові</a:t>
            </a:r>
            <a:r>
              <a:rPr lang="ru-RU" sz="4400" b="1" dirty="0"/>
              <a:t> </a:t>
            </a:r>
            <a:r>
              <a:rPr lang="ru-RU" sz="4400" b="1" dirty="0" err="1"/>
              <a:t>залози</a:t>
            </a:r>
            <a:r>
              <a:rPr lang="ru-RU" sz="4400" b="1" dirty="0"/>
              <a:t> </a:t>
            </a:r>
            <a:r>
              <a:rPr lang="ru-RU" sz="2800" dirty="0"/>
              <a:t>- пара </a:t>
            </a:r>
            <a:r>
              <a:rPr lang="ru-RU" sz="2800" dirty="0" err="1"/>
              <a:t>ендокринних</a:t>
            </a:r>
            <a:r>
              <a:rPr lang="ru-RU" sz="2800" dirty="0"/>
              <a:t> </a:t>
            </a:r>
            <a:r>
              <a:rPr lang="ru-RU" sz="2800" dirty="0" err="1"/>
              <a:t>залоз</a:t>
            </a:r>
            <a:r>
              <a:rPr lang="ru-RU" sz="2800" dirty="0"/>
              <a:t>, </a:t>
            </a:r>
            <a:r>
              <a:rPr lang="ru-RU" sz="2800" dirty="0" err="1"/>
              <a:t>які</a:t>
            </a:r>
            <a:r>
              <a:rPr lang="ru-RU" sz="2800" dirty="0"/>
              <a:t> </a:t>
            </a:r>
            <a:r>
              <a:rPr lang="ru-RU" sz="2800" dirty="0" err="1"/>
              <a:t>розміщені</a:t>
            </a:r>
            <a:r>
              <a:rPr lang="ru-RU" sz="2800" dirty="0"/>
              <a:t> на </a:t>
            </a:r>
            <a:r>
              <a:rPr lang="ru-RU" sz="2800" dirty="0" err="1"/>
              <a:t>верхніх</a:t>
            </a:r>
            <a:r>
              <a:rPr lang="ru-RU" sz="2800" dirty="0"/>
              <a:t> полюсах </a:t>
            </a:r>
            <a:r>
              <a:rPr lang="ru-RU" sz="2800" dirty="0" err="1"/>
              <a:t>нирок</a:t>
            </a:r>
            <a:r>
              <a:rPr lang="ru-RU" sz="2800" dirty="0"/>
              <a:t>. </a:t>
            </a:r>
            <a:r>
              <a:rPr lang="ru-RU" sz="2800" dirty="0" err="1"/>
              <a:t>Складаються</a:t>
            </a:r>
            <a:r>
              <a:rPr lang="ru-RU" sz="2800" dirty="0"/>
              <a:t> з </a:t>
            </a:r>
            <a:r>
              <a:rPr lang="ru-RU" sz="2800" dirty="0" err="1"/>
              <a:t>двох</a:t>
            </a:r>
            <a:r>
              <a:rPr lang="ru-RU" sz="2800" dirty="0"/>
              <a:t> </a:t>
            </a:r>
            <a:r>
              <a:rPr lang="ru-RU" sz="2800" dirty="0" err="1"/>
              <a:t>шарів</a:t>
            </a:r>
            <a:r>
              <a:rPr lang="ru-RU" sz="2800" dirty="0"/>
              <a:t>: </a:t>
            </a:r>
            <a:r>
              <a:rPr lang="ru-RU" sz="2800" dirty="0" err="1"/>
              <a:t>кіркового</a:t>
            </a:r>
            <a:r>
              <a:rPr lang="ru-RU" sz="2800" dirty="0"/>
              <a:t> та </a:t>
            </a:r>
            <a:r>
              <a:rPr lang="ru-RU" sz="2800" dirty="0" err="1"/>
              <a:t>мозкового</a:t>
            </a:r>
            <a:r>
              <a:rPr lang="ru-RU" sz="2800" dirty="0"/>
              <a:t>, </a:t>
            </a:r>
            <a:r>
              <a:rPr lang="ru-RU" sz="2800" dirty="0" err="1"/>
              <a:t>які</a:t>
            </a:r>
            <a:r>
              <a:rPr lang="ru-RU" sz="2800" dirty="0"/>
              <a:t> </a:t>
            </a:r>
            <a:r>
              <a:rPr lang="ru-RU" sz="2800" dirty="0" err="1"/>
              <a:t>мають</a:t>
            </a:r>
            <a:r>
              <a:rPr lang="ru-RU" sz="2800" dirty="0"/>
              <a:t> </a:t>
            </a:r>
            <a:r>
              <a:rPr lang="ru-RU" sz="2800" dirty="0" err="1"/>
              <a:t>різне</a:t>
            </a:r>
            <a:r>
              <a:rPr lang="ru-RU" sz="2800" dirty="0"/>
              <a:t> </a:t>
            </a:r>
            <a:r>
              <a:rPr lang="ru-RU" sz="2800" dirty="0" err="1"/>
              <a:t>походження</a:t>
            </a:r>
            <a:r>
              <a:rPr lang="ru-RU" sz="2800" dirty="0"/>
              <a:t> та </a:t>
            </a:r>
            <a:r>
              <a:rPr lang="ru-RU" sz="2800" dirty="0" err="1"/>
              <a:t>функціонують</a:t>
            </a:r>
            <a:r>
              <a:rPr lang="ru-RU" sz="2800" dirty="0"/>
              <a:t> </a:t>
            </a:r>
            <a:r>
              <a:rPr lang="ru-RU" sz="2800" dirty="0" err="1"/>
              <a:t>незалежно</a:t>
            </a:r>
            <a:r>
              <a:rPr lang="ru-RU" sz="2800" dirty="0"/>
              <a:t>. </a:t>
            </a:r>
          </a:p>
          <a:p>
            <a:r>
              <a:rPr lang="ru-RU" sz="2800" dirty="0"/>
              <a:t>  </a:t>
            </a:r>
            <a:r>
              <a:rPr lang="ru-RU" sz="2800" dirty="0" err="1"/>
              <a:t>Відіграють</a:t>
            </a:r>
            <a:r>
              <a:rPr lang="ru-RU" sz="2800" dirty="0"/>
              <a:t> </a:t>
            </a:r>
            <a:r>
              <a:rPr lang="ru-RU" sz="2800" dirty="0" err="1"/>
              <a:t>важливу</a:t>
            </a:r>
            <a:r>
              <a:rPr lang="ru-RU" sz="2800" dirty="0"/>
              <a:t> роль в </a:t>
            </a:r>
            <a:r>
              <a:rPr lang="ru-RU" sz="2800" dirty="0" err="1"/>
              <a:t>регуляції</a:t>
            </a:r>
            <a:r>
              <a:rPr lang="ru-RU" sz="2800" dirty="0"/>
              <a:t> </a:t>
            </a:r>
            <a:r>
              <a:rPr lang="ru-RU" sz="2800" dirty="0" err="1"/>
              <a:t>обміну</a:t>
            </a:r>
            <a:r>
              <a:rPr lang="ru-RU" sz="2800" dirty="0"/>
              <a:t> </a:t>
            </a:r>
            <a:r>
              <a:rPr lang="ru-RU" sz="2800" dirty="0" err="1"/>
              <a:t>речовин</a:t>
            </a:r>
            <a:r>
              <a:rPr lang="ru-RU" sz="2800" dirty="0"/>
              <a:t> і </a:t>
            </a:r>
            <a:r>
              <a:rPr lang="ru-RU" sz="2800" dirty="0" err="1"/>
              <a:t>адаптації</a:t>
            </a:r>
            <a:r>
              <a:rPr lang="ru-RU" sz="2800" dirty="0"/>
              <a:t> </a:t>
            </a:r>
            <a:r>
              <a:rPr lang="ru-RU" sz="2800" dirty="0" err="1"/>
              <a:t>організму</a:t>
            </a:r>
            <a:r>
              <a:rPr lang="ru-RU" sz="2800" dirty="0"/>
              <a:t> до </a:t>
            </a:r>
            <a:r>
              <a:rPr lang="ru-RU" sz="2800" dirty="0" err="1"/>
              <a:t>несприятливих</a:t>
            </a:r>
            <a:r>
              <a:rPr lang="ru-RU" sz="2800" dirty="0"/>
              <a:t> (</a:t>
            </a:r>
            <a:r>
              <a:rPr lang="ru-RU" sz="2800" dirty="0" err="1"/>
              <a:t>тобто</a:t>
            </a:r>
            <a:r>
              <a:rPr lang="ru-RU" sz="2800" dirty="0"/>
              <a:t> </a:t>
            </a:r>
            <a:r>
              <a:rPr lang="ru-RU" sz="2800" dirty="0" err="1"/>
              <a:t>стресових</a:t>
            </a:r>
            <a:r>
              <a:rPr lang="ru-RU" sz="2800" dirty="0"/>
              <a:t>) умов.</a:t>
            </a:r>
          </a:p>
          <a:p>
            <a:endParaRPr lang="ru-RU" dirty="0"/>
          </a:p>
        </p:txBody>
      </p:sp>
      <p:pic>
        <p:nvPicPr>
          <p:cNvPr id="9218" name="Picture 2" descr="C:\Users\user\Desktop\GH\nadpochechnik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88640"/>
            <a:ext cx="3445743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721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850106"/>
          </a:xfrm>
        </p:spPr>
        <p:txBody>
          <a:bodyPr/>
          <a:lstStyle/>
          <a:p>
            <a:pPr algn="ctr"/>
            <a:r>
              <a:rPr lang="uk-UA" sz="4000" b="1" dirty="0" smtClean="0"/>
              <a:t>ГОРМОНИ НАДНИРКОВИХ ЗАЛОЗ: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1196752"/>
            <a:ext cx="4538464" cy="5328592"/>
          </a:xfrm>
        </p:spPr>
        <p:txBody>
          <a:bodyPr>
            <a:normAutofit lnSpcReduction="10000"/>
          </a:bodyPr>
          <a:lstStyle/>
          <a:p>
            <a:r>
              <a:rPr lang="ru-RU" sz="2400" b="1" u="sng" dirty="0" err="1"/>
              <a:t>Мозковий</a:t>
            </a:r>
            <a:r>
              <a:rPr lang="ru-RU" sz="2400" b="1" u="sng" dirty="0"/>
              <a:t> шар </a:t>
            </a:r>
            <a:r>
              <a:rPr lang="ru-RU" sz="2400" dirty="0" err="1"/>
              <a:t>виділяє</a:t>
            </a:r>
            <a:r>
              <a:rPr lang="ru-RU" sz="2400" dirty="0"/>
              <a:t> </a:t>
            </a:r>
            <a:r>
              <a:rPr lang="ru-RU" sz="2400" dirty="0" err="1"/>
              <a:t>гормони</a:t>
            </a:r>
            <a:r>
              <a:rPr lang="ru-RU" sz="2400" dirty="0"/>
              <a:t> </a:t>
            </a:r>
            <a:r>
              <a:rPr lang="ru-RU" sz="2400" dirty="0" err="1"/>
              <a:t>адреналін</a:t>
            </a:r>
            <a:r>
              <a:rPr lang="ru-RU" sz="2400" dirty="0"/>
              <a:t> та </a:t>
            </a:r>
            <a:r>
              <a:rPr lang="ru-RU" sz="2400" dirty="0" err="1"/>
              <a:t>норадреналін</a:t>
            </a:r>
            <a:r>
              <a:rPr lang="ru-RU" sz="2400" dirty="0"/>
              <a:t>, </a:t>
            </a:r>
            <a:r>
              <a:rPr lang="ru-RU" sz="2400" dirty="0" err="1"/>
              <a:t>які</a:t>
            </a:r>
            <a:r>
              <a:rPr lang="ru-RU" sz="2400" dirty="0"/>
              <a:t> </a:t>
            </a:r>
            <a:r>
              <a:rPr lang="ru-RU" sz="2400" dirty="0" err="1"/>
              <a:t>забезпечують</a:t>
            </a:r>
            <a:r>
              <a:rPr lang="ru-RU" sz="2400" dirty="0"/>
              <a:t> </a:t>
            </a:r>
            <a:r>
              <a:rPr lang="ru-RU" sz="2400" dirty="0" err="1"/>
              <a:t>термінову</a:t>
            </a:r>
            <a:r>
              <a:rPr lang="ru-RU" sz="2400" dirty="0"/>
              <a:t> </a:t>
            </a:r>
            <a:r>
              <a:rPr lang="ru-RU" sz="2400" dirty="0" err="1"/>
              <a:t>мобілізацію</a:t>
            </a:r>
            <a:r>
              <a:rPr lang="ru-RU" sz="2400" dirty="0"/>
              <a:t> </a:t>
            </a:r>
            <a:r>
              <a:rPr lang="ru-RU" sz="2400" dirty="0" err="1"/>
              <a:t>всіх</a:t>
            </a:r>
            <a:r>
              <a:rPr lang="ru-RU" sz="2400" dirty="0"/>
              <a:t> </a:t>
            </a:r>
            <a:r>
              <a:rPr lang="ru-RU" sz="2400" dirty="0" err="1"/>
              <a:t>ресурсів</a:t>
            </a:r>
            <a:r>
              <a:rPr lang="ru-RU" sz="2400" dirty="0"/>
              <a:t> </a:t>
            </a:r>
            <a:r>
              <a:rPr lang="ru-RU" sz="2400" dirty="0" err="1"/>
              <a:t>організму</a:t>
            </a:r>
            <a:r>
              <a:rPr lang="ru-RU" sz="2400" dirty="0"/>
              <a:t>, </a:t>
            </a:r>
            <a:r>
              <a:rPr lang="ru-RU" sz="2400" dirty="0" err="1"/>
              <a:t>перерозподіл</a:t>
            </a:r>
            <a:r>
              <a:rPr lang="ru-RU" sz="2400" dirty="0"/>
              <a:t> </a:t>
            </a:r>
            <a:r>
              <a:rPr lang="ru-RU" sz="2400" dirty="0" err="1"/>
              <a:t>функцій</a:t>
            </a:r>
            <a:r>
              <a:rPr lang="ru-RU" sz="2400" dirty="0"/>
              <a:t> </a:t>
            </a:r>
            <a:r>
              <a:rPr lang="ru-RU" sz="2400" dirty="0" err="1"/>
              <a:t>органів</a:t>
            </a:r>
            <a:r>
              <a:rPr lang="ru-RU" sz="2400" dirty="0"/>
              <a:t> та </a:t>
            </a:r>
            <a:r>
              <a:rPr lang="ru-RU" sz="2400" dirty="0" err="1"/>
              <a:t>їхніх</a:t>
            </a:r>
            <a:r>
              <a:rPr lang="ru-RU" sz="2400" dirty="0"/>
              <a:t> систем, </a:t>
            </a:r>
            <a:r>
              <a:rPr lang="ru-RU" sz="2400" dirty="0" err="1"/>
              <a:t>спрямованих</a:t>
            </a:r>
            <a:r>
              <a:rPr lang="ru-RU" sz="2400" dirty="0"/>
              <a:t> на </a:t>
            </a:r>
            <a:r>
              <a:rPr lang="ru-RU" sz="2400" dirty="0" err="1"/>
              <a:t>підвищення</a:t>
            </a:r>
            <a:r>
              <a:rPr lang="ru-RU" sz="2400" dirty="0"/>
              <a:t> </a:t>
            </a:r>
            <a:r>
              <a:rPr lang="ru-RU" sz="2400" dirty="0" err="1"/>
              <a:t>м’язової</a:t>
            </a:r>
            <a:r>
              <a:rPr lang="ru-RU" sz="2400" dirty="0"/>
              <a:t> </a:t>
            </a:r>
            <a:r>
              <a:rPr lang="ru-RU" sz="2400" dirty="0" err="1"/>
              <a:t>працездатності</a:t>
            </a:r>
            <a:r>
              <a:rPr lang="ru-RU" sz="2400" dirty="0"/>
              <a:t> й </a:t>
            </a:r>
            <a:r>
              <a:rPr lang="ru-RU" sz="2400" dirty="0" err="1"/>
              <a:t>виживання</a:t>
            </a:r>
            <a:r>
              <a:rPr lang="ru-RU" sz="2400" dirty="0"/>
              <a:t> </a:t>
            </a:r>
            <a:r>
              <a:rPr lang="ru-RU" sz="2400" dirty="0" err="1"/>
              <a:t>організму</a:t>
            </a:r>
            <a:r>
              <a:rPr lang="ru-RU" sz="2400" dirty="0"/>
              <a:t> в </a:t>
            </a:r>
            <a:r>
              <a:rPr lang="ru-RU" sz="2400" dirty="0" err="1"/>
              <a:t>стресових</a:t>
            </a:r>
            <a:r>
              <a:rPr lang="ru-RU" sz="2400" dirty="0"/>
              <a:t> </a:t>
            </a:r>
            <a:r>
              <a:rPr lang="ru-RU" sz="2400" dirty="0" err="1"/>
              <a:t>ситуаціях</a:t>
            </a:r>
            <a:r>
              <a:rPr lang="ru-RU" sz="2400" dirty="0"/>
              <a:t>. </a:t>
            </a:r>
          </a:p>
          <a:p>
            <a:r>
              <a:rPr lang="ru-RU" sz="2400" b="1" u="sng" dirty="0" err="1"/>
              <a:t>Кірковий</a:t>
            </a:r>
            <a:r>
              <a:rPr lang="ru-RU" sz="2400" b="1" u="sng" dirty="0"/>
              <a:t> шар </a:t>
            </a:r>
            <a:r>
              <a:rPr lang="ru-RU" sz="2400" dirty="0" err="1"/>
              <a:t>секретує</a:t>
            </a:r>
            <a:r>
              <a:rPr lang="ru-RU" sz="2400" dirty="0"/>
              <a:t> </a:t>
            </a:r>
            <a:r>
              <a:rPr lang="ru-RU" sz="2400" dirty="0" err="1"/>
              <a:t>гормони</a:t>
            </a:r>
            <a:r>
              <a:rPr lang="ru-RU" sz="2400" dirty="0"/>
              <a:t> – </a:t>
            </a:r>
            <a:r>
              <a:rPr lang="ru-RU" sz="2400" dirty="0" err="1"/>
              <a:t>кортикостероїди</a:t>
            </a:r>
            <a:r>
              <a:rPr lang="ru-RU" sz="2400" dirty="0"/>
              <a:t>, </a:t>
            </a:r>
            <a:r>
              <a:rPr lang="ru-RU" sz="2400" dirty="0" err="1"/>
              <a:t>які</a:t>
            </a:r>
            <a:r>
              <a:rPr lang="ru-RU" sz="2400" dirty="0"/>
              <a:t> </a:t>
            </a:r>
            <a:r>
              <a:rPr lang="ru-RU" sz="2400" dirty="0" err="1"/>
              <a:t>регулюють</a:t>
            </a:r>
            <a:r>
              <a:rPr lang="ru-RU" sz="2400" dirty="0"/>
              <a:t> водно-</a:t>
            </a:r>
            <a:r>
              <a:rPr lang="ru-RU" sz="2400" dirty="0" err="1"/>
              <a:t>сольовий</a:t>
            </a:r>
            <a:r>
              <a:rPr lang="ru-RU" sz="2400" dirty="0"/>
              <a:t> </a:t>
            </a:r>
            <a:r>
              <a:rPr lang="ru-RU" sz="2400" dirty="0" err="1"/>
              <a:t>обмін</a:t>
            </a:r>
            <a:r>
              <a:rPr lang="ru-RU" sz="2400" dirty="0"/>
              <a:t>, </a:t>
            </a:r>
            <a:r>
              <a:rPr lang="ru-RU" sz="2400" dirty="0" err="1"/>
              <a:t>обмін</a:t>
            </a:r>
            <a:r>
              <a:rPr lang="ru-RU" sz="2400" dirty="0"/>
              <a:t> </a:t>
            </a:r>
            <a:r>
              <a:rPr lang="ru-RU" sz="2400" dirty="0" err="1"/>
              <a:t>білків</a:t>
            </a:r>
            <a:r>
              <a:rPr lang="ru-RU" sz="2400" dirty="0"/>
              <a:t>, </a:t>
            </a:r>
            <a:r>
              <a:rPr lang="ru-RU" sz="2400" dirty="0" err="1"/>
              <a:t>жирів</a:t>
            </a:r>
            <a:r>
              <a:rPr lang="ru-RU" sz="2400" dirty="0"/>
              <a:t> та </a:t>
            </a:r>
            <a:r>
              <a:rPr lang="ru-RU" sz="2400" dirty="0" err="1"/>
              <a:t>вуглеводів</a:t>
            </a:r>
            <a:r>
              <a:rPr lang="ru-RU" sz="2400" dirty="0"/>
              <a:t>. </a:t>
            </a:r>
          </a:p>
          <a:p>
            <a:endParaRPr lang="ru-RU" dirty="0"/>
          </a:p>
        </p:txBody>
      </p:sp>
      <p:pic>
        <p:nvPicPr>
          <p:cNvPr id="5" name="Рисунок 4" descr="la00228(x)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4088" y="1628800"/>
            <a:ext cx="3286148" cy="3286148"/>
          </a:xfrm>
          <a:prstGeom prst="rect">
            <a:avLst/>
          </a:prstGeom>
          <a:ln w="12700" cap="rnd">
            <a:solidFill>
              <a:srgbClr val="4F81BD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89241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260647"/>
            <a:ext cx="4178424" cy="6120681"/>
          </a:xfrm>
        </p:spPr>
        <p:txBody>
          <a:bodyPr>
            <a:normAutofit/>
          </a:bodyPr>
          <a:lstStyle/>
          <a:p>
            <a:r>
              <a:rPr lang="ru-RU" sz="3600" b="1" dirty="0"/>
              <a:t> </a:t>
            </a:r>
            <a:r>
              <a:rPr lang="ru-RU" sz="3600" b="1" dirty="0" err="1"/>
              <a:t>Яєчники</a:t>
            </a:r>
            <a:r>
              <a:rPr lang="ru-RU" sz="3600" b="1" dirty="0"/>
              <a:t> та </a:t>
            </a:r>
            <a:r>
              <a:rPr lang="ru-RU" sz="3600" b="1" dirty="0" err="1"/>
              <a:t>яєчка</a:t>
            </a:r>
            <a:r>
              <a:rPr lang="ru-RU" sz="3600" b="1" dirty="0"/>
              <a:t> </a:t>
            </a:r>
            <a:r>
              <a:rPr lang="ru-RU" dirty="0"/>
              <a:t>– </a:t>
            </a:r>
            <a:r>
              <a:rPr lang="ru-RU" sz="3200" dirty="0" err="1"/>
              <a:t>парні</a:t>
            </a:r>
            <a:r>
              <a:rPr lang="ru-RU" sz="3200" dirty="0"/>
              <a:t> </a:t>
            </a:r>
            <a:r>
              <a:rPr lang="ru-RU" sz="3200" dirty="0" err="1"/>
              <a:t>статеві</a:t>
            </a:r>
            <a:r>
              <a:rPr lang="ru-RU" sz="3200" dirty="0"/>
              <a:t> </a:t>
            </a:r>
            <a:r>
              <a:rPr lang="ru-RU" sz="3200" dirty="0" err="1"/>
              <a:t>залози</a:t>
            </a:r>
            <a:r>
              <a:rPr lang="ru-RU" sz="3200" dirty="0"/>
              <a:t>, </a:t>
            </a:r>
            <a:r>
              <a:rPr lang="ru-RU" sz="3200" dirty="0" err="1"/>
              <a:t>які</a:t>
            </a:r>
            <a:r>
              <a:rPr lang="ru-RU" sz="3200" dirty="0"/>
              <a:t> </a:t>
            </a:r>
            <a:r>
              <a:rPr lang="ru-RU" sz="3200" dirty="0" err="1"/>
              <a:t>виробляють</a:t>
            </a:r>
            <a:r>
              <a:rPr lang="ru-RU" sz="3200" dirty="0"/>
              <a:t> </a:t>
            </a:r>
            <a:r>
              <a:rPr lang="ru-RU" sz="3200" dirty="0" err="1"/>
              <a:t>статеві</a:t>
            </a:r>
            <a:r>
              <a:rPr lang="ru-RU" sz="3200" dirty="0"/>
              <a:t> </a:t>
            </a:r>
            <a:r>
              <a:rPr lang="ru-RU" sz="3200" dirty="0" err="1"/>
              <a:t>клітини</a:t>
            </a:r>
            <a:r>
              <a:rPr lang="ru-RU" sz="3200" dirty="0"/>
              <a:t> і </a:t>
            </a:r>
            <a:r>
              <a:rPr lang="ru-RU" sz="3200" dirty="0" err="1"/>
              <a:t>статеві</a:t>
            </a:r>
            <a:r>
              <a:rPr lang="ru-RU" sz="3200" dirty="0"/>
              <a:t> </a:t>
            </a:r>
            <a:r>
              <a:rPr lang="ru-RU" sz="3200" dirty="0" err="1"/>
              <a:t>гормони</a:t>
            </a:r>
            <a:r>
              <a:rPr lang="ru-RU" sz="3200" dirty="0"/>
              <a:t>. Вони є </a:t>
            </a:r>
            <a:r>
              <a:rPr lang="ru-RU" sz="3200" dirty="0" err="1"/>
              <a:t>залозами</a:t>
            </a:r>
            <a:r>
              <a:rPr lang="ru-RU" sz="3200" dirty="0"/>
              <a:t> </a:t>
            </a:r>
            <a:r>
              <a:rPr lang="ru-RU" sz="3200" dirty="0" err="1"/>
              <a:t>змішаної</a:t>
            </a:r>
            <a:r>
              <a:rPr lang="ru-RU" sz="3200" dirty="0"/>
              <a:t> </a:t>
            </a:r>
            <a:r>
              <a:rPr lang="ru-RU" sz="3200" dirty="0" err="1"/>
              <a:t>секреції</a:t>
            </a:r>
            <a:r>
              <a:rPr lang="ru-RU" sz="3200" dirty="0"/>
              <a:t>, </a:t>
            </a:r>
            <a:r>
              <a:rPr lang="ru-RU" sz="3200" dirty="0" err="1"/>
              <a:t>тобто</a:t>
            </a:r>
            <a:r>
              <a:rPr lang="ru-RU" sz="3200" dirty="0"/>
              <a:t> </a:t>
            </a:r>
            <a:r>
              <a:rPr lang="ru-RU" sz="3200" dirty="0" err="1"/>
              <a:t>подвійної</a:t>
            </a:r>
            <a:r>
              <a:rPr lang="ru-RU" sz="3200" dirty="0"/>
              <a:t> </a:t>
            </a:r>
            <a:r>
              <a:rPr lang="ru-RU" sz="3200" dirty="0" err="1"/>
              <a:t>дії</a:t>
            </a:r>
            <a:r>
              <a:rPr lang="ru-RU" sz="3200" dirty="0"/>
              <a:t>. </a:t>
            </a:r>
            <a:r>
              <a:rPr lang="ru-RU" sz="3200" dirty="0" err="1"/>
              <a:t>Розташовуються</a:t>
            </a:r>
            <a:r>
              <a:rPr lang="ru-RU" sz="3200" dirty="0"/>
              <a:t> в </a:t>
            </a:r>
            <a:r>
              <a:rPr lang="ru-RU" sz="3200" dirty="0" err="1"/>
              <a:t>черевній</a:t>
            </a:r>
            <a:r>
              <a:rPr lang="ru-RU" sz="3200" dirty="0"/>
              <a:t> </a:t>
            </a:r>
            <a:r>
              <a:rPr lang="ru-RU" sz="3200" dirty="0" err="1"/>
              <a:t>порожнині</a:t>
            </a:r>
            <a:r>
              <a:rPr lang="ru-RU" sz="3200" dirty="0"/>
              <a:t>.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996952"/>
            <a:ext cx="2736850" cy="281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 descr="C:\Users\user\Desktop\GH\bolit-yayechnik-zlva-prichini_952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60648"/>
            <a:ext cx="388897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483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706090"/>
          </a:xfrm>
        </p:spPr>
        <p:txBody>
          <a:bodyPr/>
          <a:lstStyle/>
          <a:p>
            <a:pPr algn="ctr"/>
            <a:r>
              <a:rPr b="1" dirty="0" err="1" lang="ru-RU"/>
              <a:t>Кросворд</a:t>
            </a:r>
            <a:r>
              <a:rPr b="1" dirty="0" lang="ru-RU"/>
              <a:t> «</a:t>
            </a:r>
            <a:r>
              <a:rPr b="1" dirty="0" err="1" lang="ru-RU"/>
              <a:t>Виділення</a:t>
            </a:r>
            <a:r>
              <a:rPr b="1" dirty="0" lang="ru-RU"/>
              <a:t>. </a:t>
            </a:r>
            <a:r>
              <a:rPr b="1" dirty="0" err="1" lang="ru-RU"/>
              <a:t>Шкіра</a:t>
            </a:r>
            <a:r>
              <a:rPr b="1" dirty="0" lang="ru-RU"/>
              <a:t>»</a:t>
            </a:r>
          </a:p>
        </p:txBody>
      </p:sp>
      <p:pic>
        <p:nvPicPr>
          <p:cNvPr id="4" name="Объект 3"/>
          <p:cNvPicPr>
            <a:picLocks noGrp="1"/>
          </p:cNvPicPr>
          <p:nvPr>
            <p:ph idx="13" sz="quarter"/>
          </p:nvPr>
        </p:nvPicPr>
        <p:blipFill>
          <a:blip r:embed="rId2">
            <a:lum bright="6000"/>
          </a:blip>
          <a:stretch>
            <a:fillRect/>
          </a:stretch>
        </p:blipFill>
        <p:spPr bwMode="auto">
          <a:xfrm>
            <a:off x="179513" y="1052736"/>
            <a:ext cx="8640960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957585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778098"/>
          </a:xfrm>
        </p:spPr>
        <p:txBody>
          <a:bodyPr/>
          <a:lstStyle/>
          <a:p>
            <a:pPr algn="ctr"/>
            <a:r>
              <a:rPr lang="ru-RU" sz="4400" b="1" dirty="0" err="1"/>
              <a:t>Гормони</a:t>
            </a:r>
            <a:r>
              <a:rPr lang="ru-RU" sz="4400" b="1" dirty="0"/>
              <a:t> </a:t>
            </a:r>
            <a:r>
              <a:rPr lang="ru-RU" sz="4400" b="1" dirty="0" err="1"/>
              <a:t>статевих</a:t>
            </a:r>
            <a:r>
              <a:rPr lang="ru-RU" sz="4400" b="1" dirty="0"/>
              <a:t> </a:t>
            </a:r>
            <a:r>
              <a:rPr lang="ru-RU" sz="4400" b="1" dirty="0" err="1"/>
              <a:t>залоз</a:t>
            </a:r>
            <a:r>
              <a:rPr lang="ru-RU" sz="4400" b="1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196752"/>
            <a:ext cx="4968552" cy="5400600"/>
          </a:xfrm>
        </p:spPr>
        <p:txBody>
          <a:bodyPr>
            <a:normAutofit/>
          </a:bodyPr>
          <a:lstStyle/>
          <a:p>
            <a:r>
              <a:rPr lang="ru-RU" sz="2400" dirty="0"/>
              <a:t>У </a:t>
            </a:r>
            <a:r>
              <a:rPr lang="ru-RU" sz="2400" dirty="0" err="1"/>
              <a:t>чоловічих</a:t>
            </a:r>
            <a:r>
              <a:rPr lang="ru-RU" sz="2400" dirty="0"/>
              <a:t> </a:t>
            </a:r>
            <a:r>
              <a:rPr lang="ru-RU" sz="2400" dirty="0" err="1"/>
              <a:t>статевих</a:t>
            </a:r>
            <a:r>
              <a:rPr lang="ru-RU" sz="2400" dirty="0"/>
              <a:t> </a:t>
            </a:r>
            <a:r>
              <a:rPr lang="ru-RU" sz="2400" dirty="0" err="1"/>
              <a:t>залозах</a:t>
            </a:r>
            <a:r>
              <a:rPr lang="ru-RU" sz="2400" dirty="0"/>
              <a:t> </a:t>
            </a:r>
            <a:r>
              <a:rPr lang="ru-RU" sz="2400" dirty="0" err="1"/>
              <a:t>утворюються</a:t>
            </a:r>
            <a:r>
              <a:rPr lang="ru-RU" sz="2400" dirty="0"/>
              <a:t> </a:t>
            </a:r>
            <a:r>
              <a:rPr lang="ru-RU" sz="2400" dirty="0" err="1"/>
              <a:t>статеві</a:t>
            </a:r>
            <a:r>
              <a:rPr lang="ru-RU" sz="2400" dirty="0"/>
              <a:t> </a:t>
            </a:r>
            <a:r>
              <a:rPr lang="ru-RU" sz="2400" dirty="0" err="1"/>
              <a:t>гормони</a:t>
            </a:r>
            <a:r>
              <a:rPr lang="ru-RU" sz="2400" dirty="0"/>
              <a:t> – </a:t>
            </a:r>
            <a:r>
              <a:rPr lang="ru-RU" sz="2400" dirty="0" err="1"/>
              <a:t>андрогени</a:t>
            </a:r>
            <a:r>
              <a:rPr lang="ru-RU" sz="2400" dirty="0"/>
              <a:t>, </a:t>
            </a:r>
            <a:r>
              <a:rPr lang="ru-RU" sz="2400" dirty="0" err="1"/>
              <a:t>найактивнішим</a:t>
            </a:r>
            <a:r>
              <a:rPr lang="ru-RU" sz="2400" dirty="0"/>
              <a:t> </a:t>
            </a:r>
            <a:r>
              <a:rPr lang="ru-RU" sz="2400" dirty="0" err="1"/>
              <a:t>серед</a:t>
            </a:r>
            <a:r>
              <a:rPr lang="ru-RU" sz="2400" dirty="0"/>
              <a:t> них є тестостерон. </a:t>
            </a:r>
          </a:p>
          <a:p>
            <a:r>
              <a:rPr lang="ru-RU" sz="2400" dirty="0" err="1"/>
              <a:t>Жіночі</a:t>
            </a:r>
            <a:r>
              <a:rPr lang="ru-RU" sz="2400" dirty="0"/>
              <a:t> </a:t>
            </a:r>
            <a:r>
              <a:rPr lang="ru-RU" sz="2400" dirty="0" err="1"/>
              <a:t>статеві</a:t>
            </a:r>
            <a:r>
              <a:rPr lang="ru-RU" sz="2400" dirty="0"/>
              <a:t> </a:t>
            </a:r>
            <a:r>
              <a:rPr lang="ru-RU" sz="2400" dirty="0" err="1"/>
              <a:t>залози</a:t>
            </a:r>
            <a:r>
              <a:rPr lang="ru-RU" sz="2400" dirty="0"/>
              <a:t> </a:t>
            </a:r>
            <a:r>
              <a:rPr lang="ru-RU" sz="2400" dirty="0" err="1"/>
              <a:t>синтезують</a:t>
            </a:r>
            <a:r>
              <a:rPr lang="ru-RU" sz="2400" dirty="0"/>
              <a:t> </a:t>
            </a:r>
            <a:r>
              <a:rPr lang="ru-RU" sz="2400" dirty="0" err="1"/>
              <a:t>жіночі</a:t>
            </a:r>
            <a:r>
              <a:rPr lang="ru-RU" sz="2400" dirty="0"/>
              <a:t> </a:t>
            </a:r>
            <a:r>
              <a:rPr lang="ru-RU" sz="2400" dirty="0" err="1"/>
              <a:t>статеві</a:t>
            </a:r>
            <a:r>
              <a:rPr lang="ru-RU" sz="2400" dirty="0"/>
              <a:t> </a:t>
            </a:r>
            <a:r>
              <a:rPr lang="ru-RU" sz="2400" dirty="0" err="1"/>
              <a:t>гормони</a:t>
            </a:r>
            <a:r>
              <a:rPr lang="ru-RU" sz="2400" dirty="0"/>
              <a:t> – </a:t>
            </a:r>
            <a:r>
              <a:rPr lang="ru-RU" sz="2400" dirty="0" err="1"/>
              <a:t>естрогени</a:t>
            </a:r>
            <a:r>
              <a:rPr lang="ru-RU" sz="2400" dirty="0"/>
              <a:t>, </a:t>
            </a:r>
            <a:r>
              <a:rPr lang="ru-RU" sz="2400" dirty="0" err="1"/>
              <a:t>основним</a:t>
            </a:r>
            <a:r>
              <a:rPr lang="ru-RU" sz="2400" dirty="0"/>
              <a:t> </a:t>
            </a:r>
            <a:r>
              <a:rPr lang="ru-RU" sz="2400" dirty="0" err="1"/>
              <a:t>серед</a:t>
            </a:r>
            <a:r>
              <a:rPr lang="ru-RU" sz="2400" dirty="0"/>
              <a:t> </a:t>
            </a:r>
            <a:r>
              <a:rPr lang="ru-RU" sz="2400" dirty="0" err="1"/>
              <a:t>яких</a:t>
            </a:r>
            <a:r>
              <a:rPr lang="ru-RU" sz="2400" dirty="0"/>
              <a:t> є </a:t>
            </a:r>
            <a:r>
              <a:rPr lang="ru-RU" sz="2400" dirty="0" err="1"/>
              <a:t>естрадіол</a:t>
            </a:r>
            <a:r>
              <a:rPr lang="ru-RU" sz="2400" dirty="0"/>
              <a:t>. </a:t>
            </a:r>
          </a:p>
          <a:p>
            <a:r>
              <a:rPr lang="ru-RU" sz="2400" dirty="0"/>
              <a:t>У </a:t>
            </a:r>
            <a:r>
              <a:rPr lang="ru-RU" sz="2400" dirty="0" err="1"/>
              <a:t>зародковий</a:t>
            </a:r>
            <a:r>
              <a:rPr lang="ru-RU" sz="2400" dirty="0"/>
              <a:t> </a:t>
            </a:r>
            <a:r>
              <a:rPr lang="ru-RU" sz="2400" dirty="0" err="1"/>
              <a:t>період</a:t>
            </a:r>
            <a:r>
              <a:rPr lang="ru-RU" sz="2400" dirty="0"/>
              <a:t> </a:t>
            </a:r>
            <a:r>
              <a:rPr lang="ru-RU" sz="2400" dirty="0" err="1"/>
              <a:t>статеві</a:t>
            </a:r>
            <a:r>
              <a:rPr lang="ru-RU" sz="2400" dirty="0"/>
              <a:t> </a:t>
            </a:r>
            <a:r>
              <a:rPr lang="ru-RU" sz="2400" dirty="0" err="1"/>
              <a:t>гормони</a:t>
            </a:r>
            <a:r>
              <a:rPr lang="ru-RU" sz="2400" dirty="0"/>
              <a:t> </a:t>
            </a:r>
            <a:r>
              <a:rPr lang="ru-RU" sz="2400" dirty="0" err="1"/>
              <a:t>контролюють</a:t>
            </a:r>
            <a:r>
              <a:rPr lang="ru-RU" sz="2400" dirty="0"/>
              <a:t> </a:t>
            </a:r>
            <a:r>
              <a:rPr lang="ru-RU" sz="2400" dirty="0" err="1"/>
              <a:t>диференціацію</a:t>
            </a:r>
            <a:r>
              <a:rPr lang="ru-RU" sz="2400" dirty="0"/>
              <a:t> </a:t>
            </a:r>
            <a:r>
              <a:rPr lang="ru-RU" sz="2400" dirty="0" err="1"/>
              <a:t>статевих</a:t>
            </a:r>
            <a:r>
              <a:rPr lang="ru-RU" sz="2400" dirty="0"/>
              <a:t> </a:t>
            </a:r>
            <a:r>
              <a:rPr lang="ru-RU" sz="2400" dirty="0" err="1"/>
              <a:t>органів</a:t>
            </a:r>
            <a:r>
              <a:rPr lang="ru-RU" sz="2400" dirty="0"/>
              <a:t>, а </a:t>
            </a:r>
            <a:r>
              <a:rPr lang="ru-RU" sz="2400" dirty="0" err="1"/>
              <a:t>під</a:t>
            </a:r>
            <a:r>
              <a:rPr lang="ru-RU" sz="2400" dirty="0"/>
              <a:t> час </a:t>
            </a:r>
            <a:r>
              <a:rPr lang="ru-RU" sz="2400" dirty="0" err="1"/>
              <a:t>статевого</a:t>
            </a:r>
            <a:r>
              <a:rPr lang="ru-RU" sz="2400" dirty="0"/>
              <a:t> </a:t>
            </a:r>
            <a:r>
              <a:rPr lang="ru-RU" sz="2400" dirty="0" err="1"/>
              <a:t>дозрівання</a:t>
            </a:r>
            <a:r>
              <a:rPr lang="ru-RU" sz="2400" dirty="0"/>
              <a:t> </a:t>
            </a:r>
            <a:r>
              <a:rPr lang="ru-RU" sz="2400" dirty="0" err="1"/>
              <a:t>беруть</a:t>
            </a:r>
            <a:r>
              <a:rPr lang="ru-RU" sz="2400" dirty="0"/>
              <a:t> участь у </a:t>
            </a:r>
            <a:r>
              <a:rPr lang="ru-RU" sz="2400" dirty="0" err="1"/>
              <a:t>формуванні</a:t>
            </a:r>
            <a:r>
              <a:rPr lang="ru-RU" sz="2400" dirty="0"/>
              <a:t> </a:t>
            </a:r>
            <a:r>
              <a:rPr lang="ru-RU" sz="2400" dirty="0" err="1"/>
              <a:t>вторинних</a:t>
            </a:r>
            <a:r>
              <a:rPr lang="ru-RU" sz="2400" dirty="0"/>
              <a:t> </a:t>
            </a:r>
            <a:r>
              <a:rPr lang="ru-RU" sz="2400" dirty="0" err="1"/>
              <a:t>статевих</a:t>
            </a:r>
            <a:r>
              <a:rPr lang="ru-RU" sz="2400" dirty="0"/>
              <a:t> </a:t>
            </a:r>
            <a:r>
              <a:rPr lang="ru-RU" sz="2400" dirty="0" err="1"/>
              <a:t>ознак</a:t>
            </a:r>
            <a:r>
              <a:rPr lang="ru-RU" sz="2400" dirty="0"/>
              <a:t>. </a:t>
            </a:r>
          </a:p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558892"/>
            <a:ext cx="3455987" cy="3779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051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16632"/>
            <a:ext cx="8712968" cy="6480720"/>
          </a:xfrm>
        </p:spPr>
        <p:txBody>
          <a:bodyPr>
            <a:normAutofit lnSpcReduction="10000"/>
          </a:bodyPr>
          <a:lstStyle/>
          <a:p>
            <a:r>
              <a:rPr lang="uk-UA" dirty="0" smtClean="0"/>
              <a:t>По горизонталі:</a:t>
            </a:r>
            <a:endParaRPr lang="en-US" dirty="0" smtClean="0"/>
          </a:p>
          <a:p>
            <a:r>
              <a:rPr lang="ru-RU" dirty="0" smtClean="0"/>
              <a:t>1</a:t>
            </a:r>
            <a:r>
              <a:rPr lang="ru-RU" dirty="0"/>
              <a:t>. </a:t>
            </a:r>
            <a:r>
              <a:rPr lang="ru-RU" dirty="0" err="1"/>
              <a:t>Процес</a:t>
            </a:r>
            <a:r>
              <a:rPr lang="ru-RU" dirty="0"/>
              <a:t> </a:t>
            </a:r>
            <a:r>
              <a:rPr lang="ru-RU" dirty="0" err="1"/>
              <a:t>видалення</a:t>
            </a:r>
            <a:r>
              <a:rPr lang="ru-RU" dirty="0"/>
              <a:t> з </a:t>
            </a:r>
            <a:r>
              <a:rPr lang="ru-RU" dirty="0" err="1"/>
              <a:t>організму</a:t>
            </a:r>
            <a:r>
              <a:rPr lang="ru-RU" dirty="0"/>
              <a:t> </a:t>
            </a:r>
            <a:r>
              <a:rPr lang="ru-RU" dirty="0" err="1"/>
              <a:t>кінцевих</a:t>
            </a:r>
            <a:r>
              <a:rPr lang="ru-RU" dirty="0"/>
              <a:t> </a:t>
            </a:r>
            <a:r>
              <a:rPr lang="ru-RU" dirty="0" err="1"/>
              <a:t>продуктів</a:t>
            </a:r>
            <a:r>
              <a:rPr lang="ru-RU" dirty="0"/>
              <a:t> </a:t>
            </a:r>
            <a:r>
              <a:rPr lang="ru-RU" dirty="0" err="1"/>
              <a:t>обміну</a:t>
            </a:r>
            <a:r>
              <a:rPr lang="ru-RU" dirty="0"/>
              <a:t>, </a:t>
            </a:r>
            <a:r>
              <a:rPr lang="ru-RU" dirty="0" err="1"/>
              <a:t>надлишку</a:t>
            </a:r>
            <a:r>
              <a:rPr lang="ru-RU" dirty="0"/>
              <a:t> води.</a:t>
            </a:r>
          </a:p>
          <a:p>
            <a:r>
              <a:rPr lang="ru-RU" dirty="0"/>
              <a:t>2. Структурно-</a:t>
            </a:r>
            <a:r>
              <a:rPr lang="ru-RU" dirty="0" err="1"/>
              <a:t>функціональна</a:t>
            </a:r>
            <a:r>
              <a:rPr lang="ru-RU" dirty="0"/>
              <a:t> </a:t>
            </a:r>
            <a:r>
              <a:rPr lang="ru-RU" dirty="0" err="1"/>
              <a:t>одиниця</a:t>
            </a:r>
            <a:r>
              <a:rPr lang="ru-RU" dirty="0"/>
              <a:t> </a:t>
            </a:r>
            <a:r>
              <a:rPr lang="ru-RU" dirty="0" err="1"/>
              <a:t>нирок</a:t>
            </a:r>
            <a:r>
              <a:rPr lang="ru-RU" dirty="0"/>
              <a:t>.</a:t>
            </a:r>
          </a:p>
          <a:p>
            <a:r>
              <a:rPr lang="ru-RU" dirty="0"/>
              <a:t>3. Одна з </a:t>
            </a:r>
            <a:r>
              <a:rPr lang="ru-RU" dirty="0" err="1"/>
              <a:t>функцій</a:t>
            </a:r>
            <a:r>
              <a:rPr lang="ru-RU" dirty="0"/>
              <a:t> </a:t>
            </a:r>
            <a:r>
              <a:rPr lang="ru-RU" dirty="0" err="1"/>
              <a:t>шкіри</a:t>
            </a:r>
            <a:r>
              <a:rPr lang="ru-RU" dirty="0"/>
              <a:t>.</a:t>
            </a:r>
          </a:p>
          <a:p>
            <a:r>
              <a:rPr lang="ru-RU" dirty="0"/>
              <a:t>4.  </a:t>
            </a:r>
            <a:r>
              <a:rPr lang="ru-RU" dirty="0" err="1"/>
              <a:t>Гостре</a:t>
            </a:r>
            <a:r>
              <a:rPr lang="ru-RU" dirty="0"/>
              <a:t> </a:t>
            </a:r>
            <a:r>
              <a:rPr lang="ru-RU" dirty="0" err="1"/>
              <a:t>інфекційне</a:t>
            </a:r>
            <a:r>
              <a:rPr lang="ru-RU" dirty="0"/>
              <a:t> </a:t>
            </a:r>
            <a:r>
              <a:rPr lang="ru-RU" dirty="0" err="1"/>
              <a:t>захворювання</a:t>
            </a:r>
            <a:r>
              <a:rPr lang="ru-RU" dirty="0"/>
              <a:t>, </a:t>
            </a:r>
            <a:r>
              <a:rPr lang="ru-RU" dirty="0" err="1"/>
              <a:t>спричинене</a:t>
            </a:r>
            <a:r>
              <a:rPr lang="ru-RU" dirty="0"/>
              <a:t> </a:t>
            </a:r>
            <a:r>
              <a:rPr lang="ru-RU" dirty="0" err="1"/>
              <a:t>бацилою</a:t>
            </a:r>
            <a:r>
              <a:rPr lang="ru-RU" dirty="0"/>
              <a:t> </a:t>
            </a:r>
            <a:r>
              <a:rPr lang="ru-RU" dirty="0" err="1"/>
              <a:t>правця</a:t>
            </a:r>
            <a:r>
              <a:rPr lang="ru-RU" dirty="0"/>
              <a:t>.</a:t>
            </a:r>
          </a:p>
          <a:p>
            <a:r>
              <a:rPr lang="ru-RU" dirty="0"/>
              <a:t>5. </a:t>
            </a:r>
            <a:r>
              <a:rPr lang="ru-RU" dirty="0" err="1"/>
              <a:t>Інфекційне</a:t>
            </a:r>
            <a:r>
              <a:rPr lang="ru-RU" dirty="0"/>
              <a:t> </a:t>
            </a:r>
            <a:r>
              <a:rPr lang="ru-RU" dirty="0" err="1"/>
              <a:t>запалення</a:t>
            </a:r>
            <a:r>
              <a:rPr lang="ru-RU" dirty="0"/>
              <a:t> </a:t>
            </a:r>
            <a:r>
              <a:rPr lang="ru-RU" dirty="0" err="1"/>
              <a:t>сечовивідного</a:t>
            </a:r>
            <a:r>
              <a:rPr lang="ru-RU" dirty="0"/>
              <a:t> каналу.</a:t>
            </a:r>
          </a:p>
          <a:p>
            <a:r>
              <a:rPr lang="ru-RU" dirty="0"/>
              <a:t>6. Продукт </a:t>
            </a:r>
            <a:r>
              <a:rPr lang="ru-RU" dirty="0" err="1"/>
              <a:t>виділення</a:t>
            </a:r>
            <a:r>
              <a:rPr lang="ru-RU" dirty="0"/>
              <a:t> </a:t>
            </a:r>
            <a:r>
              <a:rPr lang="ru-RU" dirty="0" err="1"/>
              <a:t>нирок</a:t>
            </a:r>
            <a:r>
              <a:rPr lang="ru-RU" dirty="0"/>
              <a:t>.</a:t>
            </a:r>
          </a:p>
          <a:p>
            <a:r>
              <a:rPr lang="ru-RU" dirty="0"/>
              <a:t>7. </a:t>
            </a:r>
            <a:r>
              <a:rPr lang="ru-RU" dirty="0" err="1"/>
              <a:t>Пошкодження</a:t>
            </a:r>
            <a:r>
              <a:rPr lang="ru-RU" dirty="0"/>
              <a:t> тканин </a:t>
            </a:r>
            <a:r>
              <a:rPr lang="ru-RU" dirty="0" err="1"/>
              <a:t>організму</a:t>
            </a:r>
            <a:r>
              <a:rPr lang="ru-RU" dirty="0"/>
              <a:t>, </a:t>
            </a:r>
            <a:r>
              <a:rPr lang="ru-RU" dirty="0" err="1"/>
              <a:t>викликане</a:t>
            </a:r>
            <a:r>
              <a:rPr lang="ru-RU" dirty="0"/>
              <a:t> </a:t>
            </a:r>
            <a:r>
              <a:rPr lang="ru-RU" dirty="0" err="1"/>
              <a:t>дією</a:t>
            </a:r>
            <a:r>
              <a:rPr lang="ru-RU" dirty="0"/>
              <a:t> </a:t>
            </a:r>
            <a:r>
              <a:rPr lang="ru-RU" dirty="0" err="1"/>
              <a:t>високої</a:t>
            </a:r>
            <a:r>
              <a:rPr lang="ru-RU" dirty="0"/>
              <a:t> </a:t>
            </a:r>
            <a:r>
              <a:rPr lang="ru-RU" dirty="0" err="1"/>
              <a:t>температу¬ри</a:t>
            </a:r>
            <a:r>
              <a:rPr lang="ru-RU" dirty="0"/>
              <a:t> </a:t>
            </a:r>
            <a:r>
              <a:rPr lang="ru-RU" dirty="0" err="1"/>
              <a:t>чи</a:t>
            </a:r>
            <a:r>
              <a:rPr lang="ru-RU" dirty="0"/>
              <a:t> </a:t>
            </a:r>
            <a:r>
              <a:rPr lang="ru-RU" dirty="0" err="1"/>
              <a:t>хімічної</a:t>
            </a:r>
            <a:r>
              <a:rPr lang="ru-RU" dirty="0"/>
              <a:t> </a:t>
            </a:r>
            <a:r>
              <a:rPr lang="ru-RU" dirty="0" err="1"/>
              <a:t>речовини</a:t>
            </a:r>
            <a:r>
              <a:rPr lang="ru-RU" dirty="0"/>
              <a:t>.</a:t>
            </a:r>
          </a:p>
          <a:p>
            <a:r>
              <a:rPr lang="ru-RU" dirty="0"/>
              <a:t>По </a:t>
            </a:r>
            <a:r>
              <a:rPr lang="ru-RU" dirty="0" err="1"/>
              <a:t>вертикалі</a:t>
            </a:r>
            <a:r>
              <a:rPr lang="ru-RU" dirty="0"/>
              <a:t>:</a:t>
            </a:r>
          </a:p>
          <a:p>
            <a:r>
              <a:rPr lang="ru-RU" dirty="0"/>
              <a:t>8. Трубка,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з'єднує</a:t>
            </a:r>
            <a:r>
              <a:rPr lang="ru-RU" dirty="0"/>
              <a:t> </a:t>
            </a:r>
            <a:r>
              <a:rPr lang="ru-RU" dirty="0" err="1"/>
              <a:t>нирку</a:t>
            </a:r>
            <a:r>
              <a:rPr lang="ru-RU" dirty="0"/>
              <a:t> з </a:t>
            </a:r>
            <a:r>
              <a:rPr lang="ru-RU" dirty="0" err="1"/>
              <a:t>сечовим</a:t>
            </a:r>
            <a:r>
              <a:rPr lang="ru-RU" dirty="0"/>
              <a:t> </a:t>
            </a:r>
            <a:r>
              <a:rPr lang="ru-RU" dirty="0" err="1"/>
              <a:t>міхуром</a:t>
            </a:r>
            <a:r>
              <a:rPr lang="ru-RU" dirty="0"/>
              <a:t>.</a:t>
            </a:r>
          </a:p>
          <a:p>
            <a:r>
              <a:rPr lang="ru-RU" dirty="0"/>
              <a:t>9. </a:t>
            </a:r>
            <a:r>
              <a:rPr lang="ru-RU" dirty="0" err="1"/>
              <a:t>Пігмент</a:t>
            </a:r>
            <a:r>
              <a:rPr lang="ru-RU" dirty="0"/>
              <a:t> </a:t>
            </a:r>
            <a:r>
              <a:rPr lang="ru-RU" dirty="0" err="1"/>
              <a:t>шкіри</a:t>
            </a:r>
            <a:r>
              <a:rPr lang="ru-RU" dirty="0"/>
              <a:t> коричневого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чорного</a:t>
            </a:r>
            <a:r>
              <a:rPr lang="ru-RU" dirty="0"/>
              <a:t> </a:t>
            </a:r>
            <a:r>
              <a:rPr lang="ru-RU" dirty="0" err="1"/>
              <a:t>кольору</a:t>
            </a:r>
            <a:r>
              <a:rPr lang="ru-RU" dirty="0"/>
              <a:t>.</a:t>
            </a:r>
          </a:p>
          <a:p>
            <a:r>
              <a:rPr lang="ru-RU" dirty="0"/>
              <a:t>10. Протока,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виводить</a:t>
            </a:r>
            <a:r>
              <a:rPr lang="ru-RU" dirty="0"/>
              <a:t> сечу </a:t>
            </a:r>
            <a:r>
              <a:rPr lang="ru-RU" dirty="0" err="1"/>
              <a:t>із</a:t>
            </a:r>
            <a:r>
              <a:rPr lang="ru-RU" dirty="0"/>
              <a:t> </a:t>
            </a:r>
            <a:r>
              <a:rPr lang="ru-RU" dirty="0" err="1"/>
              <a:t>нирок</a:t>
            </a:r>
            <a:r>
              <a:rPr lang="ru-RU" dirty="0"/>
              <a:t>.</a:t>
            </a:r>
          </a:p>
          <a:p>
            <a:r>
              <a:rPr lang="ru-RU" dirty="0"/>
              <a:t>11. </a:t>
            </a:r>
            <a:r>
              <a:rPr lang="ru-RU" dirty="0" err="1"/>
              <a:t>Чутливе</a:t>
            </a:r>
            <a:r>
              <a:rPr lang="ru-RU" dirty="0"/>
              <a:t> </a:t>
            </a:r>
            <a:r>
              <a:rPr lang="ru-RU" dirty="0" err="1"/>
              <a:t>нервове</a:t>
            </a:r>
            <a:r>
              <a:rPr lang="ru-RU" dirty="0"/>
              <a:t> </a:t>
            </a:r>
            <a:r>
              <a:rPr lang="ru-RU" dirty="0" err="1"/>
              <a:t>закінчення</a:t>
            </a:r>
            <a:r>
              <a:rPr lang="ru-RU" dirty="0"/>
              <a:t> </a:t>
            </a:r>
            <a:r>
              <a:rPr lang="ru-RU" dirty="0" err="1"/>
              <a:t>шкіри</a:t>
            </a:r>
            <a:r>
              <a:rPr lang="ru-RU" dirty="0"/>
              <a:t>.</a:t>
            </a:r>
          </a:p>
          <a:p>
            <a:r>
              <a:rPr lang="ru-RU" dirty="0"/>
              <a:t>12. </a:t>
            </a:r>
            <a:r>
              <a:rPr lang="ru-RU" dirty="0" err="1"/>
              <a:t>Захворювання</a:t>
            </a:r>
            <a:r>
              <a:rPr lang="ru-RU" dirty="0"/>
              <a:t> </a:t>
            </a:r>
            <a:r>
              <a:rPr lang="ru-RU" dirty="0" err="1"/>
              <a:t>шкіри</a:t>
            </a:r>
            <a:r>
              <a:rPr lang="ru-RU" dirty="0"/>
              <a:t>, </a:t>
            </a:r>
            <a:r>
              <a:rPr lang="ru-RU" dirty="0" err="1"/>
              <a:t>викликане</a:t>
            </a:r>
            <a:r>
              <a:rPr lang="ru-RU" dirty="0"/>
              <a:t> </a:t>
            </a:r>
            <a:r>
              <a:rPr lang="ru-RU" dirty="0" err="1"/>
              <a:t>наявністю</a:t>
            </a:r>
            <a:r>
              <a:rPr lang="ru-RU" dirty="0"/>
              <a:t> </a:t>
            </a:r>
            <a:r>
              <a:rPr lang="ru-RU" dirty="0" err="1"/>
              <a:t>вошей</a:t>
            </a:r>
            <a:r>
              <a:rPr lang="ru-RU" dirty="0"/>
              <a:t>.</a:t>
            </a:r>
          </a:p>
          <a:p>
            <a:r>
              <a:rPr lang="ru-RU" dirty="0"/>
              <a:t>13. </a:t>
            </a:r>
            <a:r>
              <a:rPr lang="ru-RU" dirty="0" err="1"/>
              <a:t>Процес</a:t>
            </a:r>
            <a:r>
              <a:rPr lang="ru-RU" dirty="0"/>
              <a:t> </a:t>
            </a:r>
            <a:r>
              <a:rPr lang="ru-RU" dirty="0" err="1"/>
              <a:t>обміну</a:t>
            </a:r>
            <a:r>
              <a:rPr lang="ru-RU" dirty="0"/>
              <a:t> </a:t>
            </a:r>
            <a:r>
              <a:rPr lang="ru-RU" dirty="0" err="1"/>
              <a:t>енергії</a:t>
            </a:r>
            <a:r>
              <a:rPr lang="ru-RU" dirty="0"/>
              <a:t> </a:t>
            </a:r>
            <a:r>
              <a:rPr lang="ru-RU" dirty="0" err="1"/>
              <a:t>між</a:t>
            </a:r>
            <a:r>
              <a:rPr lang="ru-RU" dirty="0"/>
              <a:t> </a:t>
            </a:r>
            <a:r>
              <a:rPr lang="ru-RU" dirty="0" err="1"/>
              <a:t>організмом</a:t>
            </a:r>
            <a:r>
              <a:rPr lang="ru-RU" dirty="0"/>
              <a:t> і </a:t>
            </a:r>
            <a:r>
              <a:rPr lang="ru-RU" dirty="0" err="1"/>
              <a:t>зовнішнім</a:t>
            </a:r>
            <a:r>
              <a:rPr lang="ru-RU" dirty="0"/>
              <a:t> </a:t>
            </a:r>
            <a:r>
              <a:rPr lang="ru-RU" dirty="0" err="1"/>
              <a:t>середовищем</a:t>
            </a:r>
            <a:r>
              <a:rPr lang="ru-RU" dirty="0"/>
              <a:t>.</a:t>
            </a:r>
          </a:p>
          <a:p>
            <a:r>
              <a:rPr lang="ru-RU" dirty="0"/>
              <a:t>14. Шар </a:t>
            </a:r>
            <a:r>
              <a:rPr lang="ru-RU" dirty="0" err="1"/>
              <a:t>шкіри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розміщений</a:t>
            </a:r>
            <a:r>
              <a:rPr lang="ru-RU" dirty="0"/>
              <a:t> </a:t>
            </a:r>
            <a:r>
              <a:rPr lang="ru-RU" dirty="0" err="1"/>
              <a:t>під</a:t>
            </a:r>
            <a:r>
              <a:rPr lang="ru-RU" dirty="0"/>
              <a:t> </a:t>
            </a:r>
            <a:r>
              <a:rPr lang="ru-RU" dirty="0" err="1"/>
              <a:t>епідермісом</a:t>
            </a:r>
            <a:r>
              <a:rPr lang="ru-RU" dirty="0"/>
              <a:t>.</a:t>
            </a:r>
          </a:p>
          <a:p>
            <a:r>
              <a:rPr lang="ru-RU" dirty="0"/>
              <a:t>15. </a:t>
            </a:r>
            <a:r>
              <a:rPr lang="ru-RU" dirty="0" err="1"/>
              <a:t>Мішкоподібний</a:t>
            </a:r>
            <a:r>
              <a:rPr lang="ru-RU" dirty="0"/>
              <a:t> орган, у </a:t>
            </a:r>
            <a:r>
              <a:rPr lang="ru-RU" dirty="0" err="1"/>
              <a:t>якому</a:t>
            </a:r>
            <a:r>
              <a:rPr lang="ru-RU" dirty="0"/>
              <a:t> </a:t>
            </a:r>
            <a:r>
              <a:rPr lang="ru-RU" dirty="0" err="1"/>
              <a:t>накопичується</a:t>
            </a:r>
            <a:r>
              <a:rPr lang="ru-RU" dirty="0"/>
              <a:t> сеча.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47608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404664"/>
            <a:ext cx="7924800" cy="53103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 err="1"/>
              <a:t>Відповіді</a:t>
            </a:r>
            <a:r>
              <a:rPr lang="ru-RU" sz="3200" b="1" dirty="0"/>
              <a:t> </a:t>
            </a:r>
          </a:p>
          <a:p>
            <a:pPr marL="0" indent="0">
              <a:buNone/>
            </a:pPr>
            <a:r>
              <a:rPr lang="ru-RU" sz="3200" b="1" dirty="0"/>
              <a:t>По </a:t>
            </a:r>
            <a:r>
              <a:rPr lang="ru-RU" sz="3200" b="1" dirty="0" err="1"/>
              <a:t>горизонталі</a:t>
            </a:r>
            <a:r>
              <a:rPr lang="ru-RU" sz="3200" b="1" dirty="0"/>
              <a:t>: 1. </a:t>
            </a:r>
            <a:r>
              <a:rPr lang="ru-RU" sz="3200" b="1" dirty="0" err="1"/>
              <a:t>Виділення</a:t>
            </a:r>
            <a:r>
              <a:rPr lang="ru-RU" sz="3200" b="1" dirty="0"/>
              <a:t>. 2. Нефрон. 3. </a:t>
            </a:r>
            <a:r>
              <a:rPr lang="ru-RU" sz="3200" b="1" dirty="0" err="1"/>
              <a:t>Захист</a:t>
            </a:r>
            <a:r>
              <a:rPr lang="ru-RU" sz="3200" b="1" dirty="0"/>
              <a:t>. 4. </a:t>
            </a:r>
            <a:r>
              <a:rPr lang="ru-RU" sz="3200" b="1" dirty="0" err="1"/>
              <a:t>Правець</a:t>
            </a:r>
            <a:r>
              <a:rPr lang="ru-RU" sz="3200" b="1" dirty="0"/>
              <a:t>. 5. </a:t>
            </a:r>
            <a:r>
              <a:rPr lang="ru-RU" sz="3200" b="1" dirty="0" smtClean="0"/>
              <a:t>Уретрит</a:t>
            </a:r>
            <a:r>
              <a:rPr lang="ru-RU" sz="3200" b="1" dirty="0"/>
              <a:t>. 6. Сеча</a:t>
            </a:r>
            <a:r>
              <a:rPr lang="ru-RU" sz="3200" b="1" dirty="0" smtClean="0"/>
              <a:t>.</a:t>
            </a:r>
          </a:p>
          <a:p>
            <a:pPr marL="0" indent="0">
              <a:buNone/>
            </a:pPr>
            <a:r>
              <a:rPr lang="ru-RU" sz="3200" b="1" dirty="0" smtClean="0"/>
              <a:t> </a:t>
            </a:r>
            <a:r>
              <a:rPr lang="ru-RU" sz="3200" b="1" dirty="0"/>
              <a:t>7. </a:t>
            </a:r>
            <a:r>
              <a:rPr lang="ru-RU" sz="3200" b="1" dirty="0" err="1"/>
              <a:t>Опік</a:t>
            </a:r>
            <a:r>
              <a:rPr lang="ru-RU" sz="3200" b="1" dirty="0"/>
              <a:t>.</a:t>
            </a:r>
          </a:p>
          <a:p>
            <a:pPr marL="0" indent="0">
              <a:buNone/>
            </a:pPr>
            <a:r>
              <a:rPr lang="ru-RU" sz="3200" b="1" dirty="0"/>
              <a:t>По </a:t>
            </a:r>
            <a:r>
              <a:rPr lang="ru-RU" sz="3200" b="1" dirty="0" err="1"/>
              <a:t>вертикалі</a:t>
            </a:r>
            <a:r>
              <a:rPr lang="ru-RU" sz="3200" b="1" dirty="0"/>
              <a:t>: 8. </a:t>
            </a:r>
            <a:r>
              <a:rPr lang="ru-RU" sz="3200" b="1" dirty="0" err="1"/>
              <a:t>Сечовід</a:t>
            </a:r>
            <a:r>
              <a:rPr lang="ru-RU" sz="3200" b="1" dirty="0"/>
              <a:t>. 9. </a:t>
            </a:r>
            <a:r>
              <a:rPr lang="ru-RU" sz="3200" b="1" dirty="0" err="1"/>
              <a:t>Меланін</a:t>
            </a:r>
            <a:r>
              <a:rPr lang="ru-RU" sz="3200" b="1" dirty="0"/>
              <a:t>. 10. </a:t>
            </a:r>
            <a:r>
              <a:rPr lang="ru-RU" sz="3200" b="1" dirty="0" err="1"/>
              <a:t>Сечівник</a:t>
            </a:r>
            <a:r>
              <a:rPr lang="ru-RU" sz="3200" b="1" dirty="0"/>
              <a:t>. 11. Рецептор. 12. </a:t>
            </a:r>
            <a:r>
              <a:rPr lang="ru-RU" sz="3200" b="1" smtClean="0"/>
              <a:t>Педикульоз</a:t>
            </a:r>
            <a:r>
              <a:rPr lang="ru-RU" sz="3200" b="1" dirty="0"/>
              <a:t>. 13. </a:t>
            </a:r>
            <a:r>
              <a:rPr lang="ru-RU" sz="3200" b="1" dirty="0" err="1"/>
              <a:t>Теплообмін</a:t>
            </a:r>
            <a:r>
              <a:rPr lang="ru-RU" sz="3200" b="1" dirty="0"/>
              <a:t>. 14. Дерма. 15. </a:t>
            </a:r>
            <a:r>
              <a:rPr lang="ru-RU" sz="3200" b="1" dirty="0" err="1"/>
              <a:t>Міхур</a:t>
            </a:r>
            <a:r>
              <a:rPr lang="ru-RU" sz="3200" b="1" dirty="0"/>
              <a:t>.</a:t>
            </a:r>
          </a:p>
          <a:p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16198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781152"/>
          </a:xfrm>
        </p:spPr>
        <p:txBody>
          <a:bodyPr/>
          <a:lstStyle/>
          <a:p>
            <a:r>
              <a:rPr lang="ru-RU" sz="5400" b="1" dirty="0">
                <a:solidFill>
                  <a:srgbClr val="FF0000"/>
                </a:solidFill>
              </a:rPr>
              <a:t>Принцип </a:t>
            </a:r>
            <a:r>
              <a:rPr lang="ru-RU" sz="5400" b="1" dirty="0" err="1">
                <a:solidFill>
                  <a:srgbClr val="FF0000"/>
                </a:solidFill>
              </a:rPr>
              <a:t>роботи</a:t>
            </a:r>
            <a:r>
              <a:rPr lang="ru-RU" sz="5400" b="1" dirty="0">
                <a:solidFill>
                  <a:srgbClr val="FF0000"/>
                </a:solidFill>
              </a:rPr>
              <a:t> </a:t>
            </a:r>
            <a:r>
              <a:rPr lang="ru-RU" sz="5400" b="1" dirty="0" err="1">
                <a:solidFill>
                  <a:srgbClr val="FF0000"/>
                </a:solidFill>
              </a:rPr>
              <a:t>ендокринної</a:t>
            </a:r>
            <a:r>
              <a:rPr lang="ru-RU" sz="5400" b="1" dirty="0">
                <a:solidFill>
                  <a:srgbClr val="FF0000"/>
                </a:solidFill>
              </a:rPr>
              <a:t> </a:t>
            </a:r>
            <a:r>
              <a:rPr lang="ru-RU" sz="5400" b="1" dirty="0" err="1">
                <a:solidFill>
                  <a:srgbClr val="FF0000"/>
                </a:solidFill>
              </a:rPr>
              <a:t>системи</a:t>
            </a:r>
            <a:r>
              <a:rPr lang="ru-RU" sz="5400" b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40781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</a:rPr>
              <a:t>ЗАВДАННЯ УРОКУ: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0" indent="0">
              <a:spcAft>
                <a:spcPts val="0"/>
              </a:spcAft>
              <a:buNone/>
              <a:tabLst>
                <a:tab pos="2076450" algn="l"/>
              </a:tabLst>
            </a:pPr>
            <a:r>
              <a:rPr lang="uk-UA" sz="3600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1. Вивчити основні групи гормонів, їх функції та властивості.</a:t>
            </a:r>
          </a:p>
          <a:p>
            <a:pPr marL="0" indent="0">
              <a:spcAft>
                <a:spcPts val="0"/>
              </a:spcAft>
              <a:buNone/>
              <a:tabLst>
                <a:tab pos="2076450" algn="l"/>
              </a:tabLst>
            </a:pPr>
            <a:r>
              <a:rPr lang="uk-UA" sz="3600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2. Ознайомитися </a:t>
            </a:r>
            <a:r>
              <a:rPr lang="uk-UA" sz="3600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з різноманітністю залоз, їх будовою та функціями</a:t>
            </a:r>
            <a:endParaRPr lang="ru-RU" sz="3200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marL="0" indent="0">
              <a:spcAft>
                <a:spcPts val="0"/>
              </a:spcAft>
              <a:buNone/>
              <a:tabLst>
                <a:tab pos="2076450" algn="l"/>
              </a:tabLst>
            </a:pPr>
            <a:r>
              <a:rPr lang="uk-UA" sz="3600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3.  </a:t>
            </a:r>
            <a:r>
              <a:rPr lang="uk-UA" sz="3600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Виховувати свідоме ставлення до особистого здоров’я.</a:t>
            </a:r>
            <a:endParaRPr lang="ru-RU" sz="1600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r>
              <a:rPr lang="uk-UA" sz="1800" dirty="0">
                <a:latin typeface="Times New Roman"/>
                <a:ea typeface="Calibri"/>
              </a:rPr>
              <a:t/>
            </a:r>
            <a:br>
              <a:rPr lang="uk-UA" sz="1800" dirty="0">
                <a:latin typeface="Times New Roman"/>
                <a:ea typeface="Calibri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33904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566366230"/>
              </p:ext>
            </p:extLst>
          </p:nvPr>
        </p:nvGraphicFramePr>
        <p:xfrm>
          <a:off x="323528" y="404664"/>
          <a:ext cx="8568952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2553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z="5400" b="1" cap="none" spc="0" dirty="0">
                <a:solidFill>
                  <a:prstClr val="white"/>
                </a:solidFill>
                <a:effectLst>
                  <a:glow rad="101600">
                    <a:srgbClr val="003300">
                      <a:alpha val="60000"/>
                    </a:srgbClr>
                  </a:glow>
                </a:effectLst>
                <a:latin typeface="Times New Roman"/>
              </a:rPr>
              <a:t>Ендокринна система </a:t>
            </a:r>
            <a:endParaRPr lang="ru-RU" dirty="0"/>
          </a:p>
        </p:txBody>
      </p:sp>
      <p:pic>
        <p:nvPicPr>
          <p:cNvPr id="4" name="Объект 3" descr="system залоз.pn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5220072" y="1556792"/>
            <a:ext cx="3457814" cy="4114800"/>
          </a:xfrm>
          <a:prstGeom prst="rect">
            <a:avLst/>
          </a:prstGeom>
          <a:ln w="12700" cap="rnd">
            <a:solidFill>
              <a:srgbClr val="00330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27584" y="1844824"/>
            <a:ext cx="403244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Ендокринна система </a:t>
            </a:r>
            <a:r>
              <a:rPr lang="uk-UA" dirty="0"/>
              <a:t>-</a:t>
            </a:r>
            <a:r>
              <a:rPr lang="vi-VN" dirty="0"/>
              <a:t> </a:t>
            </a:r>
            <a:r>
              <a:rPr lang="vi-VN" sz="2000" dirty="0"/>
              <a:t>сукупність органів, </a:t>
            </a:r>
            <a:r>
              <a:rPr lang="vi-VN" sz="2000" b="1" dirty="0"/>
              <a:t>частин </a:t>
            </a:r>
            <a:r>
              <a:rPr lang="vi-VN" sz="2000" dirty="0"/>
              <a:t>органів та окремих клітин, які секретують у кров і лімфу гормони</a:t>
            </a:r>
            <a:r>
              <a:rPr lang="uk-UA" sz="2000" dirty="0"/>
              <a:t>. </a:t>
            </a:r>
          </a:p>
          <a:p>
            <a:r>
              <a:rPr lang="vi-VN" sz="2000" dirty="0"/>
              <a:t>Ендокринна система разом з нервовою системою регулює і координує важливі функції організму людини: репродукцію, обмін речовин, ріст, процеси адаптації.</a:t>
            </a:r>
            <a:endParaRPr lang="uk-UA" sz="2000" dirty="0"/>
          </a:p>
        </p:txBody>
      </p:sp>
    </p:spTree>
    <p:extLst>
      <p:ext uri="{BB962C8B-B14F-4D97-AF65-F5344CB8AC3E}">
        <p14:creationId xmlns:p14="http://schemas.microsoft.com/office/powerpoint/2010/main" val="428645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706090"/>
          </a:xfrm>
        </p:spPr>
        <p:txBody>
          <a:bodyPr/>
          <a:lstStyle/>
          <a:p>
            <a:pPr algn="ctr"/>
            <a:r>
              <a:rPr lang="ru-RU" sz="4400" b="1" dirty="0" err="1"/>
              <a:t>Значення</a:t>
            </a:r>
            <a:r>
              <a:rPr lang="ru-RU" sz="4400" b="1" dirty="0"/>
              <a:t> </a:t>
            </a:r>
            <a:r>
              <a:rPr lang="ru-RU" sz="4400" b="1" dirty="0" err="1"/>
              <a:t>гормонів</a:t>
            </a:r>
            <a:r>
              <a:rPr lang="ru-RU" sz="4400" b="1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908720"/>
            <a:ext cx="5688632" cy="5616624"/>
          </a:xfrm>
        </p:spPr>
        <p:txBody>
          <a:bodyPr>
            <a:normAutofit fontScale="92500"/>
          </a:bodyPr>
          <a:lstStyle/>
          <a:p>
            <a:pPr lvl="0">
              <a:spcAft>
                <a:spcPts val="0"/>
              </a:spcAft>
              <a:buClrTx/>
            </a:pPr>
            <a:r>
              <a:rPr lang="uk-UA" sz="2700" spc="0" dirty="0">
                <a:latin typeface="Calibri"/>
              </a:rPr>
              <a:t>Гормони відіграють значну роль у нормальному функціонуванні організму. Надходячи у кров, вони змінюють діяльність органів, збуджуючи або гальмуючи їхню роботу. Гормони впливають на ріст, обмін речовин і енергії, фізичний і психічний розвиток, статеве дозрівання… </a:t>
            </a:r>
          </a:p>
          <a:p>
            <a:pPr lvl="0">
              <a:spcAft>
                <a:spcPts val="0"/>
              </a:spcAft>
              <a:buClrTx/>
            </a:pPr>
            <a:r>
              <a:rPr lang="uk-UA" sz="2700" spc="0" dirty="0">
                <a:latin typeface="Calibri"/>
              </a:rPr>
              <a:t>Під впливом гормонів змінюються фізіологічні й морфологічні процеси, спрямовані на збереження сталості середовища існування клітин організму – гомеостаз.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824" y="1268760"/>
            <a:ext cx="3651250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59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ризонт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</TotalTime>
  <Words>940</Words>
  <Application>Microsoft Office PowerPoint</Application>
  <PresentationFormat>Экран (4:3)</PresentationFormat>
  <Paragraphs>63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Горизонт</vt:lpstr>
      <vt:lpstr>Презентация PowerPoint</vt:lpstr>
      <vt:lpstr>Кросворд «Виділення. Шкіра»</vt:lpstr>
      <vt:lpstr>Презентация PowerPoint</vt:lpstr>
      <vt:lpstr>Презентация PowerPoint</vt:lpstr>
      <vt:lpstr>Принцип роботи ендокринної системи.</vt:lpstr>
      <vt:lpstr>ЗАВДАННЯ УРОКУ:</vt:lpstr>
      <vt:lpstr>Презентация PowerPoint</vt:lpstr>
      <vt:lpstr>Ендокринна система </vt:lpstr>
      <vt:lpstr>Значення гормонів </vt:lpstr>
      <vt:lpstr>ЦЕНТРАЛЬНІ ОРГАНИ ЕНДОКРИННОЇ СИСТЕМИ</vt:lpstr>
      <vt:lpstr>ЦЕНТРАЛЬНІ ОРГАНИ ЕНДОКРИННОЇ СИСТЕМИ</vt:lpstr>
      <vt:lpstr>Гормони гіпофізу </vt:lpstr>
      <vt:lpstr>Периферійні органи ЕС </vt:lpstr>
      <vt:lpstr>Презентация PowerPoint</vt:lpstr>
      <vt:lpstr>Презентация PowerPoint</vt:lpstr>
      <vt:lpstr>ГОРМОНИ ПІДШЛУНКОВРОЇ ЗАЛОЗИ:</vt:lpstr>
      <vt:lpstr>Презентация PowerPoint</vt:lpstr>
      <vt:lpstr>ГОРМОНИ НАДНИРКОВИХ ЗАЛОЗ:</vt:lpstr>
      <vt:lpstr>Презентация PowerPoint</vt:lpstr>
      <vt:lpstr>Гормони статевих залоз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20</cp:revision>
  <dcterms:created xsi:type="dcterms:W3CDTF">2016-01-07T14:11:32Z</dcterms:created>
  <dcterms:modified xsi:type="dcterms:W3CDTF">2016-01-17T15:26:25Z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1347212</vt:lpwstr>
  </property>
  <property fmtid="{D5CDD505-2E9C-101B-9397-08002B2CF9AE}" name="NXPowerLiteVersion" pid="3">
    <vt:lpwstr>D4.1.4</vt:lpwstr>
  </property>
</Properties>
</file>