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7" r:id="rId2"/>
    <p:sldId id="307" r:id="rId3"/>
    <p:sldId id="308" r:id="rId4"/>
    <p:sldId id="259" r:id="rId5"/>
    <p:sldId id="260" r:id="rId6"/>
    <p:sldId id="309" r:id="rId7"/>
    <p:sldId id="258" r:id="rId8"/>
    <p:sldId id="272" r:id="rId9"/>
    <p:sldId id="261" r:id="rId10"/>
    <p:sldId id="262" r:id="rId11"/>
    <p:sldId id="263" r:id="rId12"/>
    <p:sldId id="269" r:id="rId13"/>
    <p:sldId id="270" r:id="rId14"/>
    <p:sldId id="271" r:id="rId15"/>
    <p:sldId id="264" r:id="rId16"/>
    <p:sldId id="265" r:id="rId17"/>
    <p:sldId id="266" r:id="rId18"/>
    <p:sldId id="267" r:id="rId19"/>
    <p:sldId id="268" r:id="rId20"/>
    <p:sldId id="310" r:id="rId21"/>
    <p:sldId id="311" r:id="rId22"/>
    <p:sldId id="274" r:id="rId23"/>
    <p:sldId id="297" r:id="rId24"/>
  </p:sldIdLst>
  <p:sldSz cx="9144000" cy="6858000" type="screen4x3"/>
  <p:notesSz cx="6858000" cy="994568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E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B7251-ACCA-4117-97BE-2E197ED058FC}" type="datetimeFigureOut">
              <a:rPr lang="uk-UA" smtClean="0"/>
              <a:t>03.02.2016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C19A1-4953-4A72-BE56-E159989501C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53953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C0611-DC64-4E79-9851-4AF19F94185C}" type="datetimeFigureOut">
              <a:rPr lang="uk-UA" smtClean="0"/>
              <a:t>03.02.2016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B226-DD50-4A05-A9C5-6EF3A34D17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5240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49791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7724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9379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BF33-6354-4351-A5C6-4F8D1F10AC06}" type="datetime1">
              <a:rPr lang="uk-UA" smtClean="0"/>
              <a:t>03.02.2016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7F27-1586-4914-8D3F-93C5400DF17B}" type="datetime1">
              <a:rPr lang="uk-UA" smtClean="0"/>
              <a:t>03.02.2016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4D0C9-1EF9-4CB7-85B0-CDB3718E4720}" type="datetime1">
              <a:rPr lang="uk-UA" smtClean="0"/>
              <a:t>03.02.2016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38616-2806-43F0-AA56-B8410CF6436C}" type="datetime1">
              <a:rPr lang="uk-UA" smtClean="0"/>
              <a:t>03.02.2016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45B11-1936-413F-84B7-B09CE1CB3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36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39B21-C08A-4669-877A-E8E7A2352D74}" type="datetime1">
              <a:rPr lang="uk-UA" smtClean="0"/>
              <a:t>03.02.2016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C6E6-8153-4B6C-806E-5588189E2B5D}" type="datetime1">
              <a:rPr lang="uk-UA" smtClean="0"/>
              <a:t>03.02.2016</a:t>
            </a:fld>
            <a:endParaRPr lang="uk-UA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1302-1466-4A19-838F-BD23D6D08D02}" type="datetime1">
              <a:rPr lang="uk-UA" smtClean="0"/>
              <a:t>03.02.2016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E6CD-3BC5-45A8-A65F-7F6712D7E8DF}" type="datetime1">
              <a:rPr lang="uk-UA" smtClean="0"/>
              <a:t>03.02.2016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BEA48-212F-4EB9-B65D-75EDD4CFBB83}" type="datetime1">
              <a:rPr lang="uk-UA" smtClean="0"/>
              <a:t>03.02.2016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DB7F-D21E-498D-BEBC-79B83851AC59}" type="datetime1">
              <a:rPr lang="uk-UA" smtClean="0"/>
              <a:t>03.02.2016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322C4-0FB2-4A5E-9803-5CCCC7FE7442}" type="datetime1">
              <a:rPr lang="uk-UA" smtClean="0"/>
              <a:t>03.02.2016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5A421-1F2A-44DB-911B-BACC446D090F}" type="datetime1">
              <a:rPr lang="uk-UA" smtClean="0"/>
              <a:t>03.02.2016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1B29DF5-1BEC-4D42-B29E-536152C67FCD}" type="datetime1">
              <a:rPr lang="uk-UA" smtClean="0"/>
              <a:t>03.02.2016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5E38FCF-00CC-4A6C-B5D8-43B70D1886DC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4.jpeg" Type="http://schemas.openxmlformats.org/officeDocument/2006/relationships/image"/><Relationship Id="rId5" Target="../media/image3.pn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3.pn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.pn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3.pn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.png" Type="http://schemas.openxmlformats.org/officeDocument/2006/relationships/image"/><Relationship Id="rId4" Target="../media/image31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3.png" Type="http://schemas.openxmlformats.org/officeDocument/2006/relationships/image"/><Relationship Id="rId5" Target="../media/image34.jpeg" Type="http://schemas.openxmlformats.org/officeDocument/2006/relationships/image"/><Relationship Id="rId4" Target="../media/image33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3.png" Type="http://schemas.openxmlformats.org/officeDocument/2006/relationships/image"/><Relationship Id="rId4" Target="../media/image36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.png" Type="http://schemas.openxmlformats.org/officeDocument/2006/relationships/image"/><Relationship Id="rId5" Target="../media/image39.jpeg" Type="http://schemas.openxmlformats.org/officeDocument/2006/relationships/image"/><Relationship Id="rId4" Target="../media/image38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3.png" Type="http://schemas.openxmlformats.org/officeDocument/2006/relationships/image"/><Relationship Id="rId4" Target="../media/image41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.pn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6.xml" Type="http://schemas.openxmlformats.org/officeDocument/2006/relationships/slideLayout"/><Relationship Id="rId5" Target="../media/image4.jpeg" Type="http://schemas.openxmlformats.org/officeDocument/2006/relationships/image"/><Relationship Id="rId4" Target="../media/image3.pn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3.pn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6.xml" Type="http://schemas.openxmlformats.org/officeDocument/2006/relationships/slideLayout"/><Relationship Id="rId5" Target="../media/image7.png" Type="http://schemas.openxmlformats.org/officeDocument/2006/relationships/image"/><Relationship Id="rId4" Target="../media/image6.pn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8" Target="../media/image12.jpeg" Type="http://schemas.openxmlformats.org/officeDocument/2006/relationships/image"/><Relationship Id="rId3" Target="../media/image3.png" Type="http://schemas.openxmlformats.org/officeDocument/2006/relationships/image"/><Relationship Id="rId7" Target="../media/image11.jpeg" Type="http://schemas.openxmlformats.org/officeDocument/2006/relationships/image"/><Relationship Id="rId12" Target="../media/image16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2.xml" Type="http://schemas.openxmlformats.org/officeDocument/2006/relationships/slideLayout"/><Relationship Id="rId6" Target="../media/image10.jpeg" Type="http://schemas.openxmlformats.org/officeDocument/2006/relationships/image"/><Relationship Id="rId11" Target="../media/image15.jpeg" Type="http://schemas.openxmlformats.org/officeDocument/2006/relationships/image"/><Relationship Id="rId5" Target="../media/image9.jpeg" Type="http://schemas.openxmlformats.org/officeDocument/2006/relationships/image"/><Relationship Id="rId10" Target="../media/image14.jpeg" Type="http://schemas.openxmlformats.org/officeDocument/2006/relationships/image"/><Relationship Id="rId4" Target="../media/image8.jpeg" Type="http://schemas.openxmlformats.org/officeDocument/2006/relationships/image"/><Relationship Id="rId9" Target="../media/image13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3.png" Type="http://schemas.openxmlformats.org/officeDocument/2006/relationships/image"/><Relationship Id="rId3" Target="../media/image17.jpeg" Type="http://schemas.openxmlformats.org/officeDocument/2006/relationships/image"/><Relationship Id="rId7" Target="../media/image21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0.jpe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509120"/>
            <a:ext cx="8305800" cy="1097448"/>
          </a:xfrm>
        </p:spPr>
        <p:txBody>
          <a:bodyPr>
            <a:noAutofit/>
          </a:bodyPr>
          <a:lstStyle/>
          <a:p>
            <a:pPr algn="ctr"/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Символ теми « Розмноження організмів»</a:t>
            </a:r>
            <a:endParaRPr lang="uk-UA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88840"/>
            <a:ext cx="3218029" cy="218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2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Варіанти нестатевого розмноження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412776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Поділом клітини надвоє </a:t>
            </a:r>
            <a:r>
              <a:rPr lang="uk-UA" sz="2800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розмножуються одноклітинні тварини та рослини. У цьому випадку з однієї материнської клітини утворюються дві дочірні — два нові організми, ідентичні в генетичному 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відношенні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00" y="3043992"/>
            <a:ext cx="4464496" cy="2833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15" y="3071502"/>
            <a:ext cx="385762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бак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7" y="4365104"/>
            <a:ext cx="2971179" cy="222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020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Варіанти нестатевого розмноження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078664" cy="5308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1625054"/>
            <a:ext cx="5400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i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Множинний поділ (шизогонія) </a:t>
            </a:r>
            <a:r>
              <a:rPr lang="uk-UA" sz="2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uk-UA" sz="24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спочатку зазнає ба­гаторазового поділу ядро материнської клітини, яка стає багатоядерною, а вже потім ділиться цито­плазма й утворюється багато одноядерних дочірніх клітин. Така форма нестатевого розмноження влас­тива, наприклад, паразитові крові людини - маля­рійному плазмодію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63" y="6076715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000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2079104"/>
          </a:xfrm>
        </p:spPr>
        <p:txBody>
          <a:bodyPr>
            <a:noAutofit/>
          </a:bodyPr>
          <a:lstStyle/>
          <a:p>
            <a:pPr algn="ctr"/>
            <a:r>
              <a:rPr lang="uk-UA" sz="40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Поліцитогенне</a:t>
            </a:r>
            <a:r>
              <a:rPr lang="uk-UA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   - </a:t>
            </a: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mbria Math" pitchFamily="18" charset="0"/>
              </a:rPr>
              <a:t>це розмноження відокремле­ними від материнського організму багатоклітинни­ми частинами або вегетативними орга­нами.</a:t>
            </a:r>
            <a:endParaRPr lang="uk-UA" sz="3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mbria Math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996952"/>
            <a:ext cx="47063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Фрагментація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Невпорядкований поділ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Брунькування</a:t>
            </a:r>
            <a:endParaRPr lang="uk-UA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326" y="6093296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08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04664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багатоклітинних водоростей, грибів і лишай­ників </a:t>
            </a:r>
            <a:r>
              <a:rPr lang="uk-UA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поліцитогенне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розмноження може відбуватись у вигляді </a:t>
            </a:r>
            <a:r>
              <a:rPr lang="uk-UA" sz="32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фрагментації 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 допомогою відок­ремлення певних ділянок тіла (наприклад, у зелених нитчастих водоростей, цвілевих грибів, лишайників)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2" y="2780928"/>
            <a:ext cx="3879649" cy="2932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63" y="2811044"/>
            <a:ext cx="3704261" cy="2778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63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7622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7920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разі </a:t>
            </a:r>
            <a:r>
              <a:rPr lang="uk-UA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невпорядкованого поділу 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кількість і роз­міри частин, на які розпадається організм, не­постійні. Цей тип поділу поширений серед безхре­бетних тварин (губки, кишковопорожнинні, плоскі та кільчасті черви, голкошкірі).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738438"/>
            <a:ext cx="4595275" cy="191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2738438"/>
            <a:ext cx="2899519" cy="217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599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81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34630"/>
            <a:ext cx="87849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Брунькування</a:t>
            </a:r>
            <a:r>
              <a:rPr lang="uk-UA" sz="3600" i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внаслідок </a:t>
            </a:r>
            <a:r>
              <a:rPr lang="uk-UA" sz="24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цього процесу від материнського організму відок­ремлюються одна чи кілька багатоклітинних "бру­ньок", з яких згодом розвиваються дочірні особини (поліпи кишковопорожнинних, деякі кільчасті чер­ви).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278" y="2258288"/>
            <a:ext cx="233105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3600400" cy="2395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264" y="5975728"/>
            <a:ext cx="1395413" cy="50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720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"</a:t>
            </a:r>
            <a:r>
              <a:rPr lang="uk-UA" sz="2400" i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бруньки</a:t>
            </a:r>
            <a:r>
              <a:rPr lang="uk-UA" sz="2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залишаються зв'язаними з материнським організмом упродовж життя, вини­кає колонія (наприклад, коралові поліпи).</a:t>
            </a:r>
            <a:endParaRPr lang="uk-UA" sz="2400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3331071" cy="2495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156" y="2732328"/>
            <a:ext cx="3626292" cy="228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3140441" cy="2243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63" y="6057523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160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Вегетативне розмноження рослин</a:t>
            </a:r>
            <a:endParaRPr lang="uk-UA" i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456384" cy="3261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29531"/>
            <a:ext cx="4041553" cy="2809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63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360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7" y="188640"/>
            <a:ext cx="85962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Поліембріонія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 процес розвитку кількох 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зародків 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 однієї заплідненої яйцеклітини.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1844824"/>
            <a:ext cx="276510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6216" y="3127889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зигота</a:t>
            </a:r>
            <a:endParaRPr lang="uk-U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26" y="1790860"/>
            <a:ext cx="2926518" cy="307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28184" y="2990675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Однояйцеві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близнята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1718114"/>
            <a:ext cx="3300818" cy="330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256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Клонування -</a:t>
            </a:r>
            <a:r>
              <a:rPr lang="uk-UA" sz="2400" i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 </a:t>
            </a:r>
            <a:r>
              <a:rPr lang="uk-UA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 ідентичних копій організмів або отримання декількох генетично ідентичних організмів шляхом безстатевого  розмноження. </a:t>
            </a:r>
            <a:endParaRPr lang="uk-UA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505075"/>
            <a:ext cx="3969792" cy="297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44208" y="3622499"/>
            <a:ext cx="1311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Вівця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Доллі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66963"/>
            <a:ext cx="4392488" cy="361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47435" y="2924944"/>
            <a:ext cx="23537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Професор Ієн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Уілмут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</a:t>
            </a:r>
          </a:p>
          <a:p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Доллі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1997р.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824" y="6019082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19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482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946647"/>
          </a:xfrm>
        </p:spPr>
        <p:txBody>
          <a:bodyPr>
            <a:normAutofit fontScale="90000"/>
          </a:bodyPr>
          <a:lstStyle/>
          <a:p>
            <a:r>
              <a:rPr lang="uk-UA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Розмноження організмів. 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Нестатеве розмноження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4077072"/>
            <a:ext cx="4419600" cy="723528"/>
          </a:xfrm>
        </p:spPr>
        <p:txBody>
          <a:bodyPr>
            <a:normAutofit/>
          </a:bodyPr>
          <a:lstStyle/>
          <a:p>
            <a:r>
              <a:rPr lang="uk-UA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Біологія 11 клас</a:t>
            </a:r>
            <a:endParaRPr lang="uk-U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772246"/>
            <a:ext cx="7959567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</a:t>
            </a:r>
            <a:r>
              <a:rPr lang="uk-UA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Костюченко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Наталія Юріївна</a:t>
            </a:r>
            <a:endParaRPr lang="uk-UA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Вчитель біології Ємільчинської 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гімназії Ємільчинської районної ради Житомирської області</a:t>
            </a:r>
            <a:endParaRPr lang="uk-UA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678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dirty="0" smtClean="0">
                <a:solidFill>
                  <a:srgbClr val="FFFF00"/>
                </a:solidFill>
              </a:rPr>
              <a:t>Заповнити </a:t>
            </a:r>
            <a:r>
              <a:rPr lang="uk-UA" sz="2400" dirty="0">
                <a:solidFill>
                  <a:srgbClr val="FFFF00"/>
                </a:solidFill>
              </a:rPr>
              <a:t>таблицю «Способи нестатевого розмноження</a:t>
            </a:r>
            <a:r>
              <a:rPr lang="uk-UA" sz="2400" dirty="0" smtClean="0">
                <a:solidFill>
                  <a:srgbClr val="FFFF00"/>
                </a:solidFill>
              </a:rPr>
              <a:t>»</a:t>
            </a:r>
            <a:endParaRPr lang="uk-UA" sz="24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83371"/>
              </p:ext>
            </p:extLst>
          </p:nvPr>
        </p:nvGraphicFramePr>
        <p:xfrm>
          <a:off x="251520" y="692696"/>
          <a:ext cx="8712968" cy="59046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42594"/>
                <a:gridCol w="4574308"/>
                <a:gridCol w="2396066"/>
              </a:tblGrid>
              <a:tr h="607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Спосіб розмноження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Особливості розмноження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Приклади організмів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 anchor="ctr"/>
                </a:tc>
              </a:tr>
              <a:tr h="8934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smtClean="0">
                          <a:effectLst/>
                        </a:rPr>
                        <a:t>1. Поділ </a:t>
                      </a:r>
                      <a:r>
                        <a:rPr lang="uk-UA" sz="1600" dirty="0">
                          <a:effectLst/>
                        </a:rPr>
                        <a:t>клітини на двоє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Тіло вихідної (батьківської) клітини ділиться </a:t>
                      </a:r>
                      <a:r>
                        <a:rPr lang="uk-UA" sz="1600" dirty="0" smtClean="0">
                          <a:effectLst/>
                        </a:rPr>
                        <a:t>мітозом </a:t>
                      </a:r>
                      <a:r>
                        <a:rPr lang="uk-UA" sz="1600" dirty="0">
                          <a:effectLst/>
                        </a:rPr>
                        <a:t>на дві частини, кожна з яких дає початок новим повноцінним клітинам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  <a:tr h="6052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2. </a:t>
                      </a:r>
                      <a:r>
                        <a:rPr lang="uk-UA" sz="1600" dirty="0" smtClean="0">
                          <a:effectLst/>
                        </a:rPr>
                        <a:t>Множинний поділ </a:t>
                      </a:r>
                      <a:r>
                        <a:rPr lang="uk-UA" sz="1600" dirty="0">
                          <a:effectLst/>
                        </a:rPr>
                        <a:t>клітини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Тіло вихідної клітини ділиться </a:t>
                      </a:r>
                      <a:r>
                        <a:rPr lang="uk-UA" sz="1600" dirty="0" err="1">
                          <a:effectLst/>
                        </a:rPr>
                        <a:t>мітотично</a:t>
                      </a:r>
                      <a:r>
                        <a:rPr lang="uk-UA" sz="1600" dirty="0">
                          <a:effectLst/>
                        </a:rPr>
                        <a:t> на кілька частин, кожна з яких стає новою </a:t>
                      </a:r>
                      <a:r>
                        <a:rPr lang="uk-UA" sz="1600" dirty="0" smtClean="0">
                          <a:effectLst/>
                        </a:rPr>
                        <a:t>клітиною.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  <a:tr h="1004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>
                          <a:effectLst/>
                        </a:rPr>
                        <a:t>3. Брунькування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На материнській клітині спочатку формується </a:t>
                      </a:r>
                      <a:r>
                        <a:rPr lang="uk-UA" sz="1600" dirty="0" smtClean="0">
                          <a:effectLst/>
                        </a:rPr>
                        <a:t>горбик. Брунька росте, </a:t>
                      </a:r>
                      <a:r>
                        <a:rPr lang="uk-UA" sz="1600" dirty="0">
                          <a:effectLst/>
                        </a:rPr>
                        <a:t>досягає розміру материнської, відділяється.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  <a:tr h="6660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 smtClean="0">
                          <a:effectLst/>
                        </a:rPr>
                        <a:t>4.Спороутворення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Спора - особлива </a:t>
                      </a:r>
                      <a:r>
                        <a:rPr lang="uk-UA" sz="1600" dirty="0" smtClean="0">
                          <a:effectLst/>
                        </a:rPr>
                        <a:t>клітина, </a:t>
                      </a:r>
                      <a:r>
                        <a:rPr lang="uk-UA" sz="1600" dirty="0">
                          <a:effectLst/>
                        </a:rPr>
                        <a:t>покрита щільною оболонкою, </a:t>
                      </a:r>
                      <a:r>
                        <a:rPr lang="uk-UA" sz="1600" dirty="0" smtClean="0">
                          <a:effectLst/>
                        </a:rPr>
                        <a:t>яка захищає </a:t>
                      </a:r>
                      <a:r>
                        <a:rPr lang="uk-UA" sz="1600" dirty="0">
                          <a:effectLst/>
                        </a:rPr>
                        <a:t>від зовнішніх </a:t>
                      </a:r>
                      <a:r>
                        <a:rPr lang="uk-UA" sz="1600" dirty="0" smtClean="0">
                          <a:effectLst/>
                        </a:rPr>
                        <a:t>впливів.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  <a:tr h="8934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5</a:t>
                      </a:r>
                      <a:r>
                        <a:rPr lang="uk-UA" sz="1600" dirty="0" smtClean="0">
                          <a:effectLst/>
                        </a:rPr>
                        <a:t>. Вегетативне </a:t>
                      </a:r>
                      <a:r>
                        <a:rPr lang="uk-UA" sz="1600" dirty="0">
                          <a:effectLst/>
                        </a:rPr>
                        <a:t>розмноження: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Збільшення числа особин даного виду відбувається шляхом відділення життєздатних частин вегетативного тіла організму </a:t>
                      </a:r>
                      <a:r>
                        <a:rPr lang="uk-UA" sz="1600" dirty="0" smtClean="0">
                          <a:effectLst/>
                        </a:rPr>
                        <a:t>рослини.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  <a:tr h="5687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>
                          <a:effectLst/>
                        </a:rPr>
                        <a:t>а) у рослин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 smtClean="0">
                          <a:effectLst/>
                        </a:rPr>
                        <a:t>Бульбами, цибулинами, кореневищем, листям,</a:t>
                      </a:r>
                      <a:r>
                        <a:rPr lang="uk-UA" sz="1600" baseline="0" dirty="0" smtClean="0">
                          <a:effectLst/>
                        </a:rPr>
                        <a:t> вусами.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  <a:tr h="6660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</a:rPr>
                        <a:t>б) у тварин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 smtClean="0">
                          <a:effectLst/>
                        </a:rPr>
                        <a:t>Фрагментація і невпорядкований поділ.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88" marR="40188" marT="0" marB="0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20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58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rgbClr val="FFFF00"/>
                </a:solidFill>
              </a:rPr>
              <a:t>Чи вірні твердження: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82089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/>
              <a:t>Спороутворення характерне для гідри. </a:t>
            </a:r>
            <a:endParaRPr lang="uk-UA" sz="2400" b="1" i="1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 err="1" smtClean="0"/>
              <a:t>Евглена</a:t>
            </a:r>
            <a:r>
              <a:rPr lang="uk-UA" sz="2400" b="1" i="1" dirty="0" smtClean="0"/>
              <a:t> </a:t>
            </a:r>
            <a:r>
              <a:rPr lang="uk-UA" sz="2400" b="1" i="1" dirty="0"/>
              <a:t>зелена розмножується шляхом ділення клітини. 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/>
              <a:t>У нестатевому розмноженні бере участь одна особина. 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/>
              <a:t>Мохи і папороті розмножуються брунькуванням. </a:t>
            </a:r>
            <a:endParaRPr lang="uk-UA" sz="2400" b="1" i="1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 smtClean="0"/>
              <a:t>При </a:t>
            </a:r>
            <a:r>
              <a:rPr lang="uk-UA" sz="2400" b="1" i="1" dirty="0"/>
              <a:t>нестатевому розмноженні нащадки генетично сильно відрізняється від батьківських організмів</a:t>
            </a:r>
            <a:r>
              <a:rPr lang="uk-UA" sz="2400" b="1" i="1" dirty="0" smtClean="0"/>
              <a:t>.</a:t>
            </a:r>
            <a:endParaRPr lang="uk-UA" sz="2400" b="1" i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/>
              <a:t>Для найпростіших характерний поділ навпіл</a:t>
            </a:r>
            <a:r>
              <a:rPr lang="uk-UA" sz="2400" b="1" i="1" dirty="0" smtClean="0"/>
              <a:t>.</a:t>
            </a:r>
            <a:endParaRPr lang="uk-UA" sz="2400" b="1" i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/>
              <a:t>Розмноження - це процес відтворення собі подібних</a:t>
            </a:r>
            <a:r>
              <a:rPr lang="uk-UA" sz="2400" b="1" i="1" dirty="0" smtClean="0"/>
              <a:t>.</a:t>
            </a:r>
            <a:endParaRPr lang="uk-UA" sz="2400" b="1" i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b="1" i="1" dirty="0"/>
              <a:t>Гідра розмножується брунькуванням</a:t>
            </a:r>
            <a:r>
              <a:rPr lang="uk-UA" sz="2400" b="1" i="1" dirty="0" smtClean="0"/>
              <a:t>.</a:t>
            </a:r>
            <a:endParaRPr lang="uk-UA" sz="2400" b="1" i="1" dirty="0"/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i="1" dirty="0"/>
              <a:t>Виноград, смородина, </a:t>
            </a:r>
            <a:r>
              <a:rPr lang="uk-UA" sz="2400" b="1" i="1" dirty="0" err="1"/>
              <a:t>агрус</a:t>
            </a:r>
            <a:r>
              <a:rPr lang="uk-UA" sz="2400" b="1" i="1" dirty="0"/>
              <a:t>, верба розмножуються живцями</a:t>
            </a:r>
            <a:r>
              <a:rPr lang="uk-UA" sz="2400" b="1" i="1" dirty="0" smtClean="0"/>
              <a:t>.</a:t>
            </a:r>
            <a:endParaRPr lang="uk-UA" sz="2400" b="1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363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661248"/>
            <a:ext cx="1537094" cy="104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2526" y="3140968"/>
            <a:ext cx="715074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уроці я нарешті зрозумів…………..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дізнався що………………………………….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Мене зацікавило…………………………….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Мені хочеться більше дізнатись…….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не зрозумів про……………………………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чому……………………………………………..</a:t>
            </a:r>
          </a:p>
          <a:p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7124" y="476672"/>
            <a:ext cx="71772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Безстатеве розмноження виникло набагато раніше за статеве у процесі еволюції. Вважається, що це був перший тип розмноження, що виник у момент отримання організмами індивідуальності.</a:t>
            </a:r>
          </a:p>
          <a:p>
            <a:endParaRPr lang="uk-UA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883" y="5964892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22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538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661248"/>
            <a:ext cx="1537094" cy="104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2780928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урок!!!</a:t>
            </a:r>
            <a:endParaRPr lang="uk-UA" sz="5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52937"/>
            <a:ext cx="20764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20" y="602128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23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419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409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uk-UA" i="1" dirty="0">
                <a:solidFill>
                  <a:srgbClr val="FFFF00"/>
                </a:solidFill>
              </a:rPr>
              <a:t>Що дає можливість видам існувати і розвиватися в ході еволюції?</a:t>
            </a:r>
          </a:p>
        </p:txBody>
      </p:sp>
      <p:pic>
        <p:nvPicPr>
          <p:cNvPr id="1026" name="Picture 2" descr="http://pustunchik.ua/images/interesting/plains/tulpan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76861"/>
            <a:ext cx="6840760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087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872208"/>
          </a:xfrm>
        </p:spPr>
        <p:txBody>
          <a:bodyPr>
            <a:normAutofit/>
          </a:bodyPr>
          <a:lstStyle/>
          <a:p>
            <a:pPr algn="ctr"/>
            <a:r>
              <a:rPr lang="uk-UA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Розмноження</a:t>
            </a:r>
            <a:r>
              <a:rPr lang="uk-UA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uk-UA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 відтворення собі подібних, що забезпечує безперервність і спадковість </a:t>
            </a:r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життя.</a:t>
            </a:r>
            <a:endParaRPr lang="uk-UA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7544" y="2276872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Існує два основні типи розмноження</a:t>
            </a:r>
            <a:endParaRPr lang="uk-UA" sz="3200" dirty="0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2195736" y="2903496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5868144" y="2870594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97700" y="4437112"/>
            <a:ext cx="36724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статеве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32258" y="4437112"/>
            <a:ext cx="26584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нестатеве</a:t>
            </a:r>
            <a:endParaRPr lang="uk-UA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409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626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9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i="1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Розмноження</a:t>
            </a:r>
            <a:endParaRPr lang="uk-UA" sz="4800" i="1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36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Нестатеве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відбувається без участі статевих клітин. При нестатевому розмноженні всі нащадки однієї особини генетично ідентичні один одному і батьківському організму.</a:t>
            </a:r>
            <a:endParaRPr lang="uk-UA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uk-UA" sz="3600" i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Статеве</a:t>
            </a:r>
            <a:endParaRPr lang="uk-UA" sz="3600" i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uk-UA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спосіб розмноження організмів, при якому нова особина розвивається із зиготи, яка виникає в результаті злиття жіночої та чоловічої статевих клітин (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гамет). Властиве всім еукаріотам,  але переважає у тварин і вищих рослин.</a:t>
            </a:r>
            <a:endParaRPr lang="uk-UA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63" y="6093295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30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uk-UA" i="1" dirty="0" smtClean="0">
                <a:solidFill>
                  <a:srgbClr val="FFFF00"/>
                </a:solidFill>
              </a:rPr>
              <a:t>Тема уроку: </a:t>
            </a:r>
            <a:br>
              <a:rPr lang="uk-UA" i="1" dirty="0" smtClean="0">
                <a:solidFill>
                  <a:srgbClr val="FFFF00"/>
                </a:solidFill>
              </a:rPr>
            </a:br>
            <a:r>
              <a:rPr lang="uk-UA" sz="4000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Нестатеве </a:t>
            </a:r>
            <a:r>
              <a:rPr lang="uk-UA" sz="40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розмноження організмів</a:t>
            </a:r>
          </a:p>
        </p:txBody>
      </p:sp>
      <p:pic>
        <p:nvPicPr>
          <p:cNvPr id="2050" name="Picture 2" descr="http://biology.kiev.ua/wp-content/uploads/2012/07/%D0%91%D0%B5%D1%81%D0%BF%D0%BE%D0%BB%D0%BE%D0%B5-%D1%80%D0%B0%D0%B7%D0%BC%D0%BD%D0%BE%D0%B6%D0%B5%D0%BD%D0%B8%D0%B5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98251"/>
            <a:ext cx="4104456" cy="480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409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825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algn="ctr"/>
            <a:r>
              <a:rPr lang="uk-UA" i="1" dirty="0" smtClean="0">
                <a:solidFill>
                  <a:srgbClr val="FFFF00"/>
                </a:solidFill>
              </a:rPr>
              <a:t>Мета уроку:</a:t>
            </a:r>
            <a:endParaRPr lang="uk-UA" i="1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537" y="5661247"/>
            <a:ext cx="1537094" cy="104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044" y="5886708"/>
            <a:ext cx="1597370" cy="59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499" y="5930030"/>
            <a:ext cx="139864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98072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Поглибити знання про особливості і способи нестатевого розмноження організмів у природі</a:t>
            </a:r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482848" y="2209428"/>
            <a:ext cx="8229600" cy="5715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200" i="1" dirty="0" smtClean="0">
                <a:solidFill>
                  <a:srgbClr val="FFFF00"/>
                </a:solidFill>
              </a:rPr>
              <a:t>Завдання уроку:</a:t>
            </a:r>
            <a:endParaRPr lang="uk-UA" sz="3200" i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779181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Розширити знання учнів про розмноження живих організмів; ознайомити з основними способами нестатевого розмноження організмів; звернути увагу на спадкову однорідність потомства при нестатевому розмноженні; дати поняття про значення розмноження для відтворення собі подібних</a:t>
            </a:r>
            <a:r>
              <a:rPr lang="uk-UA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Розвивати уміння порівнювати біологічні процеси, пояснювати біологічне значення нестатевого розмноження та робити відповідні висновки і </a:t>
            </a:r>
            <a:r>
              <a:rPr lang="uk-UA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узагальнення.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Виховувати </a:t>
            </a:r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бережливе ставлення до процесу життя організмів у природі.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6029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409" y="597572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868" name="Text Box 340"/>
          <p:cNvSpPr txBox="1">
            <a:spLocks noChangeArrowheads="1"/>
          </p:cNvSpPr>
          <p:nvPr/>
        </p:nvSpPr>
        <p:spPr bwMode="auto">
          <a:xfrm>
            <a:off x="2851150" y="153689"/>
            <a:ext cx="360045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Розмноження</a:t>
            </a:r>
            <a:endParaRPr lang="uk-UA" sz="2800" b="1" dirty="0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70" name="Text Box 342"/>
          <p:cNvSpPr txBox="1">
            <a:spLocks noChangeArrowheads="1"/>
          </p:cNvSpPr>
          <p:nvPr/>
        </p:nvSpPr>
        <p:spPr bwMode="auto">
          <a:xfrm>
            <a:off x="1424675" y="729952"/>
            <a:ext cx="23749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нестатеве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71" name="Text Box 343"/>
          <p:cNvSpPr txBox="1">
            <a:spLocks noChangeArrowheads="1"/>
          </p:cNvSpPr>
          <p:nvPr/>
        </p:nvSpPr>
        <p:spPr bwMode="auto">
          <a:xfrm>
            <a:off x="5241025" y="729952"/>
            <a:ext cx="23749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статеве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873" name="Picture 3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4537" y="1450677"/>
            <a:ext cx="1008063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74" name="Picture 3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1800" y="1306214"/>
            <a:ext cx="5826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75" name="Text Box 347"/>
          <p:cNvSpPr txBox="1">
            <a:spLocks noChangeArrowheads="1"/>
          </p:cNvSpPr>
          <p:nvPr/>
        </p:nvSpPr>
        <p:spPr bwMode="auto">
          <a:xfrm>
            <a:off x="2216837" y="1666577"/>
            <a:ext cx="576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uk-UA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876" name="Picture 3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9450" y="1450677"/>
            <a:ext cx="1008062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77" name="Picture 3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8150" y="1377652"/>
            <a:ext cx="4508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78" name="Text Box 350"/>
          <p:cNvSpPr txBox="1">
            <a:spLocks noChangeArrowheads="1"/>
          </p:cNvSpPr>
          <p:nvPr/>
        </p:nvSpPr>
        <p:spPr bwMode="auto">
          <a:xfrm>
            <a:off x="5890312" y="1593552"/>
            <a:ext cx="576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uk-UA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79" name="Line 351"/>
          <p:cNvSpPr>
            <a:spLocks noChangeShapeType="1"/>
          </p:cNvSpPr>
          <p:nvPr/>
        </p:nvSpPr>
        <p:spPr bwMode="auto">
          <a:xfrm>
            <a:off x="1281800" y="1593552"/>
            <a:ext cx="2592387" cy="865187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uk-U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80" name="Line 352"/>
          <p:cNvSpPr>
            <a:spLocks noChangeShapeType="1"/>
          </p:cNvSpPr>
          <p:nvPr/>
        </p:nvSpPr>
        <p:spPr bwMode="auto">
          <a:xfrm flipH="1">
            <a:off x="1281800" y="1593552"/>
            <a:ext cx="2520950" cy="865187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uk-U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86" name="Text Box 358"/>
          <p:cNvSpPr txBox="1">
            <a:spLocks noChangeArrowheads="1"/>
          </p:cNvSpPr>
          <p:nvPr/>
        </p:nvSpPr>
        <p:spPr bwMode="auto">
          <a:xfrm>
            <a:off x="2289862" y="2674639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uk-UA" sz="36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87" name="Text Box 359"/>
          <p:cNvSpPr txBox="1">
            <a:spLocks noChangeArrowheads="1"/>
          </p:cNvSpPr>
          <p:nvPr/>
        </p:nvSpPr>
        <p:spPr bwMode="auto">
          <a:xfrm>
            <a:off x="5890312" y="2603202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uk-UA" sz="36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889" name="Picture 36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93100" y="3536652"/>
            <a:ext cx="1008062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90" name="Picture 362"/>
          <p:cNvPicPr>
            <a:picLocks noChangeAspect="1" noChangeArrowheads="1"/>
          </p:cNvPicPr>
          <p:nvPr/>
        </p:nvPicPr>
        <p:blipFill>
          <a:blip r:embed="rId8" cstate="print">
            <a:lum bright="-38000"/>
          </a:blip>
          <a:srcRect/>
          <a:stretch>
            <a:fillRect/>
          </a:stretch>
        </p:blipFill>
        <p:spPr bwMode="auto">
          <a:xfrm>
            <a:off x="4558400" y="3609677"/>
            <a:ext cx="9366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91" name="Line 363"/>
          <p:cNvSpPr>
            <a:spLocks noChangeShapeType="1"/>
          </p:cNvSpPr>
          <p:nvPr/>
        </p:nvSpPr>
        <p:spPr bwMode="auto">
          <a:xfrm>
            <a:off x="5566462" y="4112914"/>
            <a:ext cx="5048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92" name="Text Box 364"/>
          <p:cNvSpPr txBox="1">
            <a:spLocks noChangeArrowheads="1"/>
          </p:cNvSpPr>
          <p:nvPr/>
        </p:nvSpPr>
        <p:spPr bwMode="auto">
          <a:xfrm>
            <a:off x="4232962" y="4546302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мейоз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893" name="Picture 365"/>
          <p:cNvPicPr>
            <a:picLocks noChangeAspect="1" noChangeArrowheads="1"/>
          </p:cNvPicPr>
          <p:nvPr/>
        </p:nvPicPr>
        <p:blipFill>
          <a:blip r:embed="rId9" cstate="print">
            <a:lum bright="-38000"/>
          </a:blip>
          <a:srcRect/>
          <a:stretch>
            <a:fillRect/>
          </a:stretch>
        </p:blipFill>
        <p:spPr bwMode="auto">
          <a:xfrm>
            <a:off x="7041250" y="4185939"/>
            <a:ext cx="865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94" name="Picture 366"/>
          <p:cNvPicPr>
            <a:picLocks noChangeAspect="1" noChangeArrowheads="1"/>
          </p:cNvPicPr>
          <p:nvPr/>
        </p:nvPicPr>
        <p:blipFill>
          <a:blip r:embed="rId10" cstate="print">
            <a:lum bright="-38000"/>
          </a:blip>
          <a:srcRect/>
          <a:stretch>
            <a:fillRect/>
          </a:stretch>
        </p:blipFill>
        <p:spPr bwMode="auto">
          <a:xfrm>
            <a:off x="7041250" y="3320752"/>
            <a:ext cx="865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95" name="Picture 367"/>
          <p:cNvPicPr>
            <a:picLocks noChangeAspect="1" noChangeArrowheads="1"/>
          </p:cNvPicPr>
          <p:nvPr/>
        </p:nvPicPr>
        <p:blipFill>
          <a:blip r:embed="rId10" cstate="print">
            <a:lum bright="-38000"/>
          </a:blip>
          <a:srcRect/>
          <a:stretch>
            <a:fillRect/>
          </a:stretch>
        </p:blipFill>
        <p:spPr bwMode="auto">
          <a:xfrm>
            <a:off x="6106212" y="4185939"/>
            <a:ext cx="8651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96" name="Picture 368"/>
          <p:cNvPicPr>
            <a:picLocks noChangeAspect="1" noChangeArrowheads="1"/>
          </p:cNvPicPr>
          <p:nvPr/>
        </p:nvPicPr>
        <p:blipFill>
          <a:blip r:embed="rId10" cstate="print">
            <a:lum bright="-38000"/>
          </a:blip>
          <a:srcRect/>
          <a:stretch>
            <a:fillRect/>
          </a:stretch>
        </p:blipFill>
        <p:spPr bwMode="auto">
          <a:xfrm>
            <a:off x="6106212" y="3322339"/>
            <a:ext cx="8651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97" name="Picture 369"/>
          <p:cNvPicPr>
            <a:picLocks noChangeAspect="1" noChangeArrowheads="1"/>
          </p:cNvPicPr>
          <p:nvPr/>
        </p:nvPicPr>
        <p:blipFill>
          <a:blip r:embed="rId10" cstate="print">
            <a:lum bright="-38000"/>
          </a:blip>
          <a:srcRect/>
          <a:stretch>
            <a:fillRect/>
          </a:stretch>
        </p:blipFill>
        <p:spPr bwMode="auto">
          <a:xfrm>
            <a:off x="1208775" y="3609677"/>
            <a:ext cx="865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98" name="Line 370"/>
          <p:cNvSpPr>
            <a:spLocks noChangeShapeType="1"/>
          </p:cNvSpPr>
          <p:nvPr/>
        </p:nvSpPr>
        <p:spPr bwMode="auto">
          <a:xfrm>
            <a:off x="2178737" y="4041477"/>
            <a:ext cx="542925" cy="15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899" name="Text Box 371"/>
          <p:cNvSpPr txBox="1">
            <a:spLocks noChangeArrowheads="1"/>
          </p:cNvSpPr>
          <p:nvPr/>
        </p:nvSpPr>
        <p:spPr bwMode="auto">
          <a:xfrm>
            <a:off x="1569137" y="4546302"/>
            <a:ext cx="206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мітоз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04" name="Text Box 376"/>
          <p:cNvSpPr txBox="1">
            <a:spLocks noChangeArrowheads="1"/>
          </p:cNvSpPr>
          <p:nvPr/>
        </p:nvSpPr>
        <p:spPr bwMode="auto">
          <a:xfrm>
            <a:off x="992875" y="6140152"/>
            <a:ext cx="164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батьки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05" name="Text Box 377"/>
          <p:cNvSpPr txBox="1">
            <a:spLocks noChangeArrowheads="1"/>
          </p:cNvSpPr>
          <p:nvPr/>
        </p:nvSpPr>
        <p:spPr bwMode="auto">
          <a:xfrm>
            <a:off x="4448862" y="6130627"/>
            <a:ext cx="164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батьки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06" name="Text Box 378"/>
          <p:cNvSpPr txBox="1">
            <a:spLocks noChangeArrowheads="1"/>
          </p:cNvSpPr>
          <p:nvPr/>
        </p:nvSpPr>
        <p:spPr bwMode="auto">
          <a:xfrm>
            <a:off x="2793100" y="6130627"/>
            <a:ext cx="164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діти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07" name="Text Box 379"/>
          <p:cNvSpPr txBox="1">
            <a:spLocks noChangeArrowheads="1"/>
          </p:cNvSpPr>
          <p:nvPr/>
        </p:nvSpPr>
        <p:spPr bwMode="auto">
          <a:xfrm>
            <a:off x="6609450" y="6130627"/>
            <a:ext cx="11160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діти</a:t>
            </a:r>
            <a:endParaRPr lang="uk-UA" sz="2400" b="1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08" name="Text Box 380"/>
          <p:cNvSpPr txBox="1">
            <a:spLocks noChangeArrowheads="1"/>
          </p:cNvSpPr>
          <p:nvPr/>
        </p:nvSpPr>
        <p:spPr bwMode="auto">
          <a:xfrm>
            <a:off x="6031600" y="5578177"/>
            <a:ext cx="576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uk-UA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09" name="Text Box 381"/>
          <p:cNvSpPr txBox="1">
            <a:spLocks noChangeArrowheads="1"/>
          </p:cNvSpPr>
          <p:nvPr/>
        </p:nvSpPr>
        <p:spPr bwMode="auto">
          <a:xfrm>
            <a:off x="2505762" y="5424189"/>
            <a:ext cx="576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uk-UA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10" name="Line 382"/>
          <p:cNvSpPr>
            <a:spLocks noChangeShapeType="1"/>
          </p:cNvSpPr>
          <p:nvPr/>
        </p:nvSpPr>
        <p:spPr bwMode="auto">
          <a:xfrm flipH="1">
            <a:off x="6104625" y="5576589"/>
            <a:ext cx="360362" cy="6080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uk-U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911" name="Picture 38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08775" y="5122564"/>
            <a:ext cx="10636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12" name="Picture 38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80437" y="5122564"/>
            <a:ext cx="10636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13" name="Picture 38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37787" y="5122564"/>
            <a:ext cx="10541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14" name="Picture 38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80887" y="5267027"/>
            <a:ext cx="950913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45B11-1936-413F-84B7-B09CE1CB31A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57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228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228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2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2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28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28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2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2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228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228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2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2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228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228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2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2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228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228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22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22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228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228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22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22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2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70" decel="100000"/>
                                        <p:tgtEl>
                                          <p:spTgt spid="228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770" decel="100000"/>
                                        <p:tgtEl>
                                          <p:spTgt spid="228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6" dur="770" fill="hold"/>
                                        <p:tgtEl>
                                          <p:spTgt spid="2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770" fill="hold"/>
                                        <p:tgtEl>
                                          <p:spTgt spid="2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70" decel="100000"/>
                                        <p:tgtEl>
                                          <p:spTgt spid="228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770" decel="100000"/>
                                        <p:tgtEl>
                                          <p:spTgt spid="228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5" dur="770" fill="hold"/>
                                        <p:tgtEl>
                                          <p:spTgt spid="22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770" fill="hold"/>
                                        <p:tgtEl>
                                          <p:spTgt spid="2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70" decel="100000"/>
                                        <p:tgtEl>
                                          <p:spTgt spid="228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770" decel="100000"/>
                                        <p:tgtEl>
                                          <p:spTgt spid="228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4" dur="770" fill="hold"/>
                                        <p:tgtEl>
                                          <p:spTgt spid="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6" dur="770" fill="hold"/>
                                        <p:tgtEl>
                                          <p:spTgt spid="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70" decel="100000"/>
                                        <p:tgtEl>
                                          <p:spTgt spid="228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770" decel="100000"/>
                                        <p:tgtEl>
                                          <p:spTgt spid="228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0" dur="770" fill="hold"/>
                                        <p:tgtEl>
                                          <p:spTgt spid="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2" dur="770" fill="hold"/>
                                        <p:tgtEl>
                                          <p:spTgt spid="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70" decel="100000"/>
                                        <p:tgtEl>
                                          <p:spTgt spid="228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770" decel="100000"/>
                                        <p:tgtEl>
                                          <p:spTgt spid="228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9" dur="770" fill="hold"/>
                                        <p:tgtEl>
                                          <p:spTgt spid="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770" fill="hold"/>
                                        <p:tgtEl>
                                          <p:spTgt spid="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770" decel="100000"/>
                                        <p:tgtEl>
                                          <p:spTgt spid="228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770" decel="100000"/>
                                        <p:tgtEl>
                                          <p:spTgt spid="228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8" dur="770" fill="hold"/>
                                        <p:tgtEl>
                                          <p:spTgt spid="2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0" dur="770" fill="hold"/>
                                        <p:tgtEl>
                                          <p:spTgt spid="2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70" decel="100000"/>
                                        <p:tgtEl>
                                          <p:spTgt spid="228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770" decel="100000"/>
                                        <p:tgtEl>
                                          <p:spTgt spid="228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7" dur="770" fill="hold"/>
                                        <p:tgtEl>
                                          <p:spTgt spid="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9" dur="770" fill="hold"/>
                                        <p:tgtEl>
                                          <p:spTgt spid="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70" decel="100000"/>
                                        <p:tgtEl>
                                          <p:spTgt spid="228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770" decel="100000"/>
                                        <p:tgtEl>
                                          <p:spTgt spid="228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6" dur="770" fill="hold"/>
                                        <p:tgtEl>
                                          <p:spTgt spid="2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8" dur="770" fill="hold"/>
                                        <p:tgtEl>
                                          <p:spTgt spid="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70" decel="100000"/>
                                        <p:tgtEl>
                                          <p:spTgt spid="228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770" decel="100000"/>
                                        <p:tgtEl>
                                          <p:spTgt spid="2289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5" dur="770" fill="hold"/>
                                        <p:tgtEl>
                                          <p:spTgt spid="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7" dur="770" fill="hold"/>
                                        <p:tgtEl>
                                          <p:spTgt spid="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22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70" decel="100000"/>
                                        <p:tgtEl>
                                          <p:spTgt spid="229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770" decel="100000"/>
                                        <p:tgtEl>
                                          <p:spTgt spid="229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1" dur="770" fill="hold"/>
                                        <p:tgtEl>
                                          <p:spTgt spid="22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3" dur="770" fill="hold"/>
                                        <p:tgtEl>
                                          <p:spTgt spid="22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770" decel="100000"/>
                                        <p:tgtEl>
                                          <p:spTgt spid="229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770" decel="100000"/>
                                        <p:tgtEl>
                                          <p:spTgt spid="229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0" dur="770" fill="hold"/>
                                        <p:tgtEl>
                                          <p:spTgt spid="2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2" dur="770" fill="hold"/>
                                        <p:tgtEl>
                                          <p:spTgt spid="2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770" decel="100000"/>
                                        <p:tgtEl>
                                          <p:spTgt spid="229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770" decel="100000"/>
                                        <p:tgtEl>
                                          <p:spTgt spid="229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9" dur="770" fill="hold"/>
                                        <p:tgtEl>
                                          <p:spTgt spid="2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1" dur="770" fill="hold"/>
                                        <p:tgtEl>
                                          <p:spTgt spid="22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770" decel="100000"/>
                                        <p:tgtEl>
                                          <p:spTgt spid="229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770" decel="100000"/>
                                        <p:tgtEl>
                                          <p:spTgt spid="229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8" dur="770" fill="hold"/>
                                        <p:tgtEl>
                                          <p:spTgt spid="2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0" dur="770" fill="hold"/>
                                        <p:tgtEl>
                                          <p:spTgt spid="2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2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770" decel="100000"/>
                                        <p:tgtEl>
                                          <p:spTgt spid="229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770" decel="100000"/>
                                        <p:tgtEl>
                                          <p:spTgt spid="229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3" dur="770" fill="hold"/>
                                        <p:tgtEl>
                                          <p:spTgt spid="22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5" dur="770" fill="hold"/>
                                        <p:tgtEl>
                                          <p:spTgt spid="22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770" decel="100000"/>
                                        <p:tgtEl>
                                          <p:spTgt spid="229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770" decel="100000"/>
                                        <p:tgtEl>
                                          <p:spTgt spid="229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2" dur="770" fill="hold"/>
                                        <p:tgtEl>
                                          <p:spTgt spid="2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4" dur="770" fill="hold"/>
                                        <p:tgtEl>
                                          <p:spTgt spid="2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770" decel="100000"/>
                                        <p:tgtEl>
                                          <p:spTgt spid="229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770" decel="100000"/>
                                        <p:tgtEl>
                                          <p:spTgt spid="229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1" dur="770" fill="hold"/>
                                        <p:tgtEl>
                                          <p:spTgt spid="22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3" dur="770" fill="hold"/>
                                        <p:tgtEl>
                                          <p:spTgt spid="22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770" decel="100000"/>
                                        <p:tgtEl>
                                          <p:spTgt spid="229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770" decel="100000"/>
                                        <p:tgtEl>
                                          <p:spTgt spid="229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0" dur="770" fill="hold"/>
                                        <p:tgtEl>
                                          <p:spTgt spid="2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2" dur="770" fill="hold"/>
                                        <p:tgtEl>
                                          <p:spTgt spid="2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000"/>
                            </p:stCondLst>
                            <p:childTnLst>
                              <p:par>
                                <p:cTn id="2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22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500"/>
                            </p:stCondLst>
                            <p:childTnLst>
                              <p:par>
                                <p:cTn id="2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2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68" grpId="0" animBg="1"/>
      <p:bldP spid="22870" grpId="0" animBg="1"/>
      <p:bldP spid="22871" grpId="0" animBg="1"/>
      <p:bldP spid="22875" grpId="0"/>
      <p:bldP spid="22878" grpId="0"/>
      <p:bldP spid="22879" grpId="0" animBg="1"/>
      <p:bldP spid="22880" grpId="0" animBg="1"/>
      <p:bldP spid="22886" grpId="0"/>
      <p:bldP spid="22887" grpId="0"/>
      <p:bldP spid="22891" grpId="0" animBg="1"/>
      <p:bldP spid="22892" grpId="0"/>
      <p:bldP spid="22898" grpId="0" animBg="1"/>
      <p:bldP spid="22899" grpId="0"/>
      <p:bldP spid="22904" grpId="0"/>
      <p:bldP spid="22905" grpId="0"/>
      <p:bldP spid="22906" grpId="0"/>
      <p:bldP spid="22907" grpId="0"/>
      <p:bldP spid="22908" grpId="0"/>
      <p:bldP spid="22909" grpId="0"/>
      <p:bldP spid="229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uk-UA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Варіанти нестатевого розмноження</a:t>
            </a:r>
            <a:endParaRPr lang="uk-UA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13221"/>
            <a:ext cx="1512684" cy="10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9532" y="885200"/>
            <a:ext cx="84249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i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допомогою спор.</a:t>
            </a:r>
            <a:r>
              <a:rPr lang="uk-UA" sz="2400" i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uk-UA" sz="2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Спори утворюються в спеціальних органах — спорангіях (спорові рослини, гриби).</a:t>
            </a:r>
            <a:endParaRPr lang="uk-UA" sz="2400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3" y="2291556"/>
            <a:ext cx="3276364" cy="2053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29784"/>
            <a:ext cx="2352055" cy="3383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211" y="2291555"/>
            <a:ext cx="1888257" cy="32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315" y="4958203"/>
            <a:ext cx="3108179" cy="1710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4316452"/>
            <a:ext cx="194310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212" y="6021288"/>
            <a:ext cx="139541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8FCF-00CC-4A6C-B5D8-43B70D1886DC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535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797</TotalTime>
  <Words>760</Words>
  <Application>Microsoft Office PowerPoint</Application>
  <PresentationFormat>Экран (4:3)</PresentationFormat>
  <Paragraphs>117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</vt:lpstr>
      <vt:lpstr>Cambria Math</vt:lpstr>
      <vt:lpstr>Times New Roman</vt:lpstr>
      <vt:lpstr>Tw Cen MT</vt:lpstr>
      <vt:lpstr>Wingdings</vt:lpstr>
      <vt:lpstr>Паркет</vt:lpstr>
      <vt:lpstr>Символ теми « Розмноження організмів»</vt:lpstr>
      <vt:lpstr>Розмноження організмів.  Нестатеве розмноження.</vt:lpstr>
      <vt:lpstr>Що дає можливість видам існувати і розвиватися в ході еволюції?</vt:lpstr>
      <vt:lpstr>Розмноження — процес відтворення собі подібних, що забезпечує безперервність і спадковість життя.</vt:lpstr>
      <vt:lpstr>Розмноження</vt:lpstr>
      <vt:lpstr>Тема уроку:  Нестатеве розмноження організмів</vt:lpstr>
      <vt:lpstr>Мета уроку:</vt:lpstr>
      <vt:lpstr>Презентация PowerPoint</vt:lpstr>
      <vt:lpstr>Варіанти нестатевого розмноження</vt:lpstr>
      <vt:lpstr>Варіанти нестатевого розмноження</vt:lpstr>
      <vt:lpstr>Варіанти нестатевого розмноження</vt:lpstr>
      <vt:lpstr>Поліцитогенне   - це розмноження відокремле­ними від материнського організму багатоклітинни­ми частинами або вегетативними орга­нами.</vt:lpstr>
      <vt:lpstr>Презентация PowerPoint</vt:lpstr>
      <vt:lpstr>Презентация PowerPoint</vt:lpstr>
      <vt:lpstr>Презентация PowerPoint</vt:lpstr>
      <vt:lpstr>Якщо "бруньки" залишаються зв'язаними з материнським організмом упродовж життя, вини­кає колонія (наприклад, коралові поліпи).</vt:lpstr>
      <vt:lpstr>Вегетативне розмноження рослин</vt:lpstr>
      <vt:lpstr>Презентация PowerPoint</vt:lpstr>
      <vt:lpstr>Клонування -процес створення ідентичних копій організмів або отримання декількох генетично ідентичних організмів шляхом безстатевого  розмноження. </vt:lpstr>
      <vt:lpstr>Заповнити таблицю «Способи нестатевого розмноження»</vt:lpstr>
      <vt:lpstr>Чи вірні твердження: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Розмноження організмів. Нестатеве розмноження.</dc:title>
  <dc:creator>User</dc:creator>
  <cp:lastModifiedBy>User</cp:lastModifiedBy>
  <cp:revision>77</cp:revision>
  <cp:lastPrinted>2012-12-02T10:06:38Z</cp:lastPrinted>
  <dcterms:created xsi:type="dcterms:W3CDTF">2012-11-15T13:22:17Z</dcterms:created>
  <dcterms:modified xsi:type="dcterms:W3CDTF">2016-02-03T11:44:52Z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529966</vt:lpwstr>
  </property>
  <property fmtid="{D5CDD505-2E9C-101B-9397-08002B2CF9AE}" name="NXPowerLiteVersion" pid="3">
    <vt:lpwstr>D4.1.4</vt:lpwstr>
  </property>
</Properties>
</file>