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77" r:id="rId2"/>
    <p:sldId id="279" r:id="rId3"/>
    <p:sldId id="258" r:id="rId4"/>
    <p:sldId id="259" r:id="rId5"/>
    <p:sldId id="262" r:id="rId6"/>
    <p:sldId id="261" r:id="rId7"/>
    <p:sldId id="265" r:id="rId8"/>
    <p:sldId id="266" r:id="rId9"/>
    <p:sldId id="264" r:id="rId10"/>
    <p:sldId id="267" r:id="rId11"/>
    <p:sldId id="268" r:id="rId12"/>
    <p:sldId id="269" r:id="rId13"/>
    <p:sldId id="270" r:id="rId14"/>
    <p:sldId id="272" r:id="rId15"/>
    <p:sldId id="286" r:id="rId16"/>
    <p:sldId id="288" r:id="rId17"/>
    <p:sldId id="289" r:id="rId18"/>
    <p:sldId id="291" r:id="rId19"/>
    <p:sldId id="293" r:id="rId20"/>
    <p:sldId id="292" r:id="rId21"/>
    <p:sldId id="283" r:id="rId22"/>
    <p:sldId id="284" r:id="rId23"/>
    <p:sldId id="294" r:id="rId24"/>
    <p:sldId id="295" r:id="rId25"/>
    <p:sldId id="296" r:id="rId26"/>
    <p:sldId id="275" r:id="rId27"/>
    <p:sldId id="27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0" autoAdjust="0"/>
    <p:restoredTop sz="94624" autoAdjust="0"/>
  </p:normalViewPr>
  <p:slideViewPr>
    <p:cSldViewPr>
      <p:cViewPr>
        <p:scale>
          <a:sx n="60" d="100"/>
          <a:sy n="60" d="100"/>
        </p:scale>
        <p:origin x="-1474" y="-7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3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971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258912-68FA-4D92-B946-C0C934B88242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1BA9C-BC58-47D6-AF56-7A2358FFAEE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E14033-8C71-4D11-AE5D-D8C6C761A982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3B2F69-BA8C-44F6-9C75-0E46D504F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B2F69-BA8C-44F6-9C75-0E46D504FB2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pn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4.xml" Type="http://schemas.openxmlformats.org/officeDocument/2006/relationships/slideLayout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1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0" y="1481328"/>
            <a:ext cx="4495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/>
              <a:t>  В пологовому будинку переплутали двох хлопчиків. Батьки одного мають І і ІІ групи </a:t>
            </a:r>
            <a:r>
              <a:rPr lang="ru-RU" dirty="0" err="1" smtClean="0"/>
              <a:t>крові</a:t>
            </a:r>
            <a:r>
              <a:rPr lang="ru-RU" dirty="0" smtClean="0"/>
              <a:t>, батьки </a:t>
            </a:r>
            <a:r>
              <a:rPr lang="ru-RU" dirty="0" err="1" smtClean="0"/>
              <a:t>іншого</a:t>
            </a:r>
            <a:r>
              <a:rPr lang="ru-RU" dirty="0" smtClean="0"/>
              <a:t>  - ІІ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en-US" dirty="0" smtClean="0"/>
              <a:t>IV</a:t>
            </a:r>
            <a:r>
              <a:rPr lang="ru-RU" dirty="0" smtClean="0"/>
              <a:t>. </a:t>
            </a:r>
            <a:r>
              <a:rPr lang="ru-RU" dirty="0" err="1" smtClean="0"/>
              <a:t>Дослідження</a:t>
            </a:r>
            <a:r>
              <a:rPr lang="ru-RU" dirty="0" smtClean="0"/>
              <a:t> показало,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діти</a:t>
            </a:r>
            <a:r>
              <a:rPr lang="ru-RU" dirty="0" smtClean="0"/>
              <a:t> </a:t>
            </a:r>
            <a:r>
              <a:rPr lang="ru-RU" dirty="0" err="1" smtClean="0"/>
              <a:t>мають</a:t>
            </a:r>
            <a:r>
              <a:rPr lang="ru-RU" dirty="0" smtClean="0"/>
              <a:t> І  </a:t>
            </a:r>
            <a:r>
              <a:rPr lang="ru-RU" dirty="0" err="1" smtClean="0"/>
              <a:t>і</a:t>
            </a:r>
            <a:r>
              <a:rPr lang="ru-RU" dirty="0" smtClean="0"/>
              <a:t> ІІ </a:t>
            </a:r>
            <a:r>
              <a:rPr lang="ru-RU" dirty="0" err="1" smtClean="0"/>
              <a:t>групи</a:t>
            </a:r>
            <a:r>
              <a:rPr lang="ru-RU" dirty="0" smtClean="0"/>
              <a:t> </a:t>
            </a:r>
            <a:r>
              <a:rPr lang="ru-RU" dirty="0" err="1" smtClean="0"/>
              <a:t>крові</a:t>
            </a:r>
            <a:r>
              <a:rPr lang="ru-RU" dirty="0" smtClean="0"/>
              <a:t>. </a:t>
            </a:r>
            <a:r>
              <a:rPr lang="ru-RU" dirty="0" err="1" smtClean="0"/>
              <a:t>Визначте</a:t>
            </a:r>
            <a:r>
              <a:rPr lang="ru-RU" dirty="0" smtClean="0"/>
              <a:t> </a:t>
            </a:r>
            <a:r>
              <a:rPr lang="ru-RU" dirty="0" err="1" smtClean="0"/>
              <a:t>хто</a:t>
            </a:r>
            <a:r>
              <a:rPr lang="ru-RU" dirty="0" smtClean="0"/>
              <a:t> чий </a:t>
            </a:r>
            <a:r>
              <a:rPr lang="ru-RU" dirty="0" err="1" smtClean="0"/>
              <a:t>син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Лист до експертів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357298"/>
            <a:ext cx="4038600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4958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 Частота кросинговеру між двома генами, розташованими в одній хромосомі, є величиною відносно постійною</a:t>
            </a:r>
          </a:p>
          <a:p>
            <a:pPr>
              <a:buNone/>
            </a:pPr>
            <a:r>
              <a:rPr lang="uk-UA" dirty="0" smtClean="0"/>
              <a:t>   Відносно постійність частоти кросинговеру використовують як показник відстані між окремими генами, а також для визначення послідовності їх розташування в хромосомі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906918" y="1481138"/>
            <a:ext cx="3521164" cy="330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Частота кросинговеру</a:t>
            </a:r>
            <a:endParaRPr lang="ru-RU" dirty="0"/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3857620" y="5214926"/>
            <a:ext cx="5072098" cy="164307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Дайте пояснення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явищу, яке зображено на малюнку.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357298"/>
            <a:ext cx="4429124" cy="40005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у</a:t>
            </a:r>
            <a:r>
              <a:rPr lang="uk-UA" i="1" dirty="0" smtClean="0"/>
              <a:t> диплоїдних нестатевих клітинах самок і самців є однакові за будовою хромосоми (</a:t>
            </a:r>
            <a:r>
              <a:rPr lang="uk-UA" i="1" dirty="0" err="1" smtClean="0"/>
              <a:t>аутосоми</a:t>
            </a:r>
            <a:r>
              <a:rPr lang="uk-UA" i="1" dirty="0" smtClean="0"/>
              <a:t>)   і різні за будовою хромосоми - статеві (</a:t>
            </a:r>
            <a:r>
              <a:rPr lang="uk-UA" i="1" dirty="0" err="1" smtClean="0"/>
              <a:t>геторохромосоми</a:t>
            </a:r>
            <a:r>
              <a:rPr lang="uk-UA" i="1" dirty="0" smtClean="0"/>
              <a:t>)</a:t>
            </a:r>
            <a:endParaRPr lang="ru-RU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5794" y="1571612"/>
            <a:ext cx="463820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Генетика статі</a:t>
            </a:r>
            <a:endParaRPr lang="ru-RU" dirty="0"/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4572000" y="5072074"/>
            <a:ext cx="4572000" cy="14287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Поясніть який розділ генетики ілюструє зображення на малюнку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42908" y="2000240"/>
            <a:ext cx="4214842" cy="4525963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</a:t>
            </a:r>
            <a:r>
              <a:rPr lang="uk-UA" i="1" dirty="0" smtClean="0"/>
              <a:t>у більшості роздільностатевих організмів стать майбутньої особини визначається в момент запліднення</a:t>
            </a:r>
            <a:endParaRPr lang="ru-RU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000496" y="1142984"/>
            <a:ext cx="492387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Визначення статі</a:t>
            </a:r>
            <a:endParaRPr lang="ru-RU" dirty="0"/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4572000" y="4929198"/>
            <a:ext cx="4572000" cy="14287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Поясніть яке</a:t>
            </a:r>
            <a:r>
              <a:rPr kumimoji="0" lang="uk-UA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явище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ілюструє зображення на малюнку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2285992"/>
            <a:ext cx="3757610" cy="376873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uk-UA" i="1" dirty="0" smtClean="0"/>
              <a:t>дальтонізм визначається рецесивним </a:t>
            </a:r>
            <a:r>
              <a:rPr lang="uk-UA" i="1" dirty="0" err="1" smtClean="0"/>
              <a:t>алелем</a:t>
            </a:r>
            <a:r>
              <a:rPr lang="uk-UA" i="1" dirty="0" smtClean="0"/>
              <a:t>, розташованим в Х хромосомі і відсутнім в </a:t>
            </a:r>
            <a:r>
              <a:rPr lang="en-US" i="1" dirty="0" smtClean="0"/>
              <a:t>Y</a:t>
            </a:r>
            <a:endParaRPr lang="ru-RU" i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500174"/>
            <a:ext cx="5332059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0081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Успадкування ознак зчеплених зі статтю</a:t>
            </a:r>
            <a:endParaRPr lang="ru-RU" dirty="0"/>
          </a:p>
        </p:txBody>
      </p:sp>
      <p:sp>
        <p:nvSpPr>
          <p:cNvPr id="7" name="Содержимое 6"/>
          <p:cNvSpPr txBox="1">
            <a:spLocks/>
          </p:cNvSpPr>
          <p:nvPr/>
        </p:nvSpPr>
        <p:spPr>
          <a:xfrm>
            <a:off x="4572000" y="5072074"/>
            <a:ext cx="4572000" cy="14287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Поясніть який вид успадкування зображено на малюнку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lec3_2_3-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lum bright="-12000" contrast="36000"/>
          </a:blip>
          <a:srcRect/>
          <a:stretch>
            <a:fillRect/>
          </a:stretch>
        </p:blipFill>
        <p:spPr bwMode="auto">
          <a:xfrm>
            <a:off x="142844" y="1571612"/>
            <a:ext cx="557216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599970" y="3786191"/>
            <a:ext cx="3367819" cy="2869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   Генеалогічний метод</a:t>
            </a:r>
            <a:endParaRPr lang="ru-RU" dirty="0"/>
          </a:p>
        </p:txBody>
      </p:sp>
      <p:sp>
        <p:nvSpPr>
          <p:cNvPr id="7" name="Содержимое 6"/>
          <p:cNvSpPr txBox="1">
            <a:spLocks/>
          </p:cNvSpPr>
          <p:nvPr/>
        </p:nvSpPr>
        <p:spPr>
          <a:xfrm>
            <a:off x="5143504" y="1571612"/>
            <a:ext cx="4000496" cy="207170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Поясніть який метод дослідження ілюструє зображення на малюнку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0" y="4143380"/>
            <a:ext cx="2643174" cy="500066"/>
          </a:xfrm>
        </p:spPr>
        <p:txBody>
          <a:bodyPr>
            <a:normAutofit lnSpcReduction="10000"/>
          </a:bodyPr>
          <a:lstStyle/>
          <a:p>
            <a:r>
              <a:rPr lang="uk-UA" dirty="0" smtClean="0">
                <a:latin typeface="Times New Roman"/>
                <a:ea typeface="Times New Roman"/>
              </a:rPr>
              <a:t>гетерозигота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Дайте визначення термінам: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0" y="2643182"/>
            <a:ext cx="350043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гомозигота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0" y="1643050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ген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1"/>
          <p:cNvSpPr txBox="1">
            <a:spLocks/>
          </p:cNvSpPr>
          <p:nvPr/>
        </p:nvSpPr>
        <p:spPr>
          <a:xfrm>
            <a:off x="0" y="5143512"/>
            <a:ext cx="3428992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  <a:ea typeface="Times New Roman"/>
              </a:rPr>
              <a:t>домі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нантний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алель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держимое 1"/>
          <p:cNvSpPr txBox="1">
            <a:spLocks/>
          </p:cNvSpPr>
          <p:nvPr/>
        </p:nvSpPr>
        <p:spPr>
          <a:xfrm>
            <a:off x="3428992" y="2928934"/>
            <a:ext cx="5715008" cy="1000132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</a:rPr>
              <a:t>Клітина(особина з диплоїдним набором хромосом, гомологічні хромосоми якої несуть ідентичні алелі певного гена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1"/>
          <p:cNvSpPr txBox="1">
            <a:spLocks/>
          </p:cNvSpPr>
          <p:nvPr/>
        </p:nvSpPr>
        <p:spPr>
          <a:xfrm>
            <a:off x="3500430" y="1724013"/>
            <a:ext cx="5795970" cy="100013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</a:rPr>
              <a:t>Ділянка молекули ДНК, яка визначає розвиток спадкової інформації організму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1"/>
          <p:cNvSpPr txBox="1">
            <a:spLocks/>
          </p:cNvSpPr>
          <p:nvPr/>
        </p:nvSpPr>
        <p:spPr>
          <a:xfrm>
            <a:off x="3428992" y="4071942"/>
            <a:ext cx="5715008" cy="1000132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</a:rPr>
              <a:t>Клітина(особина з диплоїдним набором хромосом, гомологічні хромосоми якої несуть різні алелі певного гена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Содержимое 1"/>
          <p:cNvSpPr txBox="1">
            <a:spLocks/>
          </p:cNvSpPr>
          <p:nvPr/>
        </p:nvSpPr>
        <p:spPr>
          <a:xfrm>
            <a:off x="3428992" y="5143512"/>
            <a:ext cx="571500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200" dirty="0" smtClean="0">
                <a:latin typeface="Times New Roman"/>
              </a:rPr>
              <a:t>Алель, який завжди проявляється в присутності іншого у вигляді варіанта ознаки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5" grpId="0"/>
      <p:bldP spid="6" grpId="0"/>
      <p:bldP spid="10" grpId="0"/>
      <p:bldP spid="13" grpId="0"/>
      <p:bldP spid="14" grpId="0"/>
      <p:bldP spid="15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1"/>
          <p:cNvSpPr txBox="1">
            <a:spLocks/>
          </p:cNvSpPr>
          <p:nvPr/>
        </p:nvSpPr>
        <p:spPr>
          <a:xfrm>
            <a:off x="0" y="4572008"/>
            <a:ext cx="2643174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фенотип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0" y="1857364"/>
            <a:ext cx="3286116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  <a:ea typeface="Times New Roman"/>
              </a:rPr>
              <a:t>рецесивний алель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0" y="3143248"/>
            <a:ext cx="2643174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генотип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1"/>
          <p:cNvSpPr txBox="1">
            <a:spLocks/>
          </p:cNvSpPr>
          <p:nvPr/>
        </p:nvSpPr>
        <p:spPr>
          <a:xfrm>
            <a:off x="3428992" y="3071810"/>
            <a:ext cx="571500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200" dirty="0" smtClean="0">
                <a:latin typeface="Times New Roman"/>
              </a:rPr>
              <a:t>Сукупність генетичної інформації, закодованої в генах клітини або організму в цілому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1"/>
          <p:cNvSpPr txBox="1">
            <a:spLocks/>
          </p:cNvSpPr>
          <p:nvPr/>
        </p:nvSpPr>
        <p:spPr>
          <a:xfrm>
            <a:off x="3428992" y="4572008"/>
            <a:ext cx="5715008" cy="1000132"/>
          </a:xfrm>
          <a:prstGeom prst="rect">
            <a:avLst/>
          </a:prstGeom>
        </p:spPr>
        <p:txBody>
          <a:bodyPr vert="horz">
            <a:normAutofit fontScale="77500" lnSpcReduction="2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800" dirty="0" smtClean="0">
                <a:latin typeface="Times New Roman"/>
              </a:rPr>
              <a:t>Сукупність всіх ознак і властивостей організму, що формується в наслідок взаємодії генотипу з факторами довкілля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uk-UA" dirty="0" smtClean="0"/>
              <a:t>Дайте визначення термінам:</a:t>
            </a:r>
            <a:endParaRPr lang="ru-RU" dirty="0"/>
          </a:p>
        </p:txBody>
      </p:sp>
      <p:sp>
        <p:nvSpPr>
          <p:cNvPr id="13" name="Содержимое 1"/>
          <p:cNvSpPr txBox="1">
            <a:spLocks/>
          </p:cNvSpPr>
          <p:nvPr/>
        </p:nvSpPr>
        <p:spPr>
          <a:xfrm>
            <a:off x="3428992" y="1857364"/>
            <a:ext cx="5715008" cy="10001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uk-UA" sz="2200" dirty="0" smtClean="0">
                <a:latin typeface="Times New Roman"/>
              </a:rPr>
              <a:t>Алель, який кодує стан ознаки, що не проявляється у фенотипі гетерозиготних особин</a:t>
            </a: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Генетичні</a:t>
            </a:r>
            <a:r>
              <a:rPr lang="ru-RU" dirty="0" smtClean="0"/>
              <a:t> </a:t>
            </a:r>
            <a:r>
              <a:rPr lang="ru-RU" dirty="0" err="1" smtClean="0"/>
              <a:t>позначення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0" y="1643050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3500430" y="1724013"/>
            <a:ext cx="5643570" cy="56197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err="1" smtClean="0"/>
              <a:t>домінантна</a:t>
            </a:r>
            <a:r>
              <a:rPr lang="ru-RU" sz="2400" dirty="0" smtClean="0"/>
              <a:t> </a:t>
            </a:r>
            <a:r>
              <a:rPr lang="ru-RU" sz="2400" dirty="0" err="1" smtClean="0"/>
              <a:t>алель</a:t>
            </a:r>
            <a:r>
              <a:rPr lang="ru-RU" sz="2400" dirty="0" smtClean="0"/>
              <a:t> гена </a:t>
            </a:r>
            <a:r>
              <a:rPr lang="uk-UA" sz="2400" dirty="0" smtClean="0">
                <a:latin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0" y="2428868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1"/>
          <p:cNvSpPr txBox="1">
            <a:spLocks/>
          </p:cNvSpPr>
          <p:nvPr/>
        </p:nvSpPr>
        <p:spPr>
          <a:xfrm>
            <a:off x="3500430" y="2428868"/>
            <a:ext cx="564357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err="1" smtClean="0"/>
              <a:t>рецесивна</a:t>
            </a:r>
            <a:r>
              <a:rPr lang="ru-RU" sz="2400" dirty="0" smtClean="0"/>
              <a:t> </a:t>
            </a:r>
            <a:r>
              <a:rPr lang="ru-RU" sz="2400" dirty="0" err="1" smtClean="0"/>
              <a:t>алель</a:t>
            </a:r>
            <a:r>
              <a:rPr lang="ru-RU" sz="2400" dirty="0" smtClean="0"/>
              <a:t> того ж  гена</a:t>
            </a:r>
            <a:r>
              <a:rPr lang="uk-UA" sz="2400" dirty="0" smtClean="0">
                <a:latin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1"/>
          <p:cNvSpPr txBox="1">
            <a:spLocks/>
          </p:cNvSpPr>
          <p:nvPr/>
        </p:nvSpPr>
        <p:spPr>
          <a:xfrm>
            <a:off x="0" y="3286124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1"/>
          <p:cNvSpPr txBox="1">
            <a:spLocks/>
          </p:cNvSpPr>
          <p:nvPr/>
        </p:nvSpPr>
        <p:spPr>
          <a:xfrm>
            <a:off x="3500430" y="3286124"/>
            <a:ext cx="5643570" cy="78581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smtClean="0"/>
              <a:t>генотип  </a:t>
            </a:r>
            <a:r>
              <a:rPr lang="ru-RU" sz="2400" dirty="0" err="1" smtClean="0"/>
              <a:t>організму</a:t>
            </a:r>
            <a:r>
              <a:rPr lang="ru-RU" sz="2400" dirty="0" smtClean="0"/>
              <a:t>  по </a:t>
            </a:r>
            <a:r>
              <a:rPr lang="ru-RU" sz="2400" dirty="0" err="1" smtClean="0"/>
              <a:t>даному</a:t>
            </a:r>
            <a:r>
              <a:rPr lang="ru-RU" sz="2400" dirty="0" smtClean="0"/>
              <a:t> гену ( </a:t>
            </a:r>
            <a:r>
              <a:rPr lang="ru-RU" sz="2400" dirty="0" err="1" smtClean="0"/>
              <a:t>гетерозигота</a:t>
            </a:r>
            <a:r>
              <a:rPr lang="ru-RU" sz="2400" dirty="0" smtClean="0"/>
              <a:t>)</a:t>
            </a:r>
            <a:r>
              <a:rPr lang="uk-UA" sz="2400" dirty="0" smtClean="0">
                <a:latin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1"/>
          <p:cNvSpPr txBox="1">
            <a:spLocks/>
          </p:cNvSpPr>
          <p:nvPr/>
        </p:nvSpPr>
        <p:spPr>
          <a:xfrm>
            <a:off x="0" y="4214818"/>
            <a:ext cx="3130151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АА,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1"/>
          <p:cNvSpPr txBox="1">
            <a:spLocks/>
          </p:cNvSpPr>
          <p:nvPr/>
        </p:nvSpPr>
        <p:spPr>
          <a:xfrm>
            <a:off x="3500430" y="4214818"/>
            <a:ext cx="5643570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smtClean="0"/>
              <a:t>генотип </a:t>
            </a:r>
            <a:r>
              <a:rPr lang="ru-RU" sz="2400" dirty="0" err="1" smtClean="0"/>
              <a:t>організму</a:t>
            </a:r>
            <a:r>
              <a:rPr lang="ru-RU" sz="2400" dirty="0" smtClean="0"/>
              <a:t> по </a:t>
            </a:r>
            <a:r>
              <a:rPr lang="ru-RU" sz="2400" dirty="0" err="1" smtClean="0"/>
              <a:t>даному</a:t>
            </a:r>
            <a:r>
              <a:rPr lang="ru-RU" sz="2400" dirty="0" smtClean="0"/>
              <a:t> гену (</a:t>
            </a:r>
            <a:r>
              <a:rPr lang="ru-RU" sz="2400" dirty="0" err="1" smtClean="0"/>
              <a:t>гомозигота</a:t>
            </a:r>
            <a:r>
              <a:rPr lang="ru-RU" sz="2400" dirty="0" smtClean="0"/>
              <a:t>)</a:t>
            </a:r>
            <a:r>
              <a:rPr lang="uk-UA" sz="2400" dirty="0" smtClean="0">
                <a:latin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Содержимое 1"/>
          <p:cNvSpPr txBox="1">
            <a:spLocks/>
          </p:cNvSpPr>
          <p:nvPr/>
        </p:nvSpPr>
        <p:spPr>
          <a:xfrm>
            <a:off x="0" y="5214950"/>
            <a:ext cx="3130151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х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Содержимое 1"/>
          <p:cNvSpPr txBox="1">
            <a:spLocks/>
          </p:cNvSpPr>
          <p:nvPr/>
        </p:nvSpPr>
        <p:spPr>
          <a:xfrm>
            <a:off x="3500430" y="5214950"/>
            <a:ext cx="5643570" cy="56197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uk-UA" sz="2400" dirty="0" smtClean="0"/>
              <a:t>схрещування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Генетичні</a:t>
            </a:r>
            <a:r>
              <a:rPr lang="ru-RU" dirty="0" smtClean="0"/>
              <a:t> </a:t>
            </a:r>
            <a:r>
              <a:rPr lang="ru-RU" dirty="0" err="1" smtClean="0"/>
              <a:t>позначення</a:t>
            </a:r>
            <a:r>
              <a:rPr lang="ru-RU" u="sng" dirty="0" smtClean="0"/>
              <a:t> 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0" y="1714488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800" dirty="0" smtClean="0"/>
              <a:t>♀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3500430" y="1724013"/>
            <a:ext cx="5643570" cy="561979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err="1" smtClean="0"/>
              <a:t>жіноча</a:t>
            </a:r>
            <a:r>
              <a:rPr lang="ru-RU" sz="2400" dirty="0" smtClean="0"/>
              <a:t> стать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0" y="2928934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800" dirty="0" smtClean="0"/>
              <a:t>♂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1"/>
          <p:cNvSpPr txBox="1">
            <a:spLocks/>
          </p:cNvSpPr>
          <p:nvPr/>
        </p:nvSpPr>
        <p:spPr>
          <a:xfrm>
            <a:off x="3500430" y="2857496"/>
            <a:ext cx="564357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err="1" smtClean="0"/>
              <a:t>чоловіча</a:t>
            </a:r>
            <a:r>
              <a:rPr lang="ru-RU" sz="2400" dirty="0" smtClean="0"/>
              <a:t> стать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1"/>
          <p:cNvSpPr txBox="1">
            <a:spLocks/>
          </p:cNvSpPr>
          <p:nvPr/>
        </p:nvSpPr>
        <p:spPr>
          <a:xfrm>
            <a:off x="0" y="4000504"/>
            <a:ext cx="3214678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800" b="1" dirty="0" smtClean="0"/>
              <a:t>Р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одержимое 1"/>
          <p:cNvSpPr txBox="1">
            <a:spLocks/>
          </p:cNvSpPr>
          <p:nvPr/>
        </p:nvSpPr>
        <p:spPr>
          <a:xfrm>
            <a:off x="3500430" y="4000504"/>
            <a:ext cx="5643570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smtClean="0"/>
              <a:t>батьки</a:t>
            </a:r>
            <a:r>
              <a:rPr lang="uk-UA" sz="2400" dirty="0" smtClean="0">
                <a:latin typeface="Times New Roman"/>
              </a:rPr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1"/>
          <p:cNvSpPr txBox="1">
            <a:spLocks/>
          </p:cNvSpPr>
          <p:nvPr/>
        </p:nvSpPr>
        <p:spPr>
          <a:xfrm>
            <a:off x="0" y="5072074"/>
            <a:ext cx="3130151" cy="509387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en-US" sz="2800" b="1" dirty="0" smtClean="0"/>
              <a:t>F</a:t>
            </a:r>
            <a:r>
              <a:rPr lang="ru-RU" sz="2800" dirty="0" smtClean="0"/>
              <a:t>1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1"/>
          <p:cNvSpPr txBox="1">
            <a:spLocks/>
          </p:cNvSpPr>
          <p:nvPr/>
        </p:nvSpPr>
        <p:spPr>
          <a:xfrm>
            <a:off x="3500430" y="5072074"/>
            <a:ext cx="564357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ru-RU" sz="2400" dirty="0" err="1" smtClean="0"/>
              <a:t>гібриди</a:t>
            </a:r>
            <a:r>
              <a:rPr lang="ru-RU" sz="2400" dirty="0" smtClean="0"/>
              <a:t> </a:t>
            </a:r>
            <a:r>
              <a:rPr lang="ru-RU" sz="2400" dirty="0" err="1" smtClean="0"/>
              <a:t>першого</a:t>
            </a:r>
            <a:r>
              <a:rPr lang="ru-RU" sz="2400" dirty="0" smtClean="0"/>
              <a:t> </a:t>
            </a:r>
            <a:r>
              <a:rPr lang="ru-RU" sz="2400" dirty="0" err="1" smtClean="0"/>
              <a:t>покоління</a:t>
            </a:r>
            <a:r>
              <a:rPr lang="ru-RU" sz="2400" dirty="0" smtClean="0"/>
              <a:t>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0" y="1714488"/>
            <a:ext cx="4495800" cy="409081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  У людини система груп крові АВ0 зумовлена алелями гена І. Рецесивний алель І</a:t>
            </a:r>
            <a:r>
              <a:rPr lang="uk-UA" baseline="30000" dirty="0" smtClean="0"/>
              <a:t>0</a:t>
            </a:r>
            <a:r>
              <a:rPr lang="uk-UA" dirty="0" smtClean="0"/>
              <a:t> детермінує І групу крові. Алелі </a:t>
            </a:r>
            <a:r>
              <a:rPr lang="en-US" cap="small" dirty="0" smtClean="0"/>
              <a:t>I</a:t>
            </a:r>
            <a:r>
              <a:rPr lang="uk-UA" cap="small" baseline="30000" dirty="0" smtClean="0"/>
              <a:t>а </a:t>
            </a:r>
            <a:r>
              <a:rPr lang="uk-UA" dirty="0" smtClean="0"/>
              <a:t>та </a:t>
            </a:r>
            <a:r>
              <a:rPr lang="uk-UA" dirty="0" err="1" smtClean="0"/>
              <a:t>І</a:t>
            </a:r>
            <a:r>
              <a:rPr lang="uk-UA" baseline="30000" dirty="0" err="1" smtClean="0"/>
              <a:t>в</a:t>
            </a:r>
            <a:r>
              <a:rPr lang="uk-UA" dirty="0" smtClean="0"/>
              <a:t>, що детермінують ІІ і </a:t>
            </a:r>
            <a:r>
              <a:rPr lang="en-US" dirty="0" smtClean="0"/>
              <a:t>III</a:t>
            </a:r>
            <a:r>
              <a:rPr lang="uk-UA" dirty="0" smtClean="0"/>
              <a:t> групи крові, домінують над алеллю І</a:t>
            </a:r>
            <a:r>
              <a:rPr lang="uk-UA" baseline="30000" dirty="0" smtClean="0"/>
              <a:t>0</a:t>
            </a:r>
            <a:r>
              <a:rPr lang="uk-UA" dirty="0" smtClean="0"/>
              <a:t>, а стосовно один одного є </a:t>
            </a:r>
            <a:r>
              <a:rPr lang="uk-UA" dirty="0" err="1" smtClean="0"/>
              <a:t>кодомінантними</a:t>
            </a:r>
            <a:r>
              <a:rPr lang="uk-UA" dirty="0" smtClean="0"/>
              <a:t>; генотип 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 детермінує </a:t>
            </a:r>
            <a:r>
              <a:rPr lang="en-US" dirty="0" smtClean="0"/>
              <a:t>IV</a:t>
            </a:r>
            <a:r>
              <a:rPr lang="uk-UA" dirty="0" smtClean="0"/>
              <a:t>групу крові.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cap="small" dirty="0" smtClean="0"/>
              <a:t>I</a:t>
            </a:r>
            <a:r>
              <a:rPr lang="ru-RU" cap="small" baseline="30000" dirty="0" smtClean="0"/>
              <a:t>а</a:t>
            </a:r>
            <a:r>
              <a:rPr lang="ru-RU" cap="small" dirty="0" smtClean="0"/>
              <a:t>, 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, 1</a:t>
            </a:r>
            <a:r>
              <a:rPr lang="uk-UA" baseline="30000" dirty="0" smtClean="0"/>
              <a:t>0</a:t>
            </a:r>
            <a:r>
              <a:rPr lang="uk-UA" dirty="0" smtClean="0"/>
              <a:t> — гени, які визначають групи крові людини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І°І° — </a:t>
            </a:r>
            <a:r>
              <a:rPr lang="uk-UA" dirty="0" err="1" smtClean="0"/>
              <a:t>І</a:t>
            </a:r>
            <a:r>
              <a:rPr lang="uk-UA" dirty="0" smtClean="0"/>
              <a:t> група крові;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 або І</a:t>
            </a:r>
            <a:r>
              <a:rPr lang="uk-UA" baseline="30000" dirty="0" smtClean="0"/>
              <a:t>А</a:t>
            </a:r>
            <a:r>
              <a:rPr lang="uk-UA" dirty="0" smtClean="0"/>
              <a:t> І° — </a:t>
            </a:r>
          </a:p>
          <a:p>
            <a:pPr>
              <a:buNone/>
            </a:pPr>
            <a:r>
              <a:rPr lang="en-US" dirty="0" smtClean="0"/>
              <a:t>II</a:t>
            </a:r>
            <a:r>
              <a:rPr lang="uk-UA" dirty="0" smtClean="0"/>
              <a:t> група крові;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 або І</a:t>
            </a:r>
            <a:r>
              <a:rPr lang="uk-UA" baseline="30000" dirty="0" smtClean="0"/>
              <a:t>В</a:t>
            </a:r>
            <a:r>
              <a:rPr lang="uk-UA" dirty="0" smtClean="0"/>
              <a:t>І° — </a:t>
            </a:r>
          </a:p>
          <a:p>
            <a:pPr>
              <a:buNone/>
            </a:pPr>
            <a:r>
              <a:rPr lang="uk-UA" dirty="0" smtClean="0"/>
              <a:t>ІІІ група крові;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 — </a:t>
            </a:r>
            <a:r>
              <a:rPr lang="en-US" dirty="0" smtClean="0"/>
              <a:t>IV</a:t>
            </a:r>
            <a:r>
              <a:rPr lang="uk-UA" dirty="0" smtClean="0"/>
              <a:t>група крові.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Наслідування</a:t>
            </a:r>
            <a:r>
              <a:rPr lang="ru-RU" dirty="0" smtClean="0"/>
              <a:t> </a:t>
            </a:r>
            <a:r>
              <a:rPr lang="ru-RU" dirty="0" err="1" smtClean="0"/>
              <a:t>груп</a:t>
            </a:r>
            <a:r>
              <a:rPr lang="ru-RU" dirty="0" smtClean="0"/>
              <a:t> </a:t>
            </a:r>
            <a:r>
              <a:rPr lang="ru-RU" dirty="0" err="1" smtClean="0"/>
              <a:t>крові</a:t>
            </a:r>
            <a:r>
              <a:rPr lang="ru-RU" dirty="0" smtClean="0"/>
              <a:t> </a:t>
            </a:r>
            <a:r>
              <a:rPr lang="uk-UA" dirty="0" smtClean="0"/>
              <a:t>людини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опия хромосомы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715008" y="1785926"/>
            <a:ext cx="3238500" cy="4339592"/>
          </a:xfrm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2643182"/>
            <a:ext cx="5572132" cy="324007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Мета</a:t>
            </a:r>
          </a:p>
          <a:p>
            <a:r>
              <a:rPr lang="uk-UA" b="1" i="1" dirty="0" smtClean="0"/>
              <a:t>навчальна</a:t>
            </a:r>
            <a:r>
              <a:rPr lang="uk-UA" i="1" dirty="0" smtClean="0"/>
              <a:t>: навчитися розв`язувати типові задачі з генетики; сформувати уміння використовувати отримані теоретичні знання на практиці</a:t>
            </a:r>
            <a:br>
              <a:rPr lang="uk-UA" i="1" dirty="0" smtClean="0"/>
            </a:br>
            <a:endParaRPr lang="uk-UA" i="1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Тема. </a:t>
            </a:r>
            <a:r>
              <a:rPr lang="uk-UA" sz="3200" dirty="0" err="1" smtClean="0"/>
              <a:t>Розв</a:t>
            </a:r>
            <a:r>
              <a:rPr lang="en-US" sz="3200" dirty="0" smtClean="0"/>
              <a:t>`</a:t>
            </a:r>
            <a:r>
              <a:rPr lang="uk-UA" sz="3200" dirty="0" err="1" smtClean="0"/>
              <a:t>язання</a:t>
            </a:r>
            <a:r>
              <a:rPr lang="uk-UA" sz="3200" dirty="0" smtClean="0"/>
              <a:t> типових задач з генетики. </a:t>
            </a:r>
            <a:r>
              <a:rPr lang="uk-UA" sz="3200" dirty="0" err="1" smtClean="0"/>
              <a:t>Моногібридне</a:t>
            </a:r>
            <a:r>
              <a:rPr lang="uk-UA" sz="3200" dirty="0" smtClean="0"/>
              <a:t> схрещування.</a:t>
            </a:r>
            <a:endParaRPr lang="ru-RU" sz="3200" dirty="0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0" y="1481329"/>
            <a:ext cx="8572528" cy="876101"/>
          </a:xfrm>
        </p:spPr>
        <p:txBody>
          <a:bodyPr>
            <a:normAutofit fontScale="70000" lnSpcReduction="20000"/>
          </a:bodyPr>
          <a:lstStyle/>
          <a:p>
            <a:pPr marL="88900" indent="0">
              <a:buNone/>
            </a:pPr>
            <a:r>
              <a:rPr lang="uk-UA" dirty="0" smtClean="0"/>
              <a:t>Жінка, яка має І групу крові, одружилася з чоловіком, який має </a:t>
            </a:r>
            <a:r>
              <a:rPr lang="en-US" dirty="0" smtClean="0"/>
              <a:t>I</a:t>
            </a:r>
            <a:r>
              <a:rPr lang="uk-UA" dirty="0" smtClean="0"/>
              <a:t>І групу крові (гомозиготним за даною ознакою). У них народився  один син. Визначте групу крові й генотип дитини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0" y="2786058"/>
            <a:ext cx="4786314" cy="278608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cap="small" dirty="0" smtClean="0"/>
              <a:t>I</a:t>
            </a:r>
            <a:r>
              <a:rPr lang="ru-RU" cap="small" baseline="30000" dirty="0" smtClean="0"/>
              <a:t>а</a:t>
            </a:r>
            <a:r>
              <a:rPr lang="ru-RU" cap="small" dirty="0" smtClean="0"/>
              <a:t>, 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, 1</a:t>
            </a:r>
            <a:r>
              <a:rPr lang="uk-UA" baseline="30000" dirty="0" smtClean="0"/>
              <a:t>0</a:t>
            </a:r>
            <a:r>
              <a:rPr lang="uk-UA" dirty="0" smtClean="0"/>
              <a:t> — гени, які визначають               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групи крові людини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І°І° — </a:t>
            </a:r>
            <a:r>
              <a:rPr lang="uk-UA" dirty="0" err="1" smtClean="0"/>
              <a:t>І</a:t>
            </a:r>
            <a:r>
              <a:rPr lang="uk-UA" dirty="0" smtClean="0"/>
              <a:t> група крові;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 або І</a:t>
            </a:r>
            <a:r>
              <a:rPr lang="uk-UA" baseline="30000" dirty="0" smtClean="0"/>
              <a:t>А</a:t>
            </a:r>
            <a:r>
              <a:rPr lang="uk-UA" dirty="0" smtClean="0"/>
              <a:t> І° — </a:t>
            </a:r>
            <a:r>
              <a:rPr lang="en-US" dirty="0" smtClean="0"/>
              <a:t>II</a:t>
            </a:r>
            <a:r>
              <a:rPr lang="uk-UA" dirty="0" smtClean="0"/>
              <a:t> група крові;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 або І</a:t>
            </a:r>
            <a:r>
              <a:rPr lang="uk-UA" baseline="30000" dirty="0" smtClean="0"/>
              <a:t>В</a:t>
            </a:r>
            <a:r>
              <a:rPr lang="uk-UA" dirty="0" smtClean="0"/>
              <a:t>І° — ІІІ група крові;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r>
              <a:rPr lang="uk-UA" dirty="0" smtClean="0"/>
              <a:t> — </a:t>
            </a:r>
            <a:r>
              <a:rPr lang="en-US" dirty="0" smtClean="0"/>
              <a:t>IV</a:t>
            </a:r>
            <a:r>
              <a:rPr lang="uk-UA" dirty="0" smtClean="0"/>
              <a:t>група крові.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____________________________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Групи крові й генотипи дітей —?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2800" dirty="0" smtClean="0"/>
              <a:t>Приклад </a:t>
            </a:r>
            <a:r>
              <a:rPr lang="uk-UA" sz="2800" dirty="0" err="1" smtClean="0"/>
              <a:t>розв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язування</a:t>
            </a:r>
            <a:r>
              <a:rPr lang="uk-UA" sz="2800" dirty="0" smtClean="0"/>
              <a:t> задач на успадкування груп крові у людини</a:t>
            </a:r>
            <a:endParaRPr lang="ru-RU" sz="2800" dirty="0"/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43570" y="2643182"/>
            <a:ext cx="2606991" cy="2774950"/>
            <a:chOff x="1476" y="3276"/>
            <a:chExt cx="4104" cy="4368"/>
          </a:xfrm>
        </p:grpSpPr>
        <p:sp>
          <p:nvSpPr>
            <p:cNvPr id="1027" name="Text Box 3"/>
            <p:cNvSpPr txBox="1">
              <a:spLocks noChangeArrowheads="1"/>
            </p:cNvSpPr>
            <p:nvPr/>
          </p:nvSpPr>
          <p:spPr bwMode="auto">
            <a:xfrm>
              <a:off x="1536" y="4656"/>
              <a:ext cx="924" cy="8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І</a:t>
              </a:r>
              <a:r>
                <a:rPr kumimoji="0" lang="uk-UA" sz="1400" b="0" i="0" u="none" strike="noStrike" cap="none" normalizeH="0" baseline="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0</a:t>
              </a:r>
              <a:r>
                <a:rPr kumimoji="0" lang="uk-UA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І</a:t>
              </a:r>
              <a:r>
                <a:rPr kumimoji="0" lang="uk-UA" sz="1400" b="0" i="0" u="none" strike="noStrike" cap="none" normalizeH="0" baseline="30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0</a:t>
              </a:r>
              <a:r>
                <a:rPr kumimoji="0" lang="uk-UA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  І</a:t>
              </a:r>
              <a:endParaRPr kumimoji="0" lang="uk-UA" sz="14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4737" y="4513"/>
              <a:ext cx="792" cy="8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І</a:t>
              </a:r>
              <a:r>
                <a:rPr kumimoji="0" lang="uk-UA" sz="14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А</a:t>
              </a: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І</a:t>
              </a:r>
              <a:r>
                <a:rPr kumimoji="0" lang="uk-UA" sz="14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А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ІІ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3108" y="6684"/>
              <a:ext cx="842" cy="9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І</a:t>
              </a:r>
              <a:r>
                <a:rPr kumimoji="0" lang="uk-UA" sz="14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А</a:t>
              </a: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І</a:t>
              </a:r>
              <a:r>
                <a:rPr kumimoji="0" lang="uk-UA" sz="1400" b="0" i="0" u="none" strike="noStrike" cap="none" normalizeH="0" baseline="3000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0</a:t>
              </a: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 ІІ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0" name="Oval 6"/>
            <p:cNvSpPr>
              <a:spLocks noChangeArrowheads="1"/>
            </p:cNvSpPr>
            <p:nvPr/>
          </p:nvSpPr>
          <p:spPr bwMode="auto">
            <a:xfrm>
              <a:off x="1476" y="3276"/>
              <a:ext cx="1140" cy="128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4524" y="3336"/>
              <a:ext cx="1056" cy="10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cxnSp>
          <p:nvCxnSpPr>
            <p:cNvPr id="1032" name="AutoShape 8"/>
            <p:cNvCxnSpPr>
              <a:cxnSpLocks noChangeShapeType="1"/>
            </p:cNvCxnSpPr>
            <p:nvPr/>
          </p:nvCxnSpPr>
          <p:spPr bwMode="auto">
            <a:xfrm flipV="1">
              <a:off x="2616" y="3888"/>
              <a:ext cx="1908" cy="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cxnSp>
          <p:nvCxnSpPr>
            <p:cNvPr id="1033" name="AutoShape 9"/>
            <p:cNvCxnSpPr>
              <a:cxnSpLocks noChangeShapeType="1"/>
            </p:cNvCxnSpPr>
            <p:nvPr/>
          </p:nvCxnSpPr>
          <p:spPr bwMode="auto">
            <a:xfrm flipV="1">
              <a:off x="3480" y="3900"/>
              <a:ext cx="0" cy="15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</p:cxn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2940" y="5436"/>
              <a:ext cx="1056" cy="106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035" name="Rectangle 11"/>
          <p:cNvSpPr>
            <a:spLocks noChangeArrowheads="1"/>
          </p:cNvSpPr>
          <p:nvPr/>
        </p:nvSpPr>
        <p:spPr bwMode="auto">
          <a:xfrm>
            <a:off x="1428728" y="5715016"/>
            <a:ext cx="792961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Відповідь.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дитини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II 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група крові(100%), її генотип - І</a:t>
            </a:r>
            <a:r>
              <a:rPr kumimoji="0" lang="uk-UA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uk-UA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uk-UA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0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uiExpand="1" build="p"/>
      <p:bldP spid="4" grpId="0"/>
      <p:bldP spid="10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4929222" cy="3929090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Дано:</a:t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 </a:t>
            </a:r>
            <a:r>
              <a:rPr lang="uk-UA" sz="2400" dirty="0" smtClean="0"/>
              <a:t>- гени, які визначають групи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крові у людини     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 - І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 (І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) - ІІ група крові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 (І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) - ІІІ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 </a:t>
            </a:r>
            <a:r>
              <a:rPr lang="uk-UA" sz="2400" dirty="0" smtClean="0"/>
              <a:t>- І</a:t>
            </a:r>
            <a:r>
              <a:rPr lang="en-US" sz="2400" dirty="0" smtClean="0"/>
              <a:t>V</a:t>
            </a:r>
            <a:r>
              <a:rPr lang="uk-UA" sz="2400" dirty="0" smtClean="0"/>
              <a:t>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Групи крові і фенотипи дітей ?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14942" y="3714752"/>
            <a:ext cx="3786214" cy="107157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 ♀ 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0 </a:t>
            </a:r>
            <a:r>
              <a:rPr lang="uk-UA" dirty="0" smtClean="0"/>
              <a:t> х ♂ 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В</a:t>
            </a:r>
            <a:endParaRPr lang="ru-RU" dirty="0" smtClean="0"/>
          </a:p>
          <a:p>
            <a:pPr algn="ctr"/>
            <a:r>
              <a:rPr lang="uk-UA" dirty="0" smtClean="0"/>
              <a:t>        </a:t>
            </a:r>
            <a:r>
              <a:rPr lang="uk-UA" smtClean="0"/>
              <a:t>ІІ           ІІІ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143504" y="642918"/>
            <a:ext cx="3786214" cy="100013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 ♀ І</a:t>
            </a:r>
            <a:r>
              <a:rPr lang="uk-UA" baseline="30000" dirty="0" smtClean="0"/>
              <a:t>А</a:t>
            </a:r>
            <a:r>
              <a:rPr lang="uk-UA" dirty="0" smtClean="0"/>
              <a:t>І</a:t>
            </a:r>
            <a:r>
              <a:rPr lang="uk-UA" baseline="30000" dirty="0" smtClean="0"/>
              <a:t>0 </a:t>
            </a:r>
            <a:r>
              <a:rPr lang="uk-UA" dirty="0" smtClean="0"/>
              <a:t> х ♂ 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0</a:t>
            </a:r>
            <a:endParaRPr lang="ru-RU" dirty="0" smtClean="0"/>
          </a:p>
          <a:p>
            <a:pPr algn="ctr"/>
            <a:r>
              <a:rPr lang="uk-UA" dirty="0" smtClean="0"/>
              <a:t>        ІІ           ІІІ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2"/>
          </p:nvPr>
        </p:nvGraphicFramePr>
        <p:xfrm>
          <a:off x="5214942" y="4929198"/>
          <a:ext cx="3754436" cy="1355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218"/>
                <a:gridCol w="1877218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♀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\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5143504" y="1714488"/>
          <a:ext cx="3827463" cy="1665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866"/>
                <a:gridCol w="956866"/>
                <a:gridCol w="1913731"/>
              </a:tblGrid>
              <a:tr h="7045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♀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\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9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51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214282" y="4357694"/>
            <a:ext cx="3328982" cy="180815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429132"/>
            <a:ext cx="43577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Відповідь. Якщо батько гетерозиготний 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І</a:t>
            </a:r>
            <a:r>
              <a:rPr lang="uk-UA" sz="2000" baseline="30000" dirty="0" smtClean="0"/>
              <a:t>0</a:t>
            </a:r>
            <a:r>
              <a:rPr lang="uk-UA" sz="2000" dirty="0" smtClean="0"/>
              <a:t>, то діти можуть мати І групу крові - 25%,  ІІІ - 50%, І</a:t>
            </a:r>
            <a:r>
              <a:rPr lang="en-US" sz="2000" dirty="0" smtClean="0"/>
              <a:t>V</a:t>
            </a:r>
            <a:r>
              <a:rPr lang="uk-UA" sz="2000" dirty="0" smtClean="0"/>
              <a:t>- 25%. Якщо батько гомозиготний 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, то діти можуть мати І</a:t>
            </a:r>
            <a:r>
              <a:rPr lang="en-US" sz="2000" dirty="0" smtClean="0"/>
              <a:t>V</a:t>
            </a:r>
            <a:r>
              <a:rPr lang="uk-UA" sz="2000" dirty="0" smtClean="0"/>
              <a:t> або ІІІ групи крові з вірогідністю 50 % кожна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4929222" cy="3929090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Дано:</a:t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 </a:t>
            </a:r>
            <a:r>
              <a:rPr lang="uk-UA" sz="2400" dirty="0" smtClean="0"/>
              <a:t>- гени, які визначають групи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крові у людини     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 - І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 (І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) - ІІ група крові                              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 (І</a:t>
            </a:r>
            <a:r>
              <a:rPr lang="uk-UA" sz="2400" baseline="30000" dirty="0" smtClean="0"/>
              <a:t>В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0</a:t>
            </a:r>
            <a:r>
              <a:rPr lang="uk-UA" sz="2400" dirty="0" smtClean="0"/>
              <a:t>) - ІІІ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І</a:t>
            </a:r>
            <a:r>
              <a:rPr lang="uk-UA" sz="2400" baseline="30000" dirty="0" smtClean="0"/>
              <a:t>А</a:t>
            </a:r>
            <a:r>
              <a:rPr lang="uk-UA" sz="2400" dirty="0" smtClean="0"/>
              <a:t>І</a:t>
            </a:r>
            <a:r>
              <a:rPr lang="uk-UA" sz="2400" baseline="30000" dirty="0" smtClean="0"/>
              <a:t>В </a:t>
            </a:r>
            <a:r>
              <a:rPr lang="uk-UA" sz="2400" dirty="0" smtClean="0"/>
              <a:t>- І</a:t>
            </a:r>
            <a:r>
              <a:rPr lang="en-US" sz="2400" dirty="0" smtClean="0"/>
              <a:t>V</a:t>
            </a:r>
            <a:r>
              <a:rPr lang="uk-UA" sz="2400" dirty="0" smtClean="0"/>
              <a:t> група крові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Групи крові і фенотипи дітей ?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14942" y="3500438"/>
            <a:ext cx="3786214" cy="1285884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 ♀ 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0 </a:t>
            </a:r>
            <a:r>
              <a:rPr lang="uk-UA" dirty="0" smtClean="0"/>
              <a:t> х ♂ І</a:t>
            </a:r>
            <a:r>
              <a:rPr lang="uk-UA" baseline="30000" dirty="0" smtClean="0"/>
              <a:t>0</a:t>
            </a:r>
            <a:r>
              <a:rPr lang="uk-UA" dirty="0" smtClean="0"/>
              <a:t>І</a:t>
            </a:r>
            <a:r>
              <a:rPr lang="uk-UA" baseline="30000" dirty="0" smtClean="0"/>
              <a:t>0</a:t>
            </a:r>
            <a:endParaRPr lang="ru-RU" dirty="0" smtClean="0"/>
          </a:p>
          <a:p>
            <a:pPr algn="ctr"/>
            <a:r>
              <a:rPr lang="uk-UA" dirty="0" smtClean="0"/>
              <a:t>        ІІІ           І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102225" y="571480"/>
            <a:ext cx="3827493" cy="1500198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Р ♀ І</a:t>
            </a:r>
            <a:r>
              <a:rPr lang="uk-UA" baseline="30000" dirty="0" smtClean="0"/>
              <a:t>В</a:t>
            </a:r>
            <a:r>
              <a:rPr lang="uk-UA" dirty="0" smtClean="0"/>
              <a:t>І</a:t>
            </a:r>
            <a:r>
              <a:rPr lang="uk-UA" baseline="30000" dirty="0" smtClean="0"/>
              <a:t>В </a:t>
            </a:r>
            <a:r>
              <a:rPr lang="uk-UA" dirty="0" smtClean="0"/>
              <a:t> х ♂ І</a:t>
            </a:r>
            <a:r>
              <a:rPr lang="uk-UA" baseline="30000" dirty="0" smtClean="0"/>
              <a:t>0</a:t>
            </a:r>
            <a:r>
              <a:rPr lang="uk-UA" dirty="0" smtClean="0"/>
              <a:t>І</a:t>
            </a:r>
            <a:r>
              <a:rPr lang="uk-UA" baseline="30000" dirty="0" smtClean="0"/>
              <a:t>0</a:t>
            </a:r>
            <a:endParaRPr lang="ru-RU" dirty="0" smtClean="0"/>
          </a:p>
          <a:p>
            <a:pPr algn="ctr"/>
            <a:r>
              <a:rPr lang="uk-UA" dirty="0" smtClean="0"/>
              <a:t>        ІІІ           І</a:t>
            </a:r>
            <a:endParaRPr lang="ru-RU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2"/>
          </p:nvPr>
        </p:nvGraphicFramePr>
        <p:xfrm>
          <a:off x="5214942" y="4929198"/>
          <a:ext cx="3754436" cy="1355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218"/>
                <a:gridCol w="1877218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♀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\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0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5143504" y="2214554"/>
          <a:ext cx="3827462" cy="977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3731"/>
                <a:gridCol w="1913731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♀</a:t>
                      </a: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\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♂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92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r>
                        <a:rPr lang="uk-UA" sz="1400" baseline="30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  <a:cs typeface="Times New Roman"/>
                        </a:rPr>
                        <a:t>ІІІ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214282" y="4357694"/>
            <a:ext cx="3328982" cy="1808152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572008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Відповідь. Діти можуть мати ІІІ групу крові -100%, якщо мати гомозиготна 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 . Якщо мати гетерозиготна І</a:t>
            </a:r>
            <a:r>
              <a:rPr lang="uk-UA" sz="2000" baseline="30000" dirty="0" smtClean="0"/>
              <a:t>В</a:t>
            </a:r>
            <a:r>
              <a:rPr lang="uk-UA" sz="2000" dirty="0" smtClean="0"/>
              <a:t>І</a:t>
            </a:r>
            <a:r>
              <a:rPr lang="uk-UA" sz="2000" baseline="30000" dirty="0" smtClean="0"/>
              <a:t>0</a:t>
            </a:r>
            <a:r>
              <a:rPr lang="uk-UA" sz="2000" dirty="0" smtClean="0"/>
              <a:t>, то діти можуть мати І або ІІІ групи крові з вірогідністю 50 % кожна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38194" b="50789"/>
          <a:stretch>
            <a:fillRect/>
          </a:stretch>
        </p:blipFill>
        <p:spPr bwMode="auto">
          <a:xfrm>
            <a:off x="900113" y="836613"/>
            <a:ext cx="5651500" cy="466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9750" y="836613"/>
            <a:ext cx="8208963" cy="5184775"/>
            <a:chOff x="1212" y="7432"/>
            <a:chExt cx="9024" cy="5096"/>
          </a:xfrm>
        </p:grpSpPr>
        <p:sp>
          <p:nvSpPr>
            <p:cNvPr id="45061" name="Text Box 5"/>
            <p:cNvSpPr txBox="1">
              <a:spLocks noChangeArrowheads="1"/>
            </p:cNvSpPr>
            <p:nvPr/>
          </p:nvSpPr>
          <p:spPr bwMode="auto">
            <a:xfrm>
              <a:off x="5976" y="8812"/>
              <a:ext cx="996" cy="13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>
                  <a:latin typeface="Times New Roman" pitchFamily="18" charset="0"/>
                </a:rPr>
                <a:t> 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0</a:t>
              </a:r>
              <a:r>
                <a:rPr lang="uk-UA" sz="1400">
                  <a:latin typeface="Times New Roman" pitchFamily="18" charset="0"/>
                </a:rPr>
                <a:t> </a:t>
              </a:r>
            </a:p>
            <a:p>
              <a:r>
                <a:rPr lang="uk-UA" sz="1400">
                  <a:latin typeface="Times New Roman" pitchFamily="18" charset="0"/>
                </a:rPr>
                <a:t>(І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)</a:t>
              </a:r>
            </a:p>
            <a:p>
              <a:r>
                <a:rPr lang="uk-UA" sz="1400">
                  <a:latin typeface="Times New Roman" pitchFamily="18" charset="0"/>
                </a:rPr>
                <a:t>   ІІ</a:t>
              </a:r>
              <a:endParaRPr lang="ru-RU"/>
            </a:p>
          </p:txBody>
        </p:sp>
        <p:sp>
          <p:nvSpPr>
            <p:cNvPr id="45062" name="Text Box 6"/>
            <p:cNvSpPr txBox="1">
              <a:spLocks noChangeArrowheads="1"/>
            </p:cNvSpPr>
            <p:nvPr/>
          </p:nvSpPr>
          <p:spPr bwMode="auto">
            <a:xfrm>
              <a:off x="9240" y="8812"/>
              <a:ext cx="792" cy="13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В</a:t>
              </a:r>
            </a:p>
            <a:p>
              <a:r>
                <a:rPr lang="uk-UA" sz="1400">
                  <a:latin typeface="Times New Roman" pitchFamily="18" charset="0"/>
                </a:rPr>
                <a:t>  І</a:t>
              </a:r>
              <a:r>
                <a:rPr lang="en-US" sz="1400">
                  <a:latin typeface="Times New Roman" pitchFamily="18" charset="0"/>
                </a:rPr>
                <a:t>V</a:t>
              </a:r>
              <a:endParaRPr lang="ru-RU"/>
            </a:p>
          </p:txBody>
        </p:sp>
        <p:sp>
          <p:nvSpPr>
            <p:cNvPr id="45063" name="Text Box 7"/>
            <p:cNvSpPr txBox="1">
              <a:spLocks noChangeArrowheads="1"/>
            </p:cNvSpPr>
            <p:nvPr/>
          </p:nvSpPr>
          <p:spPr bwMode="auto">
            <a:xfrm>
              <a:off x="7272" y="10824"/>
              <a:ext cx="1320" cy="17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А</a:t>
              </a:r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А</a:t>
              </a:r>
              <a:r>
                <a:rPr lang="uk-UA" sz="1400" b="1">
                  <a:latin typeface="Times New Roman" pitchFamily="18" charset="0"/>
                </a:rPr>
                <a:t>- ІІ</a:t>
              </a:r>
            </a:p>
            <a:p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А</a:t>
              </a:r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0</a:t>
              </a:r>
              <a:r>
                <a:rPr lang="uk-UA" sz="1400" b="1">
                  <a:latin typeface="Times New Roman" pitchFamily="18" charset="0"/>
                </a:rPr>
                <a:t> -ІІ</a:t>
              </a:r>
            </a:p>
            <a:p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В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0</a:t>
              </a:r>
              <a:r>
                <a:rPr lang="uk-UA" sz="1400">
                  <a:latin typeface="Times New Roman" pitchFamily="18" charset="0"/>
                </a:rPr>
                <a:t> - ІІІ</a:t>
              </a:r>
            </a:p>
            <a:p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В</a:t>
              </a:r>
              <a:r>
                <a:rPr lang="uk-UA" sz="1400">
                  <a:latin typeface="Times New Roman" pitchFamily="18" charset="0"/>
                </a:rPr>
                <a:t> - І</a:t>
              </a:r>
              <a:r>
                <a:rPr lang="en-US" sz="1400">
                  <a:latin typeface="Times New Roman" pitchFamily="18" charset="0"/>
                </a:rPr>
                <a:t>V</a:t>
              </a:r>
              <a:endParaRPr lang="ru-RU"/>
            </a:p>
          </p:txBody>
        </p:sp>
        <p:sp>
          <p:nvSpPr>
            <p:cNvPr id="45064" name="Text Box 8"/>
            <p:cNvSpPr txBox="1">
              <a:spLocks noChangeArrowheads="1"/>
            </p:cNvSpPr>
            <p:nvPr/>
          </p:nvSpPr>
          <p:spPr bwMode="auto">
            <a:xfrm>
              <a:off x="1272" y="8896"/>
              <a:ext cx="924" cy="8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>
                  <a:latin typeface="Times New Roman" pitchFamily="18" charset="0"/>
                </a:rPr>
                <a:t> І</a:t>
              </a:r>
              <a:r>
                <a:rPr lang="uk-UA" sz="1400" baseline="30000">
                  <a:latin typeface="Times New Roman" pitchFamily="18" charset="0"/>
                </a:rPr>
                <a:t>0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0</a:t>
              </a:r>
              <a:r>
                <a:rPr lang="uk-UA" sz="1400">
                  <a:latin typeface="Times New Roman" pitchFamily="18" charset="0"/>
                </a:rPr>
                <a:t> </a:t>
              </a:r>
            </a:p>
            <a:p>
              <a:r>
                <a:rPr lang="uk-UA" sz="1400">
                  <a:latin typeface="Times New Roman" pitchFamily="18" charset="0"/>
                </a:rPr>
                <a:t>  І</a:t>
              </a:r>
              <a:endParaRPr lang="uk-UA" sz="1400" baseline="30000">
                <a:latin typeface="Times New Roman" pitchFamily="18" charset="0"/>
              </a:endParaRPr>
            </a:p>
            <a:p>
              <a:endParaRPr lang="ru-RU"/>
            </a:p>
          </p:txBody>
        </p:sp>
        <p:sp>
          <p:nvSpPr>
            <p:cNvPr id="45065" name="Text Box 9"/>
            <p:cNvSpPr txBox="1">
              <a:spLocks noChangeArrowheads="1"/>
            </p:cNvSpPr>
            <p:nvPr/>
          </p:nvSpPr>
          <p:spPr bwMode="auto">
            <a:xfrm>
              <a:off x="4536" y="8896"/>
              <a:ext cx="792" cy="8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0 </a:t>
              </a:r>
            </a:p>
            <a:p>
              <a:r>
                <a:rPr lang="uk-UA" sz="1400">
                  <a:latin typeface="Times New Roman" pitchFamily="18" charset="0"/>
                </a:rPr>
                <a:t> ІІ</a:t>
              </a:r>
              <a:endParaRPr lang="ru-RU"/>
            </a:p>
          </p:txBody>
        </p:sp>
        <p:sp>
          <p:nvSpPr>
            <p:cNvPr id="45066" name="Text Box 10"/>
            <p:cNvSpPr txBox="1">
              <a:spLocks noChangeArrowheads="1"/>
            </p:cNvSpPr>
            <p:nvPr/>
          </p:nvSpPr>
          <p:spPr bwMode="auto">
            <a:xfrm>
              <a:off x="2676" y="10956"/>
              <a:ext cx="1176" cy="126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0</a:t>
              </a:r>
              <a:r>
                <a:rPr lang="uk-UA" sz="1400" b="1">
                  <a:latin typeface="Times New Roman" pitchFamily="18" charset="0"/>
                </a:rPr>
                <a:t>І</a:t>
              </a:r>
              <a:r>
                <a:rPr lang="uk-UA" sz="1400" b="1" baseline="30000">
                  <a:latin typeface="Times New Roman" pitchFamily="18" charset="0"/>
                </a:rPr>
                <a:t>0 </a:t>
              </a:r>
              <a:r>
                <a:rPr lang="uk-UA" sz="1400" b="1">
                  <a:latin typeface="Times New Roman" pitchFamily="18" charset="0"/>
                </a:rPr>
                <a:t>- І</a:t>
              </a:r>
            </a:p>
            <a:p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А</a:t>
              </a:r>
              <a:r>
                <a:rPr lang="uk-UA" sz="1400">
                  <a:latin typeface="Times New Roman" pitchFamily="18" charset="0"/>
                </a:rPr>
                <a:t>І</a:t>
              </a:r>
              <a:r>
                <a:rPr lang="uk-UA" sz="1400" baseline="30000">
                  <a:latin typeface="Times New Roman" pitchFamily="18" charset="0"/>
                </a:rPr>
                <a:t>0</a:t>
              </a:r>
              <a:r>
                <a:rPr lang="uk-UA" sz="1400">
                  <a:latin typeface="Times New Roman" pitchFamily="18" charset="0"/>
                </a:rPr>
                <a:t>-ІІ</a:t>
              </a:r>
            </a:p>
            <a:p>
              <a:r>
                <a:rPr lang="uk-UA" sz="1400">
                  <a:latin typeface="Times New Roman" pitchFamily="18" charset="0"/>
                </a:rPr>
                <a:t> </a:t>
              </a:r>
              <a:endParaRPr lang="ru-RU"/>
            </a:p>
          </p:txBody>
        </p:sp>
        <p:sp>
          <p:nvSpPr>
            <p:cNvPr id="45067" name="Oval 11"/>
            <p:cNvSpPr>
              <a:spLocks noChangeArrowheads="1"/>
            </p:cNvSpPr>
            <p:nvPr/>
          </p:nvSpPr>
          <p:spPr bwMode="auto">
            <a:xfrm>
              <a:off x="5916" y="7432"/>
              <a:ext cx="1140" cy="128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68" name="Rectangle 12"/>
            <p:cNvSpPr>
              <a:spLocks noChangeArrowheads="1"/>
            </p:cNvSpPr>
            <p:nvPr/>
          </p:nvSpPr>
          <p:spPr bwMode="auto">
            <a:xfrm>
              <a:off x="8964" y="7576"/>
              <a:ext cx="1272" cy="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69" name="AutoShape 13"/>
            <p:cNvSpPr>
              <a:spLocks noChangeShapeType="1"/>
            </p:cNvSpPr>
            <p:nvPr/>
          </p:nvSpPr>
          <p:spPr bwMode="auto">
            <a:xfrm flipV="1">
              <a:off x="7056" y="8044"/>
              <a:ext cx="1908" cy="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0" name="AutoShape 14"/>
            <p:cNvSpPr>
              <a:spLocks noChangeShapeType="1"/>
            </p:cNvSpPr>
            <p:nvPr/>
          </p:nvSpPr>
          <p:spPr bwMode="auto">
            <a:xfrm flipV="1">
              <a:off x="7920" y="8056"/>
              <a:ext cx="0" cy="15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1" name="Oval 15"/>
            <p:cNvSpPr>
              <a:spLocks noChangeArrowheads="1"/>
            </p:cNvSpPr>
            <p:nvPr/>
          </p:nvSpPr>
          <p:spPr bwMode="auto">
            <a:xfrm>
              <a:off x="1212" y="7516"/>
              <a:ext cx="1140" cy="128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2" name="Rectangle 16"/>
            <p:cNvSpPr>
              <a:spLocks noChangeArrowheads="1"/>
            </p:cNvSpPr>
            <p:nvPr/>
          </p:nvSpPr>
          <p:spPr bwMode="auto">
            <a:xfrm>
              <a:off x="4260" y="7660"/>
              <a:ext cx="1272" cy="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3" name="AutoShape 17"/>
            <p:cNvSpPr>
              <a:spLocks noChangeShapeType="1"/>
            </p:cNvSpPr>
            <p:nvPr/>
          </p:nvSpPr>
          <p:spPr bwMode="auto">
            <a:xfrm flipV="1">
              <a:off x="2352" y="8128"/>
              <a:ext cx="1908" cy="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4" name="AutoShape 18"/>
            <p:cNvSpPr>
              <a:spLocks noChangeShapeType="1"/>
            </p:cNvSpPr>
            <p:nvPr/>
          </p:nvSpPr>
          <p:spPr bwMode="auto">
            <a:xfrm flipV="1">
              <a:off x="3216" y="8140"/>
              <a:ext cx="0" cy="159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5" name="Rectangle 19"/>
            <p:cNvSpPr>
              <a:spLocks noChangeArrowheads="1"/>
            </p:cNvSpPr>
            <p:nvPr/>
          </p:nvSpPr>
          <p:spPr bwMode="auto">
            <a:xfrm>
              <a:off x="2580" y="9736"/>
              <a:ext cx="1272" cy="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5076" name="Rectangle 20"/>
            <p:cNvSpPr>
              <a:spLocks noChangeArrowheads="1"/>
            </p:cNvSpPr>
            <p:nvPr/>
          </p:nvSpPr>
          <p:spPr bwMode="auto">
            <a:xfrm>
              <a:off x="7272" y="9652"/>
              <a:ext cx="1272" cy="98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>
            <a:spLocks noGrp="1" noChangeArrowheads="1"/>
          </p:cNvSpPr>
          <p:nvPr>
            <p:ph type="body" idx="1"/>
          </p:nvPr>
        </p:nvSpPr>
        <p:spPr>
          <a:xfrm>
            <a:off x="611188" y="981075"/>
            <a:ext cx="7993062" cy="5241925"/>
          </a:xfrm>
          <a:noFill/>
          <a:ln/>
        </p:spPr>
        <p:txBody>
          <a:bodyPr/>
          <a:lstStyle/>
          <a:p>
            <a:pPr marL="0" indent="0" algn="just">
              <a:buFont typeface="Wingdings 3" pitchFamily="18" charset="2"/>
              <a:buNone/>
            </a:pPr>
            <a:r>
              <a:rPr lang="uk-UA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Відповідь:</a:t>
            </a:r>
            <a:r>
              <a:rPr lang="uk-UA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marL="0" indent="0" algn="just"/>
            <a:endParaRPr lang="uk-UA" b="1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0" indent="0" algn="just">
              <a:buFont typeface="Wingdings 3" pitchFamily="18" charset="2"/>
              <a:buNone/>
            </a:pPr>
            <a:r>
              <a:rPr lang="uk-UA" smtClean="0">
                <a:latin typeface="Times New Roman" pitchFamily="18" charset="0"/>
              </a:rPr>
              <a:t>Батьки з </a:t>
            </a:r>
            <a:r>
              <a:rPr lang="en-US" smtClean="0">
                <a:latin typeface="Times New Roman" pitchFamily="18" charset="0"/>
              </a:rPr>
              <a:t>I</a:t>
            </a:r>
            <a:r>
              <a:rPr lang="uk-UA" smtClean="0">
                <a:latin typeface="Times New Roman" pitchFamily="18" charset="0"/>
              </a:rPr>
              <a:t> і </a:t>
            </a:r>
            <a:r>
              <a:rPr lang="en-US" smtClean="0">
                <a:latin typeface="Times New Roman" pitchFamily="18" charset="0"/>
              </a:rPr>
              <a:t>II</a:t>
            </a:r>
            <a:r>
              <a:rPr lang="uk-UA" smtClean="0">
                <a:latin typeface="Times New Roman" pitchFamily="18" charset="0"/>
              </a:rPr>
              <a:t> групою крові (1пара) можуть мати дітей з І або ІІ групою крові. Батьки з ІІ і ІV (2 пара) можуть мати дітей з ІІ, ІІІ, ІV групою крові. Отже хлопчик з І групою крові (І°І°) - син 1 пари (♀І°І°;  ♂ ІА І° ), хлопчик з ІІ групою (ІАІА або ІА І°)  - син 2 пари (♀ІАІА або ІА І°; ♂ІАІВ) .</a:t>
            </a: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" name="Picture 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714356"/>
            <a:ext cx="3940740" cy="5556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14678" y="357166"/>
            <a:ext cx="5929322" cy="2000264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uk-UA" sz="5400" dirty="0" smtClean="0"/>
              <a:t>Дякую за роботу</a:t>
            </a:r>
            <a:endParaRPr lang="ru-RU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000628" y="2357430"/>
            <a:ext cx="4038600" cy="2616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1643051"/>
            <a:ext cx="5143504" cy="36433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Закон одноманітності гібридів першого покоління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i="1" dirty="0" smtClean="0"/>
              <a:t>   у фенотипі гібридів першого покоління проявляється лише один    з двох варіантів ознаки - домінантний</a:t>
            </a: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Перший закон Менделя</a:t>
            </a:r>
            <a:endParaRPr lang="ru-RU" dirty="0"/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2714612" y="5429264"/>
            <a:ext cx="6429388" cy="1025501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2" grpId="0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126633" y="2428868"/>
            <a:ext cx="3821159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42844" y="1428737"/>
            <a:ext cx="4643470" cy="392909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sz="3000" dirty="0" smtClean="0"/>
              <a:t>   Закон розщеплення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i="1" dirty="0" smtClean="0"/>
              <a:t>   при схрещуванні гібридів першого покоління між собою серед їхніх нащадків спостерігають явище розщеплення ознак: у фенотипі ¼ гібридів другого покоління проявляється рецесивний, а в ¾ - домінантний варіанти ознак</a:t>
            </a: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Другий закон Менделя</a:t>
            </a:r>
            <a:endParaRPr lang="ru-RU" dirty="0"/>
          </a:p>
        </p:txBody>
      </p:sp>
      <p:sp>
        <p:nvSpPr>
          <p:cNvPr id="6" name="Содержимое 6"/>
          <p:cNvSpPr txBox="1">
            <a:spLocks/>
          </p:cNvSpPr>
          <p:nvPr/>
        </p:nvSpPr>
        <p:spPr>
          <a:xfrm>
            <a:off x="2714612" y="5429264"/>
            <a:ext cx="6429388" cy="1025501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2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571613"/>
            <a:ext cx="4038600" cy="378621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Закон незалежного комбінування ознак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</a:t>
            </a:r>
            <a:r>
              <a:rPr lang="uk-UA" i="1" dirty="0" smtClean="0"/>
              <a:t>при </a:t>
            </a:r>
            <a:r>
              <a:rPr lang="uk-UA" i="1" dirty="0" err="1" smtClean="0"/>
              <a:t>дигібридному</a:t>
            </a:r>
            <a:r>
              <a:rPr lang="uk-UA" i="1" dirty="0" smtClean="0"/>
              <a:t> або </a:t>
            </a:r>
            <a:r>
              <a:rPr lang="uk-UA" i="1" dirty="0" err="1" smtClean="0"/>
              <a:t>полігібридному</a:t>
            </a:r>
            <a:r>
              <a:rPr lang="uk-UA" i="1" dirty="0" smtClean="0"/>
              <a:t> схрещуванні розщеплення за кожною ознакою відбувається незалежно від інших</a:t>
            </a:r>
            <a:endParaRPr lang="ru-RU" i="1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Третій закон Менделя</a:t>
            </a:r>
            <a:endParaRPr lang="ru-RU" dirty="0"/>
          </a:p>
        </p:txBody>
      </p:sp>
      <p:pic>
        <p:nvPicPr>
          <p:cNvPr id="1026" name="Picture 2" descr="D:\Downloads\13788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071546"/>
            <a:ext cx="4500594" cy="4429156"/>
          </a:xfrm>
          <a:prstGeom prst="rect">
            <a:avLst/>
          </a:prstGeom>
          <a:noFill/>
        </p:spPr>
      </p:pic>
      <p:sp>
        <p:nvSpPr>
          <p:cNvPr id="7" name="Содержимое 6"/>
          <p:cNvSpPr txBox="1">
            <a:spLocks/>
          </p:cNvSpPr>
          <p:nvPr/>
        </p:nvSpPr>
        <p:spPr>
          <a:xfrm>
            <a:off x="2714612" y="5572140"/>
            <a:ext cx="6429388" cy="1025501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  <p:bldP spid="5" grpId="0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571613"/>
            <a:ext cx="4038600" cy="3857652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uk-UA" i="1" dirty="0" smtClean="0"/>
          </a:p>
          <a:p>
            <a:pPr>
              <a:buNone/>
            </a:pPr>
            <a:r>
              <a:rPr lang="uk-UA" i="1" dirty="0" smtClean="0"/>
              <a:t>  гамети диплоїдного гібридного (гетерозиготного) організму </a:t>
            </a:r>
            <a:r>
              <a:rPr lang="uk-UA" i="1" dirty="0" err="1" smtClean="0"/>
              <a:t>“чисті”</a:t>
            </a:r>
            <a:r>
              <a:rPr lang="uk-UA" i="1" dirty="0" smtClean="0"/>
              <a:t>, тобто кожна гамета має лише один алель певного гена</a:t>
            </a:r>
            <a:endParaRPr lang="ru-RU" i="1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071678"/>
            <a:ext cx="4578792" cy="303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/>
          <a:lstStyle/>
          <a:p>
            <a:pPr algn="l"/>
            <a:r>
              <a:rPr lang="uk-UA" dirty="0" smtClean="0"/>
              <a:t>Закон чистоти гамет                   </a:t>
            </a:r>
            <a:endParaRPr lang="ru-RU" dirty="0"/>
          </a:p>
        </p:txBody>
      </p:sp>
      <p:sp>
        <p:nvSpPr>
          <p:cNvPr id="6" name="Содержимое 6"/>
          <p:cNvSpPr txBox="1">
            <a:spLocks/>
          </p:cNvSpPr>
          <p:nvPr/>
        </p:nvSpPr>
        <p:spPr>
          <a:xfrm>
            <a:off x="2714612" y="5429264"/>
            <a:ext cx="6429388" cy="1214446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2500306"/>
            <a:ext cx="4357686" cy="3054353"/>
          </a:xfrm>
        </p:spPr>
        <p:txBody>
          <a:bodyPr/>
          <a:lstStyle/>
          <a:p>
            <a:pPr>
              <a:buNone/>
            </a:pPr>
            <a:r>
              <a:rPr lang="uk-UA" i="1" dirty="0" smtClean="0"/>
              <a:t>   домінантний ген у гетерозиготної особини не повністю пригнічує прояв рецесивного гена</a:t>
            </a:r>
            <a:endParaRPr lang="ru-RU" i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 bwMode="auto">
          <a:xfrm>
            <a:off x="4714876" y="1500174"/>
            <a:ext cx="4038600" cy="350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428628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Закон неповного </a:t>
            </a:r>
            <a:br>
              <a:rPr lang="uk-UA" dirty="0" smtClean="0"/>
            </a:br>
            <a:r>
              <a:rPr lang="uk-UA" dirty="0" smtClean="0"/>
              <a:t>домінування</a:t>
            </a:r>
            <a:endParaRPr lang="ru-RU" dirty="0"/>
          </a:p>
        </p:txBody>
      </p:sp>
      <p:sp>
        <p:nvSpPr>
          <p:cNvPr id="5" name="Содержимое 6"/>
          <p:cNvSpPr txBox="1">
            <a:spLocks/>
          </p:cNvSpPr>
          <p:nvPr/>
        </p:nvSpPr>
        <p:spPr>
          <a:xfrm>
            <a:off x="2714612" y="5429264"/>
            <a:ext cx="6429388" cy="1214446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1857364"/>
            <a:ext cx="3929090" cy="3768733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i="1" dirty="0" smtClean="0"/>
          </a:p>
          <a:p>
            <a:pPr>
              <a:buNone/>
            </a:pPr>
            <a:r>
              <a:rPr lang="uk-UA" i="1" dirty="0" smtClean="0"/>
              <a:t>  гени однієї хромосоми утворюють групу зчеплення </a:t>
            </a:r>
            <a:endParaRPr lang="ru-RU" i="1" dirty="0"/>
          </a:p>
        </p:txBody>
      </p:sp>
      <p:pic>
        <p:nvPicPr>
          <p:cNvPr id="8" name="Picture 1" descr="C:\Documents and Settings\Admin\Мои документы\Мои рисунки\Новый рисунок (7)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642918"/>
            <a:ext cx="4294571" cy="4472523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714356"/>
            <a:ext cx="43577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Закон зчепленого </a:t>
            </a:r>
            <a:br>
              <a:rPr lang="uk-UA" dirty="0" smtClean="0"/>
            </a:br>
            <a:r>
              <a:rPr lang="uk-UA" dirty="0" smtClean="0"/>
              <a:t>успадкування</a:t>
            </a:r>
            <a:endParaRPr lang="ru-RU" dirty="0"/>
          </a:p>
        </p:txBody>
      </p:sp>
      <p:sp>
        <p:nvSpPr>
          <p:cNvPr id="7" name="Содержимое 6"/>
          <p:cNvSpPr txBox="1">
            <a:spLocks/>
          </p:cNvSpPr>
          <p:nvPr/>
        </p:nvSpPr>
        <p:spPr>
          <a:xfrm>
            <a:off x="2714612" y="5429264"/>
            <a:ext cx="6429388" cy="1214446"/>
          </a:xfrm>
          <a:prstGeom prst="rect">
            <a:avLst/>
          </a:prstGeom>
        </p:spPr>
        <p:txBody>
          <a:bodyPr vert="horz">
            <a:normAutofit fontScale="85000" lnSpcReduction="10000"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 яким генетичним законом Ви можете 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’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язати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зображення на малюнку?  Дайте визначення цього закону. 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5" grpId="0"/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500174"/>
            <a:ext cx="3114668" cy="4625989"/>
          </a:xfrm>
        </p:spPr>
        <p:txBody>
          <a:bodyPr/>
          <a:lstStyle/>
          <a:p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43372" y="1142984"/>
            <a:ext cx="4824418" cy="271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algn="l"/>
            <a:r>
              <a:rPr lang="uk-UA" sz="4000" dirty="0" err="1" smtClean="0"/>
              <a:t>Аналізуюче</a:t>
            </a:r>
            <a:r>
              <a:rPr lang="uk-UA" dirty="0" smtClean="0"/>
              <a:t> </a:t>
            </a:r>
            <a:r>
              <a:rPr lang="uk-UA" sz="4000" dirty="0" smtClean="0"/>
              <a:t>схрещування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407193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929066"/>
            <a:ext cx="600076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 txBox="1">
            <a:spLocks/>
          </p:cNvSpPr>
          <p:nvPr/>
        </p:nvSpPr>
        <p:spPr>
          <a:xfrm>
            <a:off x="5786446" y="4143380"/>
            <a:ext cx="3357554" cy="235745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Який тип гібридизації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зображено на малюнку? Дайте пояснення</a:t>
            </a: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440</TotalTime>
  <Words>1158</Words>
  <PresentationFormat>Экран (4:3)</PresentationFormat>
  <Paragraphs>184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Открытая</vt:lpstr>
      <vt:lpstr>Лист до експертів</vt:lpstr>
      <vt:lpstr>Тема. Розв`язання типових задач з генетики. Моногібридне схрещування.</vt:lpstr>
      <vt:lpstr>Перший закон Менделя</vt:lpstr>
      <vt:lpstr>Другий закон Менделя</vt:lpstr>
      <vt:lpstr>Третій закон Менделя</vt:lpstr>
      <vt:lpstr>Закон чистоти гамет                   </vt:lpstr>
      <vt:lpstr>Закон неповного  домінування</vt:lpstr>
      <vt:lpstr>Закон зчепленого  успадкування</vt:lpstr>
      <vt:lpstr>Аналізуюче схрещування</vt:lpstr>
      <vt:lpstr>Частота кросинговеру</vt:lpstr>
      <vt:lpstr>Генетика статі</vt:lpstr>
      <vt:lpstr>Визначення статі</vt:lpstr>
      <vt:lpstr>Успадкування ознак зчеплених зі статтю</vt:lpstr>
      <vt:lpstr>    Генеалогічний метод</vt:lpstr>
      <vt:lpstr>Дайте визначення термінам:</vt:lpstr>
      <vt:lpstr>Дайте визначення термінам:</vt:lpstr>
      <vt:lpstr>Генетичні позначення </vt:lpstr>
      <vt:lpstr>Генетичні позначення </vt:lpstr>
      <vt:lpstr>Наслідування груп крові людини</vt:lpstr>
      <vt:lpstr>Приклад розв’язування задач на успадкування груп крові у людини</vt:lpstr>
      <vt:lpstr>Дано: І0ІАІВ - гени, які визначають групи                     крові у людини                                     І0І0 - І група крові ІАІА (ІАІ0) - ІІ група крові                                ІВІВ (ІВІ0) - ІІІ група крові ІАІВ - ІV група крові   Групи крові і фенотипи дітей ?</vt:lpstr>
      <vt:lpstr>Дано: І0ІАІВ - гени, які визначають групи                     крові у людини                                     І0І0 - І група крові ІАІА (ІАІ0) - ІІ група крові                                ІВІВ (ІВІ0) - ІІІ група крові ІАІВ - ІV група крові   Групи крові і фенотипи дітей ?</vt:lpstr>
      <vt:lpstr>Слайд 23</vt:lpstr>
      <vt:lpstr>Слайд 24</vt:lpstr>
      <vt:lpstr>Слайд 25</vt:lpstr>
      <vt:lpstr>Слайд 26</vt:lpstr>
      <vt:lpstr>Дякую за роботу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Тема. Розв`язання типових задач з генетики</dc:title>
  <dc:creator>Учуєва Ольга Володимирівна</dc:creator>
  <cp:lastModifiedBy>55</cp:lastModifiedBy>
  <cp:revision>1</cp:revision>
  <dcterms:created xsi:type="dcterms:W3CDTF">2016-01-17T09:54:05Z</dcterms:created>
  <dcterms:modified xsi:type="dcterms:W3CDTF">2016-02-11T14:53:07Z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605415</vt:lpwstr>
  </property>
  <property fmtid="{D5CDD505-2E9C-101B-9397-08002B2CF9AE}" name="NXPowerLiteVersion" pid="3">
    <vt:lpwstr>D4.1.4</vt:lpwstr>
  </property>
</Properties>
</file>