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82" r:id="rId4"/>
    <p:sldId id="283" r:id="rId5"/>
    <p:sldId id="280" r:id="rId6"/>
    <p:sldId id="257" r:id="rId7"/>
    <p:sldId id="263" r:id="rId8"/>
    <p:sldId id="269" r:id="rId9"/>
    <p:sldId id="259" r:id="rId10"/>
    <p:sldId id="260" r:id="rId11"/>
    <p:sldId id="262" r:id="rId12"/>
    <p:sldId id="264" r:id="rId13"/>
    <p:sldId id="265" r:id="rId14"/>
    <p:sldId id="266" r:id="rId15"/>
    <p:sldId id="267" r:id="rId16"/>
    <p:sldId id="268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4" r:id="rId27"/>
    <p:sldId id="285" r:id="rId28"/>
    <p:sldId id="286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0" autoAdjust="0"/>
    <p:restoredTop sz="94660"/>
  </p:normalViewPr>
  <p:slideViewPr>
    <p:cSldViewPr>
      <p:cViewPr varScale="1">
        <p:scale>
          <a:sx n="74" d="100"/>
          <a:sy n="74" d="100"/>
        </p:scale>
        <p:origin x="-112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348880"/>
            <a:ext cx="6211024" cy="278183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Одномембранные органоиды клетки: эндоплазматическая сеть, аппарат Гольджи, лизосомы, вакуоли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5013176"/>
            <a:ext cx="3528392" cy="936104"/>
          </a:xfrm>
        </p:spPr>
        <p:txBody>
          <a:bodyPr>
            <a:normAutofit fontScale="92500"/>
          </a:bodyPr>
          <a:lstStyle/>
          <a:p>
            <a:r>
              <a:rPr lang="ru-RU" b="1" smtClean="0"/>
              <a:t>Урок подготовлен преподавателем 1категории Поникаровой Е.А.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6632"/>
            <a:ext cx="3032337" cy="350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20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ЭПС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340768"/>
            <a:ext cx="4320480" cy="4536504"/>
          </a:xfrm>
        </p:spPr>
        <p:txBody>
          <a:bodyPr>
            <a:normAutofit fontScale="92500" lnSpcReduction="10000"/>
          </a:bodyPr>
          <a:lstStyle/>
          <a:p>
            <a:pPr marL="68580" indent="0" algn="just">
              <a:buNone/>
            </a:pPr>
            <a:r>
              <a:rPr lang="ru-RU" sz="2600" b="1" dirty="0" smtClean="0">
                <a:cs typeface="Arial" pitchFamily="34" charset="0"/>
              </a:rPr>
              <a:t>Гранулярная (шероховатая) ЭПС: </a:t>
            </a:r>
          </a:p>
          <a:p>
            <a:pPr marL="68580" indent="0" algn="just">
              <a:buNone/>
            </a:pPr>
            <a:r>
              <a:rPr lang="ru-RU" sz="2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Функции – </a:t>
            </a:r>
            <a:r>
              <a:rPr lang="ru-RU" sz="2600" b="1" dirty="0" smtClean="0">
                <a:cs typeface="Arial" pitchFamily="34" charset="0"/>
              </a:rPr>
              <a:t>синтез белков</a:t>
            </a:r>
          </a:p>
          <a:p>
            <a:pPr algn="just">
              <a:buFontTx/>
              <a:buChar char="-"/>
            </a:pPr>
            <a:r>
              <a:rPr lang="ru-RU" sz="2600" b="1" dirty="0" smtClean="0">
                <a:cs typeface="Arial" pitchFamily="34" charset="0"/>
              </a:rPr>
              <a:t>трансформация белков (преобразование пространственной структуры)</a:t>
            </a:r>
          </a:p>
          <a:p>
            <a:pPr algn="just">
              <a:buFontTx/>
              <a:buChar char="-"/>
            </a:pPr>
            <a:r>
              <a:rPr lang="ru-RU" sz="2600" b="1" dirty="0">
                <a:cs typeface="Arial" pitchFamily="34" charset="0"/>
              </a:rPr>
              <a:t>т</a:t>
            </a:r>
            <a:r>
              <a:rPr lang="ru-RU" sz="2600" b="1" dirty="0" smtClean="0">
                <a:cs typeface="Arial" pitchFamily="34" charset="0"/>
              </a:rPr>
              <a:t>ранспорт синтезированных белков в комплекс Гольджи</a:t>
            </a:r>
          </a:p>
          <a:p>
            <a:pPr algn="just">
              <a:buFontTx/>
              <a:buChar char="-"/>
            </a:pP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88024" y="1268760"/>
            <a:ext cx="3744416" cy="4032448"/>
          </a:xfrm>
        </p:spPr>
        <p:txBody>
          <a:bodyPr/>
          <a:lstStyle/>
          <a:p>
            <a:pPr marL="68580" indent="0" algn="just">
              <a:buNone/>
            </a:pPr>
            <a:r>
              <a:rPr lang="ru-RU" b="1" dirty="0" smtClean="0">
                <a:cs typeface="Arial" pitchFamily="34" charset="0"/>
              </a:rPr>
              <a:t>Гладкая </a:t>
            </a:r>
          </a:p>
          <a:p>
            <a:pPr marL="68580" indent="0" algn="just">
              <a:buNone/>
            </a:pPr>
            <a:r>
              <a:rPr lang="ru-RU" b="1" dirty="0" smtClean="0">
                <a:cs typeface="Arial" pitchFamily="34" charset="0"/>
              </a:rPr>
              <a:t>ЭПС:</a:t>
            </a:r>
          </a:p>
          <a:p>
            <a:pPr marL="68580" indent="0" algn="just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Функции – </a:t>
            </a:r>
            <a:r>
              <a:rPr lang="ru-RU" b="1" dirty="0" smtClean="0">
                <a:cs typeface="Arial" pitchFamily="34" charset="0"/>
              </a:rPr>
              <a:t>синтез:</a:t>
            </a:r>
          </a:p>
          <a:p>
            <a:pPr marL="525780" indent="-457200" algn="just">
              <a:buAutoNum type="arabicPeriod"/>
            </a:pPr>
            <a:r>
              <a:rPr lang="ru-RU" b="1" dirty="0" smtClean="0">
                <a:cs typeface="Arial" pitchFamily="34" charset="0"/>
              </a:rPr>
              <a:t>углеводов</a:t>
            </a:r>
          </a:p>
          <a:p>
            <a:pPr marL="525780" indent="-457200" algn="just">
              <a:buAutoNum type="arabicPeriod"/>
            </a:pPr>
            <a:r>
              <a:rPr lang="ru-RU" b="1" dirty="0" smtClean="0">
                <a:cs typeface="Arial" pitchFamily="34" charset="0"/>
              </a:rPr>
              <a:t>Липидов (жиров)</a:t>
            </a:r>
          </a:p>
          <a:p>
            <a:pPr algn="just">
              <a:buFontTx/>
              <a:buChar char="-"/>
            </a:pPr>
            <a:r>
              <a:rPr lang="ru-RU" b="1" dirty="0" smtClean="0">
                <a:cs typeface="Arial" pitchFamily="34" charset="0"/>
              </a:rPr>
              <a:t>транспорт веществ</a:t>
            </a:r>
          </a:p>
          <a:p>
            <a:pPr algn="just">
              <a:buFontTx/>
              <a:buChar char="-"/>
            </a:pPr>
            <a:r>
              <a:rPr lang="ru-RU" b="1" dirty="0">
                <a:cs typeface="Arial" pitchFamily="34" charset="0"/>
              </a:rPr>
              <a:t>н</a:t>
            </a:r>
            <a:r>
              <a:rPr lang="ru-RU" b="1" dirty="0" smtClean="0">
                <a:cs typeface="Arial" pitchFamily="34" charset="0"/>
              </a:rPr>
              <a:t>ачальное формирование мембран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5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864096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Аппарат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ольджи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7992888" cy="4419853"/>
          </a:xfrm>
        </p:spPr>
        <p:txBody>
          <a:bodyPr/>
          <a:lstStyle/>
          <a:p>
            <a:pPr algn="just"/>
            <a:r>
              <a:rPr lang="ru-RU" sz="2000" b="1" u="sng" dirty="0" smtClean="0">
                <a:cs typeface="Arial" pitchFamily="34" charset="0"/>
              </a:rPr>
              <a:t>Аппарат Гольджи</a:t>
            </a:r>
            <a:r>
              <a:rPr lang="ru-RU" sz="2000" b="1" dirty="0" smtClean="0">
                <a:cs typeface="Arial" pitchFamily="34" charset="0"/>
              </a:rPr>
              <a:t> – универсальный мембранный органоид эукариотических клеток, открытый в 1898г. Итальянским исследователем К. Гольджи. Детальное строение аппарата Гольджи было описано нобелевским лауреатом Дж. </a:t>
            </a:r>
            <a:r>
              <a:rPr lang="ru-RU" sz="2000" b="1" dirty="0" err="1" smtClean="0">
                <a:cs typeface="Arial" pitchFamily="34" charset="0"/>
              </a:rPr>
              <a:t>Паладе</a:t>
            </a:r>
            <a:r>
              <a:rPr lang="ru-RU" sz="2000" b="1" dirty="0" smtClean="0">
                <a:cs typeface="Arial" pitchFamily="34" charset="0"/>
              </a:rPr>
              <a:t> в начале 50-х гг. </a:t>
            </a:r>
            <a:r>
              <a:rPr lang="ru-RU" sz="2000" b="1" dirty="0" err="1" smtClean="0">
                <a:cs typeface="Arial" pitchFamily="34" charset="0"/>
              </a:rPr>
              <a:t>ХХв</a:t>
            </a:r>
            <a:r>
              <a:rPr lang="ru-RU" sz="2000" b="1" dirty="0" smtClean="0">
                <a:cs typeface="Arial" pitchFamily="34" charset="0"/>
              </a:rPr>
              <a:t>.</a:t>
            </a:r>
          </a:p>
          <a:p>
            <a:pPr marL="68580" indent="0">
              <a:buNone/>
            </a:pPr>
            <a:endParaRPr lang="ru-RU" b="1" dirty="0">
              <a:cs typeface="Arial" pitchFamily="34" charset="0"/>
            </a:endParaRPr>
          </a:p>
        </p:txBody>
      </p:sp>
      <p:pic>
        <p:nvPicPr>
          <p:cNvPr id="5" name="Комплекс Гольджи,  животная клет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7744" y="2996952"/>
            <a:ext cx="441649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9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40768"/>
            <a:ext cx="6768752" cy="50765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аппарата Гольджи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5040560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7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аппарата Гольджи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5112568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dirty="0" smtClean="0"/>
              <a:t>По каналам эндоплазматический сети к аппарату Гольджи транспортируются продукты синтетический деятельности клетки –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белки, углеводы и жиры.</a:t>
            </a:r>
            <a:r>
              <a:rPr lang="ru-RU" b="1" dirty="0" smtClean="0"/>
              <a:t> Все эти вещества сначала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накапливаются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аппарате Гольджи</a:t>
            </a:r>
            <a:r>
              <a:rPr lang="ru-RU" b="1" dirty="0" smtClean="0"/>
              <a:t>, а потом в виде больших  и маленьких пузырьков поступают в цитоплазму и используются самой клеткой или выводятся из нее и используются организмом.</a:t>
            </a:r>
          </a:p>
          <a:p>
            <a:pPr algn="just"/>
            <a:r>
              <a:rPr lang="ru-RU" b="1" dirty="0" smtClean="0"/>
              <a:t>На мембранах аппарата Гольджи происходит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синтез жиров и углеводов </a:t>
            </a:r>
            <a:r>
              <a:rPr lang="ru-RU" b="1" dirty="0" smtClean="0"/>
              <a:t>(полисахаридов).</a:t>
            </a:r>
          </a:p>
          <a:p>
            <a:pPr algn="just"/>
            <a:r>
              <a:rPr lang="ru-RU" b="1" dirty="0" smtClean="0"/>
              <a:t>Благодаря деятельности аппарата Гольджи происходит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обновление и рост плазматический мембраны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/>
            <a:r>
              <a:rPr lang="ru-RU" b="1" dirty="0" smtClean="0"/>
              <a:t>В аппарате Гольджи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образуются лизосомы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4465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аппарата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ольджи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ru-RU" dirty="0"/>
          </a:p>
        </p:txBody>
      </p:sp>
      <p:pic>
        <p:nvPicPr>
          <p:cNvPr id="1027" name="Picture 3" descr="C:\Users\User\Desktop\v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942" y="1772816"/>
            <a:ext cx="485635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92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Лизосом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3809" y="3356992"/>
            <a:ext cx="4176464" cy="31323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Лизосомы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929445" cy="5328592"/>
          </a:xfrm>
        </p:spPr>
        <p:txBody>
          <a:bodyPr/>
          <a:lstStyle/>
          <a:p>
            <a:pPr algn="just"/>
            <a:r>
              <a:rPr lang="ru-RU" b="1" u="sng" dirty="0" smtClean="0"/>
              <a:t>Лизосомы</a:t>
            </a:r>
            <a:r>
              <a:rPr lang="ru-RU" b="1" dirty="0" smtClean="0"/>
              <a:t> (от греч. </a:t>
            </a:r>
            <a:r>
              <a:rPr lang="en-US" b="1" i="1" dirty="0" err="1"/>
              <a:t>l</a:t>
            </a:r>
            <a:r>
              <a:rPr lang="en-US" b="1" i="1" dirty="0" err="1" smtClean="0"/>
              <a:t>ysis</a:t>
            </a:r>
            <a:r>
              <a:rPr lang="en-US" b="1" dirty="0" smtClean="0"/>
              <a:t> </a:t>
            </a:r>
            <a:r>
              <a:rPr lang="ru-RU" b="1" dirty="0" smtClean="0"/>
              <a:t>– разложение, распад и </a:t>
            </a:r>
            <a:r>
              <a:rPr lang="en-US" b="1" i="1" dirty="0" smtClean="0"/>
              <a:t>soma</a:t>
            </a:r>
            <a:r>
              <a:rPr lang="en-US" b="1" dirty="0" smtClean="0"/>
              <a:t> – </a:t>
            </a:r>
            <a:r>
              <a:rPr lang="ru-RU" b="1" dirty="0" smtClean="0"/>
              <a:t>тело) являются небольшими круглыми телами. От цитоплазмы каждая лизосома ограничена мембраной. Были открыты в 1955г. Нобелевским бельгийским </a:t>
            </a:r>
            <a:r>
              <a:rPr lang="ru-RU" b="1" dirty="0" err="1" smtClean="0"/>
              <a:t>биохомиком</a:t>
            </a:r>
            <a:r>
              <a:rPr lang="ru-RU" b="1" dirty="0" smtClean="0"/>
              <a:t> </a:t>
            </a:r>
            <a:r>
              <a:rPr lang="ru-RU" b="1" dirty="0" err="1" smtClean="0"/>
              <a:t>Кристианом</a:t>
            </a:r>
            <a:r>
              <a:rPr lang="ru-RU" b="1" dirty="0" smtClean="0"/>
              <a:t> де </a:t>
            </a:r>
            <a:r>
              <a:rPr lang="ru-RU" b="1" dirty="0" err="1" smtClean="0"/>
              <a:t>Дювом</a:t>
            </a:r>
            <a:r>
              <a:rPr lang="ru-RU" b="1" dirty="0" smtClean="0"/>
              <a:t>. 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6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008112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лизосом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26" y="1581342"/>
            <a:ext cx="7953114" cy="479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8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864096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лизосом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511256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/>
              <a:t>Лизосомы подходят к питательной частицы, которая поступила в цитоплазму, сливаются с ней,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образуя питательную вакуоль</a:t>
            </a:r>
            <a:r>
              <a:rPr lang="ru-RU" b="1" dirty="0" smtClean="0"/>
              <a:t>.</a:t>
            </a:r>
          </a:p>
          <a:p>
            <a:pPr algn="just"/>
            <a:r>
              <a:rPr lang="ru-RU" b="1" dirty="0" smtClean="0"/>
              <a:t>Имея возможность активно переваривать питательные вещества, лизосомы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берут участие в удалении частей клетки, целых клеток и органов, которые отмирают в процессе жизнедеятельности.</a:t>
            </a:r>
          </a:p>
          <a:p>
            <a:pPr algn="just"/>
            <a:r>
              <a:rPr lang="ru-RU" b="1" dirty="0" smtClean="0"/>
              <a:t>Ферменты, которые содержатся в лизосомах синтезируются на рибосомах цитоплазмы. Потом эти ферменты транспортируются по эндоплазматическим канальцам к аппарату Гольджи, в полостях которого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формируются новые лизосомы. 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749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36912"/>
            <a:ext cx="3071584" cy="23595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936104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Пероксисомы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0768"/>
            <a:ext cx="7992888" cy="511256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u="sng" dirty="0" smtClean="0"/>
              <a:t>Пероксисомы</a:t>
            </a:r>
            <a:r>
              <a:rPr lang="ru-RU" b="1" dirty="0" smtClean="0"/>
              <a:t> (от </a:t>
            </a:r>
            <a:r>
              <a:rPr lang="ru-RU" b="1" dirty="0" err="1" smtClean="0"/>
              <a:t>латин</a:t>
            </a:r>
            <a:r>
              <a:rPr lang="ru-RU" b="1" dirty="0" smtClean="0"/>
              <a:t>. </a:t>
            </a:r>
            <a:r>
              <a:rPr lang="en-US" b="1" i="1" dirty="0" smtClean="0"/>
              <a:t>Per</a:t>
            </a:r>
            <a:r>
              <a:rPr lang="en-US" b="1" dirty="0" smtClean="0"/>
              <a:t> – </a:t>
            </a:r>
            <a:r>
              <a:rPr lang="ru-RU" b="1" dirty="0" smtClean="0"/>
              <a:t>через, греч. </a:t>
            </a:r>
            <a:r>
              <a:rPr lang="en-US" b="1" i="1" dirty="0" err="1" smtClean="0"/>
              <a:t>Oxys</a:t>
            </a:r>
            <a:r>
              <a:rPr lang="en-US" b="1" dirty="0" smtClean="0"/>
              <a:t> – </a:t>
            </a:r>
            <a:r>
              <a:rPr lang="ru-RU" b="1" dirty="0" smtClean="0"/>
              <a:t>кислый и </a:t>
            </a:r>
            <a:r>
              <a:rPr lang="en-US" b="1" i="1" dirty="0" smtClean="0"/>
              <a:t>soma</a:t>
            </a:r>
            <a:r>
              <a:rPr lang="en-US" b="1" dirty="0" smtClean="0"/>
              <a:t> – </a:t>
            </a:r>
            <a:r>
              <a:rPr lang="ru-RU" b="1" dirty="0" smtClean="0"/>
              <a:t>тело) – это универсальный органоид эукариотической клетки, мембранные пузырьки, открытые также </a:t>
            </a:r>
            <a:r>
              <a:rPr lang="ru-RU" b="1" dirty="0" err="1" smtClean="0"/>
              <a:t>Кристианом</a:t>
            </a:r>
            <a:r>
              <a:rPr lang="ru-RU" b="1" dirty="0" smtClean="0"/>
              <a:t> де </a:t>
            </a:r>
            <a:r>
              <a:rPr lang="ru-RU" b="1" dirty="0" err="1" smtClean="0"/>
              <a:t>Дювом</a:t>
            </a:r>
            <a:r>
              <a:rPr lang="ru-RU" b="1" dirty="0" smtClean="0"/>
              <a:t>. </a:t>
            </a: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 smtClean="0"/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расщепление</a:t>
            </a:r>
            <a:r>
              <a:rPr lang="ru-RU" b="1" dirty="0" smtClean="0"/>
              <a:t> </a:t>
            </a:r>
            <a:r>
              <a:rPr lang="ru-RU" b="1" dirty="0" err="1" smtClean="0"/>
              <a:t>длинноце</a:t>
            </a:r>
            <a:r>
              <a:rPr lang="ru-RU" b="1" dirty="0" smtClean="0"/>
              <a:t>-</a:t>
            </a:r>
          </a:p>
          <a:p>
            <a:pPr marL="68580" indent="0" algn="just">
              <a:buNone/>
            </a:pPr>
            <a:r>
              <a:rPr lang="ru-RU" b="1" dirty="0" smtClean="0"/>
              <a:t>почечных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жирных кислот</a:t>
            </a:r>
            <a:r>
              <a:rPr lang="ru-RU" b="1" dirty="0" smtClean="0"/>
              <a:t>, </a:t>
            </a:r>
          </a:p>
          <a:p>
            <a:pPr marL="68580" indent="0" algn="just">
              <a:buNone/>
            </a:pPr>
            <a:r>
              <a:rPr lang="ru-RU" b="1" dirty="0" smtClean="0"/>
              <a:t>которые поступают в клетку </a:t>
            </a:r>
          </a:p>
          <a:p>
            <a:pPr marL="68580" indent="0" algn="just">
              <a:buNone/>
            </a:pPr>
            <a:r>
              <a:rPr lang="ru-RU" b="1" dirty="0" smtClean="0"/>
              <a:t>с едой.</a:t>
            </a:r>
          </a:p>
          <a:p>
            <a:pPr algn="just">
              <a:buFontTx/>
              <a:buChar char="-"/>
            </a:pPr>
            <a:r>
              <a:rPr lang="ru-RU" b="1" dirty="0" smtClean="0"/>
              <a:t>новые пероксисомы </a:t>
            </a:r>
            <a:r>
              <a:rPr lang="ru-RU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pPr marL="68580" indent="0" algn="just">
              <a:buNone/>
            </a:pPr>
            <a:r>
              <a:rPr lang="ru-RU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зуются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/>
              <a:t>только 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путем дробления </a:t>
            </a:r>
            <a:endPara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 indent="0" algn="just">
              <a:buNone/>
            </a:pPr>
            <a:r>
              <a:rPr lang="ru-RU" b="1" dirty="0" smtClean="0"/>
              <a:t>уже существующих, поэтому клетка, </a:t>
            </a:r>
          </a:p>
          <a:p>
            <a:pPr marL="68580" indent="0" algn="just">
              <a:buNone/>
            </a:pPr>
            <a:r>
              <a:rPr lang="ru-RU" b="1" dirty="0" smtClean="0"/>
              <a:t>которая потеряла все пероксисомы, не может</a:t>
            </a:r>
          </a:p>
          <a:p>
            <a:pPr marL="68580" indent="0" algn="just">
              <a:buNone/>
            </a:pPr>
            <a:r>
              <a:rPr lang="ru-RU" b="1" dirty="0" smtClean="0"/>
              <a:t>их восстановить.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3699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755126"/>
            <a:ext cx="5590156" cy="36842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72008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Вакуоли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96752"/>
            <a:ext cx="7992888" cy="5184576"/>
          </a:xfrm>
        </p:spPr>
        <p:txBody>
          <a:bodyPr/>
          <a:lstStyle/>
          <a:p>
            <a:pPr algn="just"/>
            <a:r>
              <a:rPr lang="ru-RU" b="1" u="sng" dirty="0" smtClean="0"/>
              <a:t>Вакуоли</a:t>
            </a:r>
            <a:r>
              <a:rPr lang="ru-RU" b="1" dirty="0" smtClean="0"/>
              <a:t> – это наполненный жидкостью мембранный мешок, стенки которого состоят из одинарной мембраны.</a:t>
            </a:r>
          </a:p>
          <a:p>
            <a:pPr marL="68580" indent="0" algn="ct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вакуоли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5076056" y="2740091"/>
            <a:ext cx="360040" cy="8329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139952" y="2740091"/>
            <a:ext cx="72008" cy="22010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53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064896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домашнего задания: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352928" cy="5112568"/>
          </a:xfrm>
        </p:spPr>
        <p:txBody>
          <a:bodyPr/>
          <a:lstStyle/>
          <a:p>
            <a:r>
              <a:rPr lang="ru-RU" b="1" dirty="0" smtClean="0"/>
              <a:t>Что такое генетический код? Что такое ген?</a:t>
            </a:r>
          </a:p>
          <a:p>
            <a:r>
              <a:rPr lang="ru-RU" b="1" dirty="0" smtClean="0"/>
              <a:t>Дайте определение понятию «синтез белка».</a:t>
            </a:r>
          </a:p>
          <a:p>
            <a:r>
              <a:rPr lang="ru-RU" b="1" dirty="0" smtClean="0"/>
              <a:t>Какие этапы синтеза белка вы знаете?</a:t>
            </a:r>
          </a:p>
          <a:p>
            <a:r>
              <a:rPr lang="ru-RU" b="1" dirty="0" smtClean="0"/>
              <a:t>Какую роль в синтезе белка играет </a:t>
            </a:r>
            <a:r>
              <a:rPr lang="ru-RU" b="1" dirty="0" err="1" smtClean="0"/>
              <a:t>тРНК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Какую роль в синтезе белка играет </a:t>
            </a:r>
            <a:r>
              <a:rPr lang="ru-RU" b="1" dirty="0" err="1" smtClean="0"/>
              <a:t>иРНК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Пользуясь таблицей генетического кода, напишите последовательность аминокислотных остатков в молекуле белка, которая была синтезирована на </a:t>
            </a:r>
            <a:r>
              <a:rPr lang="ru-RU" b="1" dirty="0" err="1" smtClean="0"/>
              <a:t>иРНК</a:t>
            </a:r>
            <a:r>
              <a:rPr lang="ru-RU" b="1" dirty="0" smtClean="0"/>
              <a:t> с такой последовательностью нуклеотидов:</a:t>
            </a:r>
          </a:p>
          <a:p>
            <a:pPr marL="68580" indent="0">
              <a:buNone/>
            </a:pPr>
            <a:r>
              <a:rPr lang="ru-RU" b="1" dirty="0" smtClean="0"/>
              <a:t>УУУ  ГУУ  ГЦУ  ГГА  ГАЦ  ГГГ  ЦГУ  УЦУ  УАУ  ГАУ  ЦЦА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1103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Вакуоли в животных клетках, их функции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1772816"/>
            <a:ext cx="4536503" cy="4464496"/>
          </a:xfrm>
        </p:spPr>
        <p:txBody>
          <a:bodyPr/>
          <a:lstStyle/>
          <a:p>
            <a:r>
              <a:rPr lang="ru-RU" b="1" dirty="0"/>
              <a:t>с</a:t>
            </a:r>
            <a:r>
              <a:rPr lang="ru-RU" b="1" dirty="0" smtClean="0"/>
              <a:t>одержатся относительно в небольших размерах, берут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b="1" dirty="0" smtClean="0"/>
              <a:t>: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фагоцитозе</a:t>
            </a:r>
            <a:r>
              <a:rPr lang="ru-RU" b="1" dirty="0" smtClean="0"/>
              <a:t>,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переваривания пищи</a:t>
            </a:r>
            <a:r>
              <a:rPr lang="ru-RU" b="1" dirty="0" smtClean="0"/>
              <a:t>,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разрушении ненужных клеточных структур</a:t>
            </a:r>
            <a:r>
              <a:rPr lang="ru-RU" b="1" dirty="0" smtClean="0"/>
              <a:t>,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выведении избытка</a:t>
            </a:r>
          </a:p>
          <a:p>
            <a:pPr marL="68580" indent="0">
              <a:buNone/>
            </a:pP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воды в организме</a:t>
            </a:r>
            <a:r>
              <a:rPr lang="ru-RU" b="1" dirty="0" smtClean="0"/>
              <a:t>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844824"/>
            <a:ext cx="3960441" cy="415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165962"/>
            <a:ext cx="3305468" cy="4176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640960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Вакуоли в растительных клетках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1844824"/>
            <a:ext cx="5112567" cy="453650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Большая центральная вакуоль, окруженная мембраной, которая называется </a:t>
            </a:r>
            <a:r>
              <a:rPr lang="ru-RU" b="1" u="sng" dirty="0" smtClean="0"/>
              <a:t>тонопласт.</a:t>
            </a:r>
          </a:p>
          <a:p>
            <a:r>
              <a:rPr lang="ru-RU" b="1" dirty="0" smtClean="0"/>
              <a:t>Жидкость, которая заполняет центральную вакуоль, называется </a:t>
            </a:r>
            <a:r>
              <a:rPr lang="ru-RU" b="1" u="sng" dirty="0" smtClean="0"/>
              <a:t>клеточным соком</a:t>
            </a:r>
            <a:r>
              <a:rPr lang="ru-RU" b="1" dirty="0" smtClean="0"/>
              <a:t>. Это концентрированный раствор, который содержит минеральные соли, сахара, органические кислоты, Оксиген, </a:t>
            </a:r>
            <a:r>
              <a:rPr lang="ru-RU" b="1" dirty="0" err="1" smtClean="0"/>
              <a:t>диоксин</a:t>
            </a:r>
            <a:r>
              <a:rPr lang="ru-RU" b="1" dirty="0" smtClean="0"/>
              <a:t> Карбона, пигменты и некоторые отходы жизнедеятельности.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9815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064896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Вакуоли в растительных клетках, их функции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5229200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r>
              <a:rPr lang="ru-RU" b="1" u="sng" dirty="0" smtClean="0"/>
              <a:t>Вода</a:t>
            </a:r>
            <a:r>
              <a:rPr lang="ru-RU" b="1" dirty="0" smtClean="0"/>
              <a:t> поступает в концентрированный клеточный сок путем осмоса. В результате в клетке развивается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тургорное давление </a:t>
            </a:r>
            <a:r>
              <a:rPr lang="ru-RU" b="1" dirty="0" smtClean="0"/>
              <a:t>и цитоплазма придавливается к клеточной стенке. Осмотическое поглощение воды играет важную роль при растягивании клеток во время роста, а также в общем водном режиме растения.</a:t>
            </a:r>
          </a:p>
          <a:p>
            <a:r>
              <a:rPr lang="ru-RU" b="1" dirty="0" smtClean="0"/>
              <a:t>Иногда в вакуолях содержатся растворенные </a:t>
            </a:r>
            <a:r>
              <a:rPr lang="ru-RU" b="1" u="sng" dirty="0" smtClean="0"/>
              <a:t>пигменты</a:t>
            </a:r>
            <a:r>
              <a:rPr lang="ru-RU" b="1" dirty="0" smtClean="0"/>
              <a:t>. Именно они главным образом и определяют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окраску</a:t>
            </a:r>
            <a:r>
              <a:rPr lang="ru-RU" b="1" dirty="0" smtClean="0"/>
              <a:t> цветов, плодов, почек. </a:t>
            </a:r>
          </a:p>
          <a:p>
            <a:r>
              <a:rPr lang="ru-RU" b="1" dirty="0" smtClean="0"/>
              <a:t>В вакуолях растений могут накапливаться </a:t>
            </a:r>
            <a:r>
              <a:rPr lang="ru-RU" b="1" u="sng" dirty="0" smtClean="0"/>
              <a:t>конечные</a:t>
            </a:r>
            <a:r>
              <a:rPr lang="ru-RU" b="1" dirty="0" smtClean="0"/>
              <a:t> и некоторые </a:t>
            </a:r>
            <a:r>
              <a:rPr lang="ru-RU" b="1" u="sng" dirty="0" smtClean="0"/>
              <a:t>вторичные продукты метаболизма</a:t>
            </a:r>
            <a:r>
              <a:rPr lang="ru-RU" b="1" dirty="0" smtClean="0"/>
              <a:t>. Вторичные продукты выполняют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защитную</a:t>
            </a:r>
            <a:r>
              <a:rPr lang="ru-RU" b="1" dirty="0" smtClean="0"/>
              <a:t> функцию, предотвращая поедание таких растений травоядными животными.</a:t>
            </a:r>
          </a:p>
          <a:p>
            <a:r>
              <a:rPr lang="ru-RU" b="1" dirty="0" smtClean="0"/>
              <a:t>Растворенные </a:t>
            </a:r>
            <a:r>
              <a:rPr lang="ru-RU" b="1" u="sng" dirty="0" smtClean="0"/>
              <a:t>сахара и минеральные соли</a:t>
            </a:r>
            <a:r>
              <a:rPr lang="ru-RU" b="1" dirty="0" smtClean="0"/>
              <a:t> играют роль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запасных питательных веществ</a:t>
            </a:r>
            <a:r>
              <a:rPr lang="ru-RU" b="1" dirty="0" smtClean="0"/>
              <a:t>, по необходимости используются цитоплазмой.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1399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024744" cy="936104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</a:t>
            </a:r>
            <a:r>
              <a:rPr lang="ru-RU" dirty="0" smtClean="0"/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клеток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196752"/>
            <a:ext cx="3561204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Растительная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3888433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Животная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3801579" cy="3312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44824"/>
            <a:ext cx="435613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1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и закрепление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5112568"/>
          </a:xfrm>
        </p:spPr>
        <p:txBody>
          <a:bodyPr/>
          <a:lstStyle/>
          <a:p>
            <a:r>
              <a:rPr lang="ru-RU" b="1" dirty="0" smtClean="0"/>
              <a:t>Обозначьте одномембранные органеллы: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44824"/>
            <a:ext cx="600924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00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223" y="1700808"/>
            <a:ext cx="2905125" cy="23050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05" y="1916831"/>
            <a:ext cx="3152631" cy="23644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и закрепление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1"/>
            <a:ext cx="7632848" cy="5208893"/>
          </a:xfrm>
        </p:spPr>
        <p:txBody>
          <a:bodyPr>
            <a:normAutofit/>
          </a:bodyPr>
          <a:lstStyle/>
          <a:p>
            <a:r>
              <a:rPr lang="ru-RU" b="1" dirty="0" smtClean="0"/>
              <a:t>Какие одномембранные органеллы изображены?</a:t>
            </a:r>
          </a:p>
          <a:p>
            <a:pPr marL="68580" indent="0">
              <a:buNone/>
            </a:pPr>
            <a:r>
              <a:rPr lang="ru-RU" dirty="0" smtClean="0"/>
              <a:t>               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36" y="3099067"/>
            <a:ext cx="2152849" cy="29046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281304"/>
            <a:ext cx="3024336" cy="21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4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58417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и закрепление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tx1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пределите соответствие между названиями органоидов и их биологическими функциями: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988840"/>
            <a:ext cx="2736304" cy="4608512"/>
          </a:xfrm>
        </p:spPr>
        <p:txBody>
          <a:bodyPr>
            <a:normAutofit fontScale="92500" lnSpcReduction="20000"/>
          </a:bodyPr>
          <a:lstStyle/>
          <a:p>
            <a:pPr marL="525780" indent="-457200">
              <a:buAutoNum type="arabicParenR"/>
            </a:pPr>
            <a:r>
              <a:rPr lang="ru-RU" b="1" dirty="0" smtClean="0"/>
              <a:t>Шероховатая эндоплазма-</a:t>
            </a:r>
            <a:r>
              <a:rPr lang="ru-RU" b="1" dirty="0" err="1" smtClean="0"/>
              <a:t>тическая</a:t>
            </a:r>
            <a:r>
              <a:rPr lang="ru-RU" b="1" dirty="0" smtClean="0"/>
              <a:t> сеть;</a:t>
            </a:r>
          </a:p>
          <a:p>
            <a:pPr marL="525780" indent="-457200">
              <a:buAutoNum type="arabicParenR"/>
            </a:pPr>
            <a:r>
              <a:rPr lang="ru-RU" b="1" dirty="0" smtClean="0"/>
              <a:t>Гладкая эндоплазма-</a:t>
            </a:r>
            <a:r>
              <a:rPr lang="ru-RU" b="1" dirty="0" err="1" smtClean="0"/>
              <a:t>тическая</a:t>
            </a:r>
            <a:r>
              <a:rPr lang="ru-RU" b="1" dirty="0" smtClean="0"/>
              <a:t> сеть;</a:t>
            </a:r>
          </a:p>
          <a:p>
            <a:pPr marL="525780" indent="-457200">
              <a:buAutoNum type="arabicParenR"/>
            </a:pPr>
            <a:r>
              <a:rPr lang="ru-RU" b="1" dirty="0" smtClean="0"/>
              <a:t>Лизосомы;</a:t>
            </a:r>
          </a:p>
          <a:p>
            <a:pPr marL="525780" indent="-457200">
              <a:buAutoNum type="arabicParenR"/>
            </a:pPr>
            <a:r>
              <a:rPr lang="ru-RU" b="1" dirty="0" smtClean="0"/>
              <a:t>Вакуоли;</a:t>
            </a:r>
          </a:p>
          <a:p>
            <a:pPr marL="525780" indent="-457200">
              <a:buAutoNum type="arabicParenR"/>
            </a:pPr>
            <a:r>
              <a:rPr lang="ru-RU" b="1" dirty="0" smtClean="0"/>
              <a:t>Аппарат Гольджи.</a:t>
            </a:r>
          </a:p>
          <a:p>
            <a:pPr marL="525780" indent="-457200">
              <a:buAutoNum type="arabicParenR"/>
            </a:pPr>
            <a:endParaRPr lang="ru-RU" b="1" dirty="0" smtClean="0"/>
          </a:p>
          <a:p>
            <a:pPr marL="68580" indent="0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1Г, 2А, 3Б, 4Д, 5В.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75856" y="1988840"/>
            <a:ext cx="5328592" cy="4680520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b="1" dirty="0" smtClean="0"/>
              <a:t>А) система синтеза и транспорта углеводов и липидов;</a:t>
            </a:r>
          </a:p>
          <a:p>
            <a:pPr marL="68580" indent="0">
              <a:buNone/>
            </a:pPr>
            <a:r>
              <a:rPr lang="ru-RU" b="1" dirty="0" smtClean="0"/>
              <a:t>Б) органоиды, которые способны расщеплять белки, жиры, углеводы;</a:t>
            </a:r>
          </a:p>
          <a:p>
            <a:pPr marL="68580" indent="0">
              <a:buNone/>
            </a:pPr>
            <a:r>
              <a:rPr lang="ru-RU" b="1" dirty="0" smtClean="0"/>
              <a:t>В) место скопления, сортировки, упаковки и дальнейшего транспорта веществ по клетке;</a:t>
            </a:r>
          </a:p>
          <a:p>
            <a:pPr marL="68580" indent="0">
              <a:buNone/>
            </a:pPr>
            <a:r>
              <a:rPr lang="ru-RU" b="1" dirty="0" smtClean="0"/>
              <a:t>Г) система синтеза и транспорта белков;</a:t>
            </a:r>
          </a:p>
          <a:p>
            <a:pPr marL="68580" indent="0">
              <a:buNone/>
            </a:pPr>
            <a:r>
              <a:rPr lang="ru-RU" b="1" dirty="0" smtClean="0"/>
              <a:t>Д) резервуар воды и растворенных в ней соединений, поддерживает тургорное давление.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4994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92888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и закрепление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511256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Обозначьте знаком «+» правильные подтверждения, знаком «-» – неправильные:</a:t>
            </a:r>
          </a:p>
          <a:p>
            <a:pPr marL="68580" indent="0">
              <a:buNone/>
            </a:pPr>
            <a:endParaRPr lang="ru-RU" b="1" dirty="0" smtClean="0"/>
          </a:p>
          <a:p>
            <a:pPr marL="68580" indent="0">
              <a:buNone/>
            </a:pPr>
            <a:r>
              <a:rPr lang="ru-RU" b="1" dirty="0" smtClean="0">
                <a:sym typeface="Wingdings"/>
              </a:rPr>
              <a:t> </a:t>
            </a:r>
            <a:r>
              <a:rPr lang="ru-RU" b="1" dirty="0" smtClean="0"/>
              <a:t>А. На мембранах шероховатой эндоплазматический сети нет рибосом.</a:t>
            </a:r>
          </a:p>
          <a:p>
            <a:pPr marL="68580" indent="0">
              <a:buNone/>
            </a:pPr>
            <a:r>
              <a:rPr lang="ru-RU" b="1" dirty="0" smtClean="0">
                <a:sym typeface="Wingdings"/>
              </a:rPr>
              <a:t> </a:t>
            </a:r>
            <a:r>
              <a:rPr lang="ru-RU" b="1" dirty="0" smtClean="0"/>
              <a:t>Б. В комплексе Гольджи образуются лизосомы.</a:t>
            </a:r>
          </a:p>
          <a:p>
            <a:pPr marL="68580" indent="0">
              <a:buNone/>
            </a:pPr>
            <a:r>
              <a:rPr lang="ru-RU" b="1" dirty="0" smtClean="0">
                <a:sym typeface="Wingdings"/>
              </a:rPr>
              <a:t> </a:t>
            </a:r>
            <a:r>
              <a:rPr lang="ru-RU" b="1" dirty="0" smtClean="0"/>
              <a:t>В. Лизосомы могут растворять отдельные компоненты клетки.</a:t>
            </a:r>
          </a:p>
          <a:p>
            <a:pPr marL="68580" indent="0">
              <a:buNone/>
            </a:pPr>
            <a:r>
              <a:rPr lang="ru-RU" b="1" dirty="0" smtClean="0">
                <a:sym typeface="Wingdings"/>
              </a:rPr>
              <a:t> </a:t>
            </a:r>
            <a:r>
              <a:rPr lang="ru-RU" b="1" dirty="0" smtClean="0"/>
              <a:t>Г. Сократительные вакуоли формируются из элементов комплекса Гольджи.</a:t>
            </a:r>
          </a:p>
          <a:p>
            <a:pPr>
              <a:buFont typeface="Wingdings" pitchFamily="2" charset="2"/>
              <a:buChar char="q"/>
            </a:pPr>
            <a:endParaRPr lang="ru-RU" b="1" dirty="0"/>
          </a:p>
          <a:p>
            <a:pPr marL="68580" indent="0" algn="r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Ответы: А-, Б+, В+, Г-.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750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и закрепление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96752"/>
            <a:ext cx="7992888" cy="54006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200" b="1" dirty="0" smtClean="0">
                <a:solidFill>
                  <a:schemeClr val="tx1"/>
                </a:solidFill>
                <a:sym typeface="Wingdings"/>
              </a:rPr>
              <a:t>Допишите предложения:</a:t>
            </a:r>
          </a:p>
          <a:p>
            <a:pPr marL="68580" indent="0">
              <a:buNone/>
            </a:pPr>
            <a:r>
              <a:rPr lang="ru-RU" sz="2200" b="1" i="1" dirty="0" smtClean="0">
                <a:solidFill>
                  <a:schemeClr val="tx1"/>
                </a:solidFill>
                <a:sym typeface="Wingdings"/>
              </a:rPr>
              <a:t>Благодаря функционированию аппарата Гольджи происходят обновление и рост ________. В аппарате Гольджи образуются ________. Лизосомы – это ________органоиды, которые содержат _________ и берут участие в переваривании питательных веществ. Вакуоли растений выполняют функцию поддержки ______________, накопления конечных и некоторых вторичных продуктов обмена веществ и другие функции. Функцией </a:t>
            </a:r>
            <a:r>
              <a:rPr lang="ru-RU" sz="2200" b="1" i="1" dirty="0" err="1" smtClean="0">
                <a:solidFill>
                  <a:schemeClr val="tx1"/>
                </a:solidFill>
                <a:sym typeface="Wingdings"/>
              </a:rPr>
              <a:t>пероксисом</a:t>
            </a:r>
            <a:r>
              <a:rPr lang="ru-RU" sz="2200" b="1" i="1" dirty="0" smtClean="0">
                <a:solidFill>
                  <a:schemeClr val="tx1"/>
                </a:solidFill>
                <a:sym typeface="Wingdings"/>
              </a:rPr>
              <a:t> является ___________.</a:t>
            </a:r>
          </a:p>
          <a:p>
            <a:pPr marL="68580" indent="0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Ответы: плазматической мембраны; лизосомы; одномембранные; ферменты; тургорного давления; расщепление жирных кислот.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/>
            </a:endParaRPr>
          </a:p>
          <a:p>
            <a:pPr marL="68580" indent="0">
              <a:buNone/>
            </a:pPr>
            <a:endParaRPr lang="ru-RU" b="1" dirty="0" smtClean="0">
              <a:solidFill>
                <a:schemeClr val="tx1"/>
              </a:solidFill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98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712" y="1052736"/>
            <a:ext cx="4611216" cy="54593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92888" cy="72008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924944"/>
            <a:ext cx="3491160" cy="1224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68580" indent="0">
              <a:buNone/>
            </a:pPr>
            <a:r>
              <a:rPr lang="ru-RU" sz="2800" b="1" dirty="0" smtClean="0">
                <a:cs typeface="Vrinda"/>
              </a:rPr>
              <a:t>§ </a:t>
            </a:r>
            <a:r>
              <a:rPr lang="ru-RU" sz="2800" b="1" dirty="0" smtClean="0"/>
              <a:t>24, ответить на </a:t>
            </a:r>
          </a:p>
          <a:p>
            <a:pPr marL="68580" indent="0">
              <a:buNone/>
            </a:pPr>
            <a:r>
              <a:rPr lang="ru-RU" sz="2800" b="1" dirty="0" smtClean="0"/>
              <a:t>вопросы стр.137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70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7200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 генетического кода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08912" cy="5256584"/>
          </a:xfrm>
        </p:spPr>
        <p:txBody>
          <a:bodyPr/>
          <a:lstStyle/>
          <a:p>
            <a:pPr marL="68580" indent="0">
              <a:buNone/>
            </a:pPr>
            <a:r>
              <a:rPr lang="ru-RU" b="1" dirty="0"/>
              <a:t>УУУ  ГУУ  ГЦУ  ГГА  ГАЦ  ГГГ  ЦГУ  УЦУ  УАУ  </a:t>
            </a:r>
            <a:r>
              <a:rPr lang="ru-RU" b="1" dirty="0" smtClean="0"/>
              <a:t>ГАУ ЦЦА</a:t>
            </a: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82274"/>
            <a:ext cx="5698010" cy="487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0801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Оценивание: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484784"/>
            <a:ext cx="6777317" cy="434784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68580" indent="0">
              <a:buNone/>
            </a:pPr>
            <a:r>
              <a:rPr lang="ru-RU" sz="3200" b="1" dirty="0"/>
              <a:t>что мы изучили на уроке? </a:t>
            </a:r>
            <a:endParaRPr lang="ru-RU" sz="3200" b="1" dirty="0" smtClean="0"/>
          </a:p>
          <a:p>
            <a:r>
              <a:rPr lang="ru-RU" b="1" dirty="0" smtClean="0"/>
              <a:t>Я </a:t>
            </a:r>
            <a:r>
              <a:rPr lang="ru-RU" b="1" dirty="0"/>
              <a:t>расскажу… </a:t>
            </a:r>
            <a:r>
              <a:rPr lang="ru-RU" b="1" dirty="0" smtClean="0"/>
              <a:t>   </a:t>
            </a:r>
          </a:p>
          <a:p>
            <a:pPr marL="6858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(4-6 баллов за урок)</a:t>
            </a:r>
          </a:p>
          <a:p>
            <a:r>
              <a:rPr lang="ru-RU" b="1" dirty="0" smtClean="0"/>
              <a:t>Я знаю, </a:t>
            </a:r>
            <a:r>
              <a:rPr lang="ru-RU" b="1" dirty="0"/>
              <a:t>что</a:t>
            </a:r>
            <a:r>
              <a:rPr lang="ru-RU" b="1" dirty="0" smtClean="0"/>
              <a:t>….     </a:t>
            </a:r>
          </a:p>
          <a:p>
            <a:pPr marL="68580" indent="0">
              <a:buNone/>
            </a:pPr>
            <a:r>
              <a:rPr lang="ru-RU" b="1" dirty="0" smtClean="0">
                <a:solidFill>
                  <a:srgbClr val="FF0066"/>
                </a:solidFill>
              </a:rPr>
              <a:t>(7-8 баллов за урок)</a:t>
            </a:r>
          </a:p>
          <a:p>
            <a:r>
              <a:rPr lang="ru-RU" b="1" dirty="0" smtClean="0"/>
              <a:t>Я </a:t>
            </a:r>
            <a:r>
              <a:rPr lang="ru-RU" b="1" dirty="0"/>
              <a:t>умею</a:t>
            </a:r>
            <a:r>
              <a:rPr lang="ru-RU" b="1" dirty="0" smtClean="0"/>
              <a:t>….           </a:t>
            </a:r>
          </a:p>
          <a:p>
            <a:pPr marL="6858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(10-12 баллов за урок)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10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Закодированные названия аминокислот: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424936" cy="468052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</a:t>
            </a:r>
          </a:p>
          <a:p>
            <a:pPr marL="68580" indent="0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фен-вал-ала-</a:t>
            </a:r>
            <a:r>
              <a:rPr lang="ru-RU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асп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арг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-сер-тир-</a:t>
            </a:r>
            <a:r>
              <a:rPr lang="ru-RU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асп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-про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 indent="0">
              <a:buNone/>
            </a:pPr>
            <a:endPara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 indent="0">
              <a:buNone/>
            </a:pPr>
            <a:r>
              <a:rPr lang="ru-RU" b="1" dirty="0" smtClean="0"/>
              <a:t>Ала</a:t>
            </a:r>
            <a:r>
              <a:rPr lang="ru-RU" dirty="0" smtClean="0"/>
              <a:t> - аланин, </a:t>
            </a:r>
            <a:r>
              <a:rPr lang="ru-RU" b="1" dirty="0" err="1" smtClean="0"/>
              <a:t>Арг</a:t>
            </a:r>
            <a:r>
              <a:rPr lang="ru-RU" dirty="0" smtClean="0"/>
              <a:t> - аргинин, </a:t>
            </a:r>
            <a:r>
              <a:rPr lang="ru-RU" b="1" dirty="0" err="1" smtClean="0"/>
              <a:t>Асн</a:t>
            </a:r>
            <a:r>
              <a:rPr lang="ru-RU" dirty="0" smtClean="0"/>
              <a:t> - аспарагин, </a:t>
            </a:r>
          </a:p>
          <a:p>
            <a:pPr marL="68580" indent="0">
              <a:buNone/>
            </a:pPr>
            <a:r>
              <a:rPr lang="ru-RU" b="1" dirty="0" err="1" smtClean="0"/>
              <a:t>Асп</a:t>
            </a:r>
            <a:r>
              <a:rPr lang="ru-RU" dirty="0" smtClean="0"/>
              <a:t> - аспарагиновая кислота, </a:t>
            </a:r>
            <a:r>
              <a:rPr lang="ru-RU" b="1" dirty="0" smtClean="0"/>
              <a:t>Вал</a:t>
            </a:r>
            <a:r>
              <a:rPr lang="ru-RU" dirty="0" smtClean="0"/>
              <a:t> - валин, </a:t>
            </a:r>
          </a:p>
          <a:p>
            <a:pPr marL="68580" indent="0">
              <a:buNone/>
            </a:pPr>
            <a:r>
              <a:rPr lang="ru-RU" b="1" dirty="0" smtClean="0"/>
              <a:t>Гис</a:t>
            </a:r>
            <a:r>
              <a:rPr lang="ru-RU" dirty="0" smtClean="0"/>
              <a:t> - гистидин, </a:t>
            </a:r>
            <a:r>
              <a:rPr lang="ru-RU" b="1" dirty="0" err="1" smtClean="0"/>
              <a:t>Гли</a:t>
            </a:r>
            <a:r>
              <a:rPr lang="ru-RU" dirty="0" smtClean="0"/>
              <a:t> - глицин, </a:t>
            </a:r>
            <a:r>
              <a:rPr lang="ru-RU" b="1" dirty="0" err="1" smtClean="0"/>
              <a:t>Глн</a:t>
            </a:r>
            <a:r>
              <a:rPr lang="ru-RU" dirty="0" smtClean="0"/>
              <a:t> - глутамин, </a:t>
            </a:r>
          </a:p>
          <a:p>
            <a:pPr marL="68580" indent="0">
              <a:buNone/>
            </a:pPr>
            <a:r>
              <a:rPr lang="ru-RU" b="1" dirty="0" err="1" smtClean="0"/>
              <a:t>Глу</a:t>
            </a:r>
            <a:r>
              <a:rPr lang="ru-RU" dirty="0" smtClean="0"/>
              <a:t> - глутаминовая кислота, </a:t>
            </a:r>
            <a:r>
              <a:rPr lang="ru-RU" b="1" dirty="0" smtClean="0"/>
              <a:t>Иле</a:t>
            </a:r>
            <a:r>
              <a:rPr lang="ru-RU" dirty="0" smtClean="0"/>
              <a:t> </a:t>
            </a:r>
            <a:r>
              <a:rPr lang="ru-RU" dirty="0"/>
              <a:t>-</a:t>
            </a:r>
            <a:r>
              <a:rPr lang="ru-RU" dirty="0" smtClean="0"/>
              <a:t> изолейцин,</a:t>
            </a:r>
          </a:p>
          <a:p>
            <a:pPr marL="68580" indent="0">
              <a:buNone/>
            </a:pPr>
            <a:r>
              <a:rPr lang="ru-RU" b="1" dirty="0" smtClean="0"/>
              <a:t>Лей</a:t>
            </a:r>
            <a:r>
              <a:rPr lang="ru-RU" dirty="0" smtClean="0"/>
              <a:t> - лейцин, </a:t>
            </a:r>
            <a:r>
              <a:rPr lang="ru-RU" b="1" dirty="0" smtClean="0"/>
              <a:t>Лиз</a:t>
            </a:r>
            <a:r>
              <a:rPr lang="ru-RU" dirty="0" smtClean="0"/>
              <a:t> - лизин, </a:t>
            </a:r>
            <a:r>
              <a:rPr lang="ru-RU" b="1" dirty="0" smtClean="0"/>
              <a:t>Мет</a:t>
            </a:r>
            <a:r>
              <a:rPr lang="ru-RU" dirty="0" smtClean="0"/>
              <a:t> - метионин, </a:t>
            </a:r>
          </a:p>
          <a:p>
            <a:pPr marL="68580" indent="0">
              <a:buNone/>
            </a:pPr>
            <a:r>
              <a:rPr lang="ru-RU" b="1" dirty="0" smtClean="0"/>
              <a:t>Про</a:t>
            </a:r>
            <a:r>
              <a:rPr lang="ru-RU" dirty="0" smtClean="0"/>
              <a:t> - пролин, </a:t>
            </a:r>
            <a:r>
              <a:rPr lang="ru-RU" b="1" dirty="0" smtClean="0"/>
              <a:t>Сер</a:t>
            </a:r>
            <a:r>
              <a:rPr lang="ru-RU" dirty="0" smtClean="0"/>
              <a:t> - серин, </a:t>
            </a:r>
            <a:r>
              <a:rPr lang="ru-RU" b="1" dirty="0" smtClean="0"/>
              <a:t>Тир</a:t>
            </a:r>
            <a:r>
              <a:rPr lang="ru-RU" dirty="0" smtClean="0"/>
              <a:t> - тирозин, </a:t>
            </a:r>
          </a:p>
          <a:p>
            <a:pPr marL="68580" indent="0">
              <a:buNone/>
            </a:pPr>
            <a:r>
              <a:rPr lang="ru-RU" b="1" dirty="0" err="1" smtClean="0"/>
              <a:t>Тре</a:t>
            </a:r>
            <a:r>
              <a:rPr lang="ru-RU" dirty="0" smtClean="0"/>
              <a:t> - треонин, </a:t>
            </a:r>
            <a:r>
              <a:rPr lang="ru-RU" b="1" dirty="0" err="1" smtClean="0"/>
              <a:t>Трп</a:t>
            </a:r>
            <a:r>
              <a:rPr lang="ru-RU" dirty="0" smtClean="0"/>
              <a:t> - триптофан, </a:t>
            </a:r>
          </a:p>
          <a:p>
            <a:pPr marL="68580" indent="0">
              <a:buNone/>
            </a:pPr>
            <a:r>
              <a:rPr lang="ru-RU" b="1" dirty="0" smtClean="0"/>
              <a:t>Фен</a:t>
            </a:r>
            <a:r>
              <a:rPr lang="ru-RU" dirty="0" smtClean="0"/>
              <a:t> - фенилаланин, </a:t>
            </a:r>
            <a:r>
              <a:rPr lang="ru-RU" b="1" dirty="0" err="1" smtClean="0"/>
              <a:t>Цис</a:t>
            </a:r>
            <a:r>
              <a:rPr lang="ru-RU" dirty="0" smtClean="0"/>
              <a:t> - цистеин.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24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Тема. Одномембранные органоиды клетки.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848872" cy="4680520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урока:</a:t>
            </a:r>
            <a:endParaRPr lang="ru-RU" dirty="0"/>
          </a:p>
          <a:p>
            <a:pPr marL="68580" indent="0">
              <a:buNone/>
            </a:pPr>
            <a:r>
              <a:rPr lang="ru-RU" b="1" dirty="0" smtClean="0"/>
              <a:t>1. Эндоплазматическая сеть (ЭПС):</a:t>
            </a:r>
          </a:p>
          <a:p>
            <a:pPr>
              <a:buFontTx/>
              <a:buChar char="-"/>
            </a:pPr>
            <a:r>
              <a:rPr lang="ru-RU" b="1" dirty="0"/>
              <a:t>г</a:t>
            </a:r>
            <a:r>
              <a:rPr lang="ru-RU" b="1" dirty="0" smtClean="0"/>
              <a:t>ранулярная (шероховатая) ЭПС;</a:t>
            </a:r>
          </a:p>
          <a:p>
            <a:pPr>
              <a:buFontTx/>
              <a:buChar char="-"/>
            </a:pPr>
            <a:r>
              <a:rPr lang="ru-RU" b="1" dirty="0"/>
              <a:t>г</a:t>
            </a:r>
            <a:r>
              <a:rPr lang="ru-RU" b="1" dirty="0" smtClean="0"/>
              <a:t>ладкая ЭПС.</a:t>
            </a:r>
          </a:p>
          <a:p>
            <a:pPr marL="68580" indent="0">
              <a:buNone/>
            </a:pPr>
            <a:r>
              <a:rPr lang="ru-RU" b="1" dirty="0" smtClean="0"/>
              <a:t>2. Аппарат Гольджи.</a:t>
            </a:r>
          </a:p>
          <a:p>
            <a:pPr marL="68580" indent="0">
              <a:buNone/>
            </a:pPr>
            <a:r>
              <a:rPr lang="ru-RU" b="1" dirty="0" smtClean="0"/>
              <a:t>3. Лизосомы и пероксисомы.</a:t>
            </a:r>
          </a:p>
          <a:p>
            <a:pPr marL="68580" indent="0">
              <a:buNone/>
            </a:pPr>
            <a:r>
              <a:rPr lang="ru-RU" b="1" dirty="0" smtClean="0"/>
              <a:t>4. Вакуоли</a:t>
            </a:r>
            <a:r>
              <a:rPr lang="ru-RU" dirty="0" smtClean="0"/>
              <a:t>.</a:t>
            </a:r>
          </a:p>
          <a:p>
            <a:pPr marL="525780" indent="-457200">
              <a:buAutoNum type="arabicPeriod"/>
            </a:pPr>
            <a:endParaRPr lang="ru-RU" dirty="0"/>
          </a:p>
          <a:p>
            <a:pPr marL="525780" indent="-457200">
              <a:buAutoNum type="arabicPeriod"/>
            </a:pPr>
            <a:endParaRPr lang="ru-RU" dirty="0" smtClean="0"/>
          </a:p>
          <a:p>
            <a:pPr marL="52578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577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88024" y="2636912"/>
            <a:ext cx="4167703" cy="3528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27664"/>
            <a:ext cx="77048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одномембранным органеллам клетки относятся: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48880"/>
            <a:ext cx="6777317" cy="3508977"/>
          </a:xfrm>
        </p:spPr>
        <p:txBody>
          <a:bodyPr/>
          <a:lstStyle/>
          <a:p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r>
              <a:rPr lang="ru-RU" b="1" dirty="0" smtClean="0"/>
              <a:t>Эндоплазматическая сеть </a:t>
            </a:r>
          </a:p>
          <a:p>
            <a:r>
              <a:rPr lang="ru-RU" b="1" dirty="0" smtClean="0"/>
              <a:t>Аппарат Гольджи</a:t>
            </a:r>
          </a:p>
          <a:p>
            <a:r>
              <a:rPr lang="ru-RU" b="1" dirty="0" smtClean="0"/>
              <a:t>Лизосомы</a:t>
            </a:r>
          </a:p>
          <a:p>
            <a:r>
              <a:rPr lang="ru-RU" b="1" dirty="0" smtClean="0"/>
              <a:t>Вакуоли</a:t>
            </a:r>
          </a:p>
          <a:p>
            <a:pPr marL="68580" indent="0">
              <a:buNone/>
            </a:pPr>
            <a:endParaRPr lang="ru-RU" dirty="0"/>
          </a:p>
        </p:txBody>
      </p:sp>
      <p:cxnSp>
        <p:nvCxnSpPr>
          <p:cNvPr id="51" name="Прямая со стрелкой 50"/>
          <p:cNvCxnSpPr/>
          <p:nvPr/>
        </p:nvCxnSpPr>
        <p:spPr>
          <a:xfrm flipV="1">
            <a:off x="5220072" y="3140968"/>
            <a:ext cx="180020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4139952" y="3933056"/>
            <a:ext cx="288032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3059832" y="4401108"/>
            <a:ext cx="3672408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2771800" y="4869160"/>
            <a:ext cx="4248472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14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7920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Эндоплазматическая сеть(ЭПС)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5112568"/>
          </a:xfrm>
        </p:spPr>
        <p:txBody>
          <a:bodyPr/>
          <a:lstStyle/>
          <a:p>
            <a:pPr algn="just"/>
            <a:r>
              <a:rPr lang="ru-RU" sz="2800" b="1" u="sng" dirty="0"/>
              <a:t>ЭПС</a:t>
            </a:r>
            <a:r>
              <a:rPr lang="ru-RU" b="1" dirty="0"/>
              <a:t> – это внутренняя зона цитоплазмы заполненная численными мелкими каналами и полостями, эти каналы разветвляются, соединяются один с другим и образуют сетку.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3" name="Эндоплазматический ретикулум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 flipV="1">
            <a:off x="2339752" y="2951078"/>
            <a:ext cx="441649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0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483" y="1772816"/>
            <a:ext cx="5104037" cy="41044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864096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ЭПС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064896" cy="5184576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/>
              <a:t>Ядерная оболочка</a:t>
            </a:r>
          </a:p>
          <a:p>
            <a:pPr marL="68580" indent="0">
              <a:buNone/>
            </a:pPr>
            <a:endParaRPr lang="ru-RU" b="1" dirty="0" smtClean="0"/>
          </a:p>
          <a:p>
            <a:r>
              <a:rPr lang="ru-RU" b="1" dirty="0" smtClean="0"/>
              <a:t>Полости</a:t>
            </a:r>
          </a:p>
          <a:p>
            <a:pPr marL="68580" indent="0">
              <a:buNone/>
            </a:pPr>
            <a:endParaRPr lang="ru-RU" b="1" dirty="0" smtClean="0"/>
          </a:p>
          <a:p>
            <a:r>
              <a:rPr lang="ru-RU" b="1" dirty="0" smtClean="0"/>
              <a:t>Рибосомы, </a:t>
            </a:r>
          </a:p>
          <a:p>
            <a:pPr marL="68580" indent="0">
              <a:buNone/>
            </a:pPr>
            <a:r>
              <a:rPr lang="ru-RU" b="1" dirty="0" smtClean="0"/>
              <a:t>прикрепленные </a:t>
            </a:r>
          </a:p>
          <a:p>
            <a:pPr marL="68580" indent="0">
              <a:buNone/>
            </a:pPr>
            <a:r>
              <a:rPr lang="ru-RU" b="1" dirty="0" smtClean="0"/>
              <a:t>к мембранам</a:t>
            </a:r>
          </a:p>
          <a:p>
            <a:pPr marL="68580" indent="0">
              <a:buNone/>
            </a:pPr>
            <a:endParaRPr lang="ru-RU" b="1" dirty="0" smtClean="0"/>
          </a:p>
          <a:p>
            <a:r>
              <a:rPr lang="ru-RU" b="1" dirty="0" smtClean="0"/>
              <a:t>Свободные рибосомы</a:t>
            </a:r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671900" y="2112724"/>
            <a:ext cx="1944216" cy="2361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2411760" y="2731136"/>
            <a:ext cx="2520280" cy="2658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2834167" y="3632164"/>
            <a:ext cx="1834299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4586818" y="5085184"/>
            <a:ext cx="163297" cy="5040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07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140968"/>
            <a:ext cx="4410173" cy="33076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024744" cy="792088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Структуры ЭПС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1" y="1268760"/>
            <a:ext cx="8082581" cy="5112568"/>
          </a:xfrm>
        </p:spPr>
        <p:txBody>
          <a:bodyPr>
            <a:normAutofit/>
          </a:bodyPr>
          <a:lstStyle/>
          <a:p>
            <a:pPr algn="just"/>
            <a:r>
              <a:rPr lang="ru-RU" b="1" u="sng" dirty="0" smtClean="0"/>
              <a:t>Гранулярная (шероховатая) ЭПС</a:t>
            </a:r>
            <a:r>
              <a:rPr lang="ru-RU" b="1" dirty="0" smtClean="0"/>
              <a:t> – на мембранах </a:t>
            </a:r>
            <a:r>
              <a:rPr lang="ru-RU" b="1" dirty="0"/>
              <a:t>каналов и полостей </a:t>
            </a:r>
            <a:r>
              <a:rPr lang="ru-RU" b="1" dirty="0" smtClean="0"/>
              <a:t>размещено </a:t>
            </a:r>
            <a:r>
              <a:rPr lang="ru-RU" b="1" dirty="0"/>
              <a:t>большое количество рибосом, которые и придают мембранам шероховатый вид.</a:t>
            </a:r>
          </a:p>
          <a:p>
            <a:pPr algn="just"/>
            <a:r>
              <a:rPr lang="ru-RU" b="1" u="sng" dirty="0"/>
              <a:t>Г</a:t>
            </a:r>
            <a:r>
              <a:rPr lang="ru-RU" b="1" u="sng" dirty="0" smtClean="0"/>
              <a:t>ладкая </a:t>
            </a:r>
            <a:r>
              <a:rPr lang="ru-RU" b="1" u="sng" dirty="0"/>
              <a:t>ЭПС</a:t>
            </a:r>
            <a:r>
              <a:rPr lang="ru-RU" b="1" dirty="0"/>
              <a:t> </a:t>
            </a:r>
            <a:r>
              <a:rPr lang="ru-RU" b="1" dirty="0" smtClean="0"/>
              <a:t>– мембраны не </a:t>
            </a:r>
            <a:r>
              <a:rPr lang="ru-RU" b="1" dirty="0"/>
              <a:t>несут рибосом на своей </a:t>
            </a:r>
            <a:r>
              <a:rPr lang="ru-RU" b="1" dirty="0" smtClean="0"/>
              <a:t>поверхности.</a:t>
            </a:r>
          </a:p>
          <a:p>
            <a:pPr marL="68580" indent="0">
              <a:buNone/>
            </a:pPr>
            <a:endParaRPr lang="ru-RU" b="1" dirty="0"/>
          </a:p>
          <a:p>
            <a:pPr marL="68580" indent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Шероховатая ЭПС</a:t>
            </a:r>
          </a:p>
          <a:p>
            <a:pPr marL="68580" indent="0">
              <a:buNone/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68580" indent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Гладкая ЭПС</a:t>
            </a:r>
          </a:p>
          <a:p>
            <a:pPr marL="68580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marL="68580" indent="0" algn="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Рибосомы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563888" y="4149080"/>
            <a:ext cx="259228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627784" y="5085184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>
            <a:off x="8028384" y="4941168"/>
            <a:ext cx="216024" cy="936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28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2082</TotalTime>
  <Words>1209</Words>
  <Application>Microsoft Office PowerPoint</Application>
  <PresentationFormat>Экран (4:3)</PresentationFormat>
  <Paragraphs>166</Paragraphs>
  <Slides>30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Остин</vt:lpstr>
      <vt:lpstr>Одномембранные органоиды клетки: эндоплазматическая сеть, аппарат Гольджи, лизосомы, вакуоли</vt:lpstr>
      <vt:lpstr>Проверка домашнего задания:</vt:lpstr>
      <vt:lpstr>Таблица генетического кода</vt:lpstr>
      <vt:lpstr>Закодированные названия аминокислот:</vt:lpstr>
      <vt:lpstr>Тема. Одномембранные органоиды клетки. </vt:lpstr>
      <vt:lpstr>К одномембранным органеллам клетки относятся:</vt:lpstr>
      <vt:lpstr>Эндоплазматическая сеть(ЭПС)</vt:lpstr>
      <vt:lpstr>Строение ЭПС</vt:lpstr>
      <vt:lpstr>Структуры ЭПС</vt:lpstr>
      <vt:lpstr>Функции ЭПС</vt:lpstr>
      <vt:lpstr>Аппарат Гольджи</vt:lpstr>
      <vt:lpstr>Строение аппарата Гольджи</vt:lpstr>
      <vt:lpstr>Функции аппарата Гольджи</vt:lpstr>
      <vt:lpstr>Функции аппарата Гольджи </vt:lpstr>
      <vt:lpstr>Лизосомы</vt:lpstr>
      <vt:lpstr>Строение лизосом</vt:lpstr>
      <vt:lpstr>Функции лизосом</vt:lpstr>
      <vt:lpstr>Пероксисомы </vt:lpstr>
      <vt:lpstr>Вакуоли </vt:lpstr>
      <vt:lpstr>Вакуоли в животных клетках, их функции</vt:lpstr>
      <vt:lpstr>Вакуоли в растительных клетках</vt:lpstr>
      <vt:lpstr>Вакуоли в растительных клетках, их функции</vt:lpstr>
      <vt:lpstr>Сравнение клеток</vt:lpstr>
      <vt:lpstr>Повторение и закрепление</vt:lpstr>
      <vt:lpstr>Повторение и закрепление</vt:lpstr>
      <vt:lpstr>Повторение и закрепление Определите соответствие между названиями органоидов и их биологическими функциями:</vt:lpstr>
      <vt:lpstr>Повторение и закрепление</vt:lpstr>
      <vt:lpstr>Повторение и закрепление</vt:lpstr>
      <vt:lpstr>Домашнее задание:</vt:lpstr>
      <vt:lpstr>Оценивание: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Одномембранные органеллы: эндоплазматическая сеть, аппарат Гольджи, лизосомы, вакуоли</dc:title>
  <dc:creator>Пользователь</dc:creator>
  <cp:lastModifiedBy>Пользователь</cp:lastModifiedBy>
  <cp:revision>94</cp:revision>
  <dcterms:created xsi:type="dcterms:W3CDTF">2012-01-12T13:56:07Z</dcterms:created>
  <dcterms:modified xsi:type="dcterms:W3CDTF">2016-10-05T20:22:05Z</dcterms:modified>
</cp:coreProperties>
</file>