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1" r:id="rId2"/>
    <p:sldId id="329" r:id="rId3"/>
    <p:sldId id="309" r:id="rId4"/>
    <p:sldId id="306" r:id="rId5"/>
    <p:sldId id="304" r:id="rId6"/>
    <p:sldId id="332" r:id="rId7"/>
    <p:sldId id="330" r:id="rId8"/>
    <p:sldId id="327" r:id="rId9"/>
    <p:sldId id="328" r:id="rId10"/>
    <p:sldId id="300" r:id="rId11"/>
    <p:sldId id="312" r:id="rId12"/>
    <p:sldId id="326" r:id="rId13"/>
    <p:sldId id="318" r:id="rId14"/>
    <p:sldId id="331" r:id="rId15"/>
    <p:sldId id="33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89E9FF"/>
    <a:srgbClr val="000066"/>
    <a:srgbClr val="494949"/>
    <a:srgbClr val="85E8FF"/>
    <a:srgbClr val="71E4FF"/>
    <a:srgbClr val="00CCFF"/>
    <a:srgbClr val="EEB500"/>
    <a:srgbClr val="00FF00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3" autoAdjust="0"/>
  </p:normalViewPr>
  <p:slideViewPr>
    <p:cSldViewPr>
      <p:cViewPr>
        <p:scale>
          <a:sx n="90" d="100"/>
          <a:sy n="90" d="100"/>
        </p:scale>
        <p:origin x="-1518" y="-3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A37516-B457-489E-8E4B-E9CA43C65548}" type="doc">
      <dgm:prSet loTypeId="urn:microsoft.com/office/officeart/2005/8/layout/radial4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A51AFA-6DEB-4F68-9DD3-6AD3924EBF38}">
      <dgm:prSet phldrT="[Текст]" custT="1"/>
      <dgm:spPr>
        <a:gradFill rotWithShape="0">
          <a:gsLst>
            <a:gs pos="0">
              <a:srgbClr val="000066"/>
            </a:gs>
            <a:gs pos="80000">
              <a:srgbClr val="000066"/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uk-UA" sz="2000" dirty="0" smtClean="0">
              <a:latin typeface="Times New Roman" pitchFamily="18" charset="0"/>
              <a:cs typeface="Times New Roman" pitchFamily="18" charset="0"/>
            </a:rPr>
            <a:t>Використовують для визначення санітарного стану водойм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D3D729D7-C455-498D-8045-E7FB45F13A7C}" type="parTrans" cxnId="{2BD301F0-5BF3-4572-AF0A-76FD2F26DEDE}">
      <dgm:prSet/>
      <dgm:spPr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bg1"/>
            </a:gs>
            <a:gs pos="100000">
              <a:schemeClr val="bg1"/>
            </a:gs>
          </a:gsLst>
        </a:gradFill>
      </dgm:spPr>
      <dgm:t>
        <a:bodyPr/>
        <a:lstStyle/>
        <a:p>
          <a:endParaRPr lang="ru-RU"/>
        </a:p>
      </dgm:t>
    </dgm:pt>
    <dgm:pt modelId="{3F38F825-48B1-469F-B428-28ABAC938D83}" type="sibTrans" cxnId="{2BD301F0-5BF3-4572-AF0A-76FD2F26DEDE}">
      <dgm:prSet/>
      <dgm:spPr/>
      <dgm:t>
        <a:bodyPr/>
        <a:lstStyle/>
        <a:p>
          <a:endParaRPr lang="ru-RU"/>
        </a:p>
      </dgm:t>
    </dgm:pt>
    <dgm:pt modelId="{7EB65DFA-285B-4F94-AD2C-DD34AE8703D8}">
      <dgm:prSet custT="1"/>
      <dgm:spPr>
        <a:gradFill rotWithShape="0">
          <a:gsLst>
            <a:gs pos="0">
              <a:srgbClr val="000066"/>
            </a:gs>
            <a:gs pos="80000">
              <a:srgbClr val="000066"/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uk-UA" sz="2000" dirty="0" smtClean="0">
              <a:latin typeface="Times New Roman" pitchFamily="18" charset="0"/>
              <a:cs typeface="Times New Roman" pitchFamily="18" charset="0"/>
            </a:rPr>
            <a:t>Слугують для живлення інших організмів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5698D14-AA22-4108-A73E-419AF666351F}" type="parTrans" cxnId="{559CF231-1166-472D-B127-0793156DDC3F}">
      <dgm:prSet/>
      <dgm:spPr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bg1"/>
            </a:gs>
            <a:gs pos="100000">
              <a:schemeClr val="bg1"/>
            </a:gs>
          </a:gsLst>
        </a:gradFill>
      </dgm:spPr>
      <dgm:t>
        <a:bodyPr/>
        <a:lstStyle/>
        <a:p>
          <a:endParaRPr lang="ru-RU"/>
        </a:p>
      </dgm:t>
    </dgm:pt>
    <dgm:pt modelId="{04BD2D9F-E762-41E2-AC69-4CAC7D1BDA2E}" type="sibTrans" cxnId="{559CF231-1166-472D-B127-0793156DDC3F}">
      <dgm:prSet/>
      <dgm:spPr/>
      <dgm:t>
        <a:bodyPr/>
        <a:lstStyle/>
        <a:p>
          <a:endParaRPr lang="ru-RU"/>
        </a:p>
      </dgm:t>
    </dgm:pt>
    <dgm:pt modelId="{01319DE2-F57E-4FC2-A95E-028CC4022E33}">
      <dgm:prSet custT="1"/>
      <dgm:spPr>
        <a:gradFill rotWithShape="0">
          <a:gsLst>
            <a:gs pos="0">
              <a:srgbClr val="000066"/>
            </a:gs>
            <a:gs pos="80000">
              <a:srgbClr val="000066"/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uk-UA" sz="2000" b="0" dirty="0" smtClean="0">
              <a:latin typeface="Times New Roman" pitchFamily="18" charset="0"/>
              <a:cs typeface="Times New Roman" pitchFamily="18" charset="0"/>
            </a:rPr>
            <a:t>Включені в процес </a:t>
          </a:r>
        </a:p>
        <a:p>
          <a:r>
            <a:rPr lang="uk-UA" sz="2000" b="0" dirty="0" smtClean="0">
              <a:latin typeface="Times New Roman" pitchFamily="18" charset="0"/>
              <a:cs typeface="Times New Roman" pitchFamily="18" charset="0"/>
            </a:rPr>
            <a:t>кругообігу речовин</a:t>
          </a:r>
        </a:p>
        <a:p>
          <a:r>
            <a:rPr lang="uk-UA" sz="2000" b="0" dirty="0" smtClean="0">
              <a:latin typeface="Times New Roman" pitchFamily="18" charset="0"/>
              <a:cs typeface="Times New Roman" pitchFamily="18" charset="0"/>
            </a:rPr>
            <a:t> в природі</a:t>
          </a:r>
          <a:endParaRPr lang="ru-RU" sz="2000" b="0" dirty="0">
            <a:latin typeface="Times New Roman" pitchFamily="18" charset="0"/>
            <a:cs typeface="Times New Roman" pitchFamily="18" charset="0"/>
          </a:endParaRPr>
        </a:p>
      </dgm:t>
    </dgm:pt>
    <dgm:pt modelId="{C8A21B46-F466-475E-BDE2-846D051BB875}" type="parTrans" cxnId="{6A31D625-D6CA-4D93-A842-9245D9410B9C}">
      <dgm:prSet/>
      <dgm:spPr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bg1"/>
            </a:gs>
            <a:gs pos="100000">
              <a:schemeClr val="bg1"/>
            </a:gs>
          </a:gsLst>
        </a:gradFill>
      </dgm:spPr>
      <dgm:t>
        <a:bodyPr/>
        <a:lstStyle/>
        <a:p>
          <a:endParaRPr lang="ru-RU"/>
        </a:p>
      </dgm:t>
    </dgm:pt>
    <dgm:pt modelId="{514670D8-EDBD-4E98-957A-86B143888B0C}" type="sibTrans" cxnId="{6A31D625-D6CA-4D93-A842-9245D9410B9C}">
      <dgm:prSet/>
      <dgm:spPr/>
      <dgm:t>
        <a:bodyPr/>
        <a:lstStyle/>
        <a:p>
          <a:endParaRPr lang="ru-RU"/>
        </a:p>
      </dgm:t>
    </dgm:pt>
    <dgm:pt modelId="{0AAE277B-06E7-4D1B-90AD-3649A7F929D5}">
      <dgm:prSet phldrT="[Текст]"/>
      <dgm:spPr>
        <a:gradFill rotWithShape="0">
          <a:gsLst>
            <a:gs pos="0">
              <a:srgbClr val="000066"/>
            </a:gs>
            <a:gs pos="80000">
              <a:srgbClr val="000066"/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ОДНОКЛІТИННІ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40FB138A-D86A-4608-845C-328769337161}" type="sibTrans" cxnId="{B56D911A-2642-4E29-9A89-A6E959C70329}">
      <dgm:prSet/>
      <dgm:spPr/>
      <dgm:t>
        <a:bodyPr/>
        <a:lstStyle/>
        <a:p>
          <a:endParaRPr lang="ru-RU"/>
        </a:p>
      </dgm:t>
    </dgm:pt>
    <dgm:pt modelId="{3354B034-D221-45F7-9D1F-1B80DF98A45F}" type="parTrans" cxnId="{B56D911A-2642-4E29-9A89-A6E959C70329}">
      <dgm:prSet/>
      <dgm:spPr/>
      <dgm:t>
        <a:bodyPr/>
        <a:lstStyle/>
        <a:p>
          <a:endParaRPr lang="ru-RU"/>
        </a:p>
      </dgm:t>
    </dgm:pt>
    <dgm:pt modelId="{B8B9A84C-68C1-4D0C-A6E0-425F95E2055C}" type="pres">
      <dgm:prSet presAssocID="{24A37516-B457-489E-8E4B-E9CA43C6554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970FCA-8E65-45CA-9A19-630442920F22}" type="pres">
      <dgm:prSet presAssocID="{0AAE277B-06E7-4D1B-90AD-3649A7F929D5}" presName="centerShape" presStyleLbl="node0" presStyleIdx="0" presStyleCnt="1" custScaleX="148430" custScaleY="56642" custLinFactNeighborX="569" custLinFactNeighborY="3479"/>
      <dgm:spPr/>
      <dgm:t>
        <a:bodyPr/>
        <a:lstStyle/>
        <a:p>
          <a:endParaRPr lang="ru-RU"/>
        </a:p>
      </dgm:t>
    </dgm:pt>
    <dgm:pt modelId="{55973135-6E62-43BA-88D6-7CCFE7C05FC7}" type="pres">
      <dgm:prSet presAssocID="{D3D729D7-C455-498D-8045-E7FB45F13A7C}" presName="parTrans" presStyleLbl="bgSibTrans2D1" presStyleIdx="0" presStyleCnt="3" custAng="186709" custScaleX="80471" custScaleY="110463" custLinFactNeighborX="103" custLinFactNeighborY="57623"/>
      <dgm:spPr/>
      <dgm:t>
        <a:bodyPr/>
        <a:lstStyle/>
        <a:p>
          <a:endParaRPr lang="ru-RU"/>
        </a:p>
      </dgm:t>
    </dgm:pt>
    <dgm:pt modelId="{33C9017F-F2B8-4CC9-8963-B7095DFF253C}" type="pres">
      <dgm:prSet presAssocID="{22A51AFA-6DEB-4F68-9DD3-6AD3924EBF38}" presName="node" presStyleLbl="node1" presStyleIdx="0" presStyleCnt="3" custScaleX="166647" custRadScaleRad="102074" custRadScaleInc="871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57AE89-036B-4CA8-BEC3-922111D9B878}" type="pres">
      <dgm:prSet presAssocID="{85698D14-AA22-4108-A73E-419AF666351F}" presName="parTrans" presStyleLbl="bgSibTrans2D1" presStyleIdx="1" presStyleCnt="3" custScaleX="81596" custScaleY="107185" custLinFactNeighborX="-39136" custLinFactNeighborY="-17420"/>
      <dgm:spPr/>
      <dgm:t>
        <a:bodyPr/>
        <a:lstStyle/>
        <a:p>
          <a:endParaRPr lang="ru-RU"/>
        </a:p>
      </dgm:t>
    </dgm:pt>
    <dgm:pt modelId="{0DBF13BF-DC4F-480C-B92F-BA75579A1601}" type="pres">
      <dgm:prSet presAssocID="{7EB65DFA-285B-4F94-AD2C-DD34AE8703D8}" presName="node" presStyleLbl="node1" presStyleIdx="1" presStyleCnt="3" custScaleX="99530" custScaleY="73043" custRadScaleRad="110983" custRadScaleInc="1107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79FC1A-8A09-4B35-966C-9C58D07DC03C}" type="pres">
      <dgm:prSet presAssocID="{C8A21B46-F466-475E-BDE2-846D051BB875}" presName="parTrans" presStyleLbl="bgSibTrans2D1" presStyleIdx="2" presStyleCnt="3" custLinFactNeighborX="11848" custLinFactNeighborY="-20671"/>
      <dgm:spPr/>
      <dgm:t>
        <a:bodyPr/>
        <a:lstStyle/>
        <a:p>
          <a:endParaRPr lang="ru-RU"/>
        </a:p>
      </dgm:t>
    </dgm:pt>
    <dgm:pt modelId="{0BD02854-8BBA-4924-B855-D819A9FE3FA2}" type="pres">
      <dgm:prSet presAssocID="{01319DE2-F57E-4FC2-A95E-028CC4022E33}" presName="node" presStyleLbl="node1" presStyleIdx="2" presStyleCnt="3" custScaleX="121177" custScaleY="74291" custRadScaleRad="118004" custRadScaleInc="-2030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54BDA7-1462-4441-B4F9-5449E2D4E48B}" type="presOf" srcId="{7EB65DFA-285B-4F94-AD2C-DD34AE8703D8}" destId="{0DBF13BF-DC4F-480C-B92F-BA75579A1601}" srcOrd="0" destOrd="0" presId="urn:microsoft.com/office/officeart/2005/8/layout/radial4"/>
    <dgm:cxn modelId="{6A31D625-D6CA-4D93-A842-9245D9410B9C}" srcId="{0AAE277B-06E7-4D1B-90AD-3649A7F929D5}" destId="{01319DE2-F57E-4FC2-A95E-028CC4022E33}" srcOrd="2" destOrd="0" parTransId="{C8A21B46-F466-475E-BDE2-846D051BB875}" sibTransId="{514670D8-EDBD-4E98-957A-86B143888B0C}"/>
    <dgm:cxn modelId="{B56D911A-2642-4E29-9A89-A6E959C70329}" srcId="{24A37516-B457-489E-8E4B-E9CA43C65548}" destId="{0AAE277B-06E7-4D1B-90AD-3649A7F929D5}" srcOrd="0" destOrd="0" parTransId="{3354B034-D221-45F7-9D1F-1B80DF98A45F}" sibTransId="{40FB138A-D86A-4608-845C-328769337161}"/>
    <dgm:cxn modelId="{F51D42F5-AD9C-43AD-B59E-D8263130D213}" type="presOf" srcId="{22A51AFA-6DEB-4F68-9DD3-6AD3924EBF38}" destId="{33C9017F-F2B8-4CC9-8963-B7095DFF253C}" srcOrd="0" destOrd="0" presId="urn:microsoft.com/office/officeart/2005/8/layout/radial4"/>
    <dgm:cxn modelId="{1796947D-D9A9-4C9E-8A1D-A9CD3534C833}" type="presOf" srcId="{C8A21B46-F466-475E-BDE2-846D051BB875}" destId="{3E79FC1A-8A09-4B35-966C-9C58D07DC03C}" srcOrd="0" destOrd="0" presId="urn:microsoft.com/office/officeart/2005/8/layout/radial4"/>
    <dgm:cxn modelId="{58342196-F0A6-4DD4-9700-E46B3AC2300D}" type="presOf" srcId="{01319DE2-F57E-4FC2-A95E-028CC4022E33}" destId="{0BD02854-8BBA-4924-B855-D819A9FE3FA2}" srcOrd="0" destOrd="0" presId="urn:microsoft.com/office/officeart/2005/8/layout/radial4"/>
    <dgm:cxn modelId="{559CF231-1166-472D-B127-0793156DDC3F}" srcId="{0AAE277B-06E7-4D1B-90AD-3649A7F929D5}" destId="{7EB65DFA-285B-4F94-AD2C-DD34AE8703D8}" srcOrd="1" destOrd="0" parTransId="{85698D14-AA22-4108-A73E-419AF666351F}" sibTransId="{04BD2D9F-E762-41E2-AC69-4CAC7D1BDA2E}"/>
    <dgm:cxn modelId="{00C5B5CB-F650-4BA5-9257-86B255234866}" type="presOf" srcId="{0AAE277B-06E7-4D1B-90AD-3649A7F929D5}" destId="{CA970FCA-8E65-45CA-9A19-630442920F22}" srcOrd="0" destOrd="0" presId="urn:microsoft.com/office/officeart/2005/8/layout/radial4"/>
    <dgm:cxn modelId="{2BD301F0-5BF3-4572-AF0A-76FD2F26DEDE}" srcId="{0AAE277B-06E7-4D1B-90AD-3649A7F929D5}" destId="{22A51AFA-6DEB-4F68-9DD3-6AD3924EBF38}" srcOrd="0" destOrd="0" parTransId="{D3D729D7-C455-498D-8045-E7FB45F13A7C}" sibTransId="{3F38F825-48B1-469F-B428-28ABAC938D83}"/>
    <dgm:cxn modelId="{232D7EF4-A0DA-4AB0-926B-2411648DF6FA}" type="presOf" srcId="{85698D14-AA22-4108-A73E-419AF666351F}" destId="{9D57AE89-036B-4CA8-BEC3-922111D9B878}" srcOrd="0" destOrd="0" presId="urn:microsoft.com/office/officeart/2005/8/layout/radial4"/>
    <dgm:cxn modelId="{FBD2663E-84B5-4F8C-92CD-C613A93CA058}" type="presOf" srcId="{24A37516-B457-489E-8E4B-E9CA43C65548}" destId="{B8B9A84C-68C1-4D0C-A6E0-425F95E2055C}" srcOrd="0" destOrd="0" presId="urn:microsoft.com/office/officeart/2005/8/layout/radial4"/>
    <dgm:cxn modelId="{DD361B13-E9B3-4E52-8D91-3941826F8712}" type="presOf" srcId="{D3D729D7-C455-498D-8045-E7FB45F13A7C}" destId="{55973135-6E62-43BA-88D6-7CCFE7C05FC7}" srcOrd="0" destOrd="0" presId="urn:microsoft.com/office/officeart/2005/8/layout/radial4"/>
    <dgm:cxn modelId="{8E988DFF-37F0-4796-809F-6CAF04F927F3}" type="presParOf" srcId="{B8B9A84C-68C1-4D0C-A6E0-425F95E2055C}" destId="{CA970FCA-8E65-45CA-9A19-630442920F22}" srcOrd="0" destOrd="0" presId="urn:microsoft.com/office/officeart/2005/8/layout/radial4"/>
    <dgm:cxn modelId="{B2003AF1-4C2D-46F9-8C92-D8D028186E0D}" type="presParOf" srcId="{B8B9A84C-68C1-4D0C-A6E0-425F95E2055C}" destId="{55973135-6E62-43BA-88D6-7CCFE7C05FC7}" srcOrd="1" destOrd="0" presId="urn:microsoft.com/office/officeart/2005/8/layout/radial4"/>
    <dgm:cxn modelId="{5DB953A6-50D9-45AC-8ED2-7D3A0B183361}" type="presParOf" srcId="{B8B9A84C-68C1-4D0C-A6E0-425F95E2055C}" destId="{33C9017F-F2B8-4CC9-8963-B7095DFF253C}" srcOrd="2" destOrd="0" presId="urn:microsoft.com/office/officeart/2005/8/layout/radial4"/>
    <dgm:cxn modelId="{28C7F7D4-920E-4B32-9C79-FB4B45070C74}" type="presParOf" srcId="{B8B9A84C-68C1-4D0C-A6E0-425F95E2055C}" destId="{9D57AE89-036B-4CA8-BEC3-922111D9B878}" srcOrd="3" destOrd="0" presId="urn:microsoft.com/office/officeart/2005/8/layout/radial4"/>
    <dgm:cxn modelId="{D1275CC0-9CDF-435C-965D-9AC16D36D0CC}" type="presParOf" srcId="{B8B9A84C-68C1-4D0C-A6E0-425F95E2055C}" destId="{0DBF13BF-DC4F-480C-B92F-BA75579A1601}" srcOrd="4" destOrd="0" presId="urn:microsoft.com/office/officeart/2005/8/layout/radial4"/>
    <dgm:cxn modelId="{88B56925-52F0-4905-A5E9-45F8D828FA2E}" type="presParOf" srcId="{B8B9A84C-68C1-4D0C-A6E0-425F95E2055C}" destId="{3E79FC1A-8A09-4B35-966C-9C58D07DC03C}" srcOrd="5" destOrd="0" presId="urn:microsoft.com/office/officeart/2005/8/layout/radial4"/>
    <dgm:cxn modelId="{A7FEF9C2-8D13-41DB-9E9D-24CDB7D540E8}" type="presParOf" srcId="{B8B9A84C-68C1-4D0C-A6E0-425F95E2055C}" destId="{0BD02854-8BBA-4924-B855-D819A9FE3FA2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A970FCA-8E65-45CA-9A19-630442920F22}">
      <dsp:nvSpPr>
        <dsp:cNvPr id="0" name=""/>
        <dsp:cNvSpPr/>
      </dsp:nvSpPr>
      <dsp:spPr>
        <a:xfrm>
          <a:off x="2952349" y="3528395"/>
          <a:ext cx="3365648" cy="1284356"/>
        </a:xfrm>
        <a:prstGeom prst="ellipse">
          <a:avLst/>
        </a:prstGeom>
        <a:gradFill rotWithShape="0">
          <a:gsLst>
            <a:gs pos="0">
              <a:srgbClr val="000066"/>
            </a:gs>
            <a:gs pos="80000">
              <a:srgbClr val="000066"/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latin typeface="Times New Roman" pitchFamily="18" charset="0"/>
              <a:cs typeface="Times New Roman" pitchFamily="18" charset="0"/>
            </a:rPr>
            <a:t>ОДНОКЛІТИННІ</a:t>
          </a:r>
          <a:endParaRPr lang="ru-RU" sz="2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52349" y="3528395"/>
        <a:ext cx="3365648" cy="1284356"/>
      </dsp:txXfrm>
    </dsp:sp>
    <dsp:sp modelId="{55973135-6E62-43BA-88D6-7CCFE7C05FC7}">
      <dsp:nvSpPr>
        <dsp:cNvPr id="0" name=""/>
        <dsp:cNvSpPr/>
      </dsp:nvSpPr>
      <dsp:spPr>
        <a:xfrm rot="16200000">
          <a:off x="3540286" y="2175188"/>
          <a:ext cx="1976194" cy="713852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bg1"/>
            </a:gs>
            <a:gs pos="100000">
              <a:schemeClr val="bg1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3C9017F-F2B8-4CC9-8963-B7095DFF253C}">
      <dsp:nvSpPr>
        <dsp:cNvPr id="0" name=""/>
        <dsp:cNvSpPr/>
      </dsp:nvSpPr>
      <dsp:spPr>
        <a:xfrm>
          <a:off x="2664306" y="72002"/>
          <a:ext cx="3589782" cy="172329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0066"/>
            </a:gs>
            <a:gs pos="80000">
              <a:srgbClr val="000066"/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latin typeface="Times New Roman" pitchFamily="18" charset="0"/>
              <a:cs typeface="Times New Roman" pitchFamily="18" charset="0"/>
            </a:rPr>
            <a:t>Використовують для визначення санітарного стану водойм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64306" y="72002"/>
        <a:ext cx="3589782" cy="1723299"/>
      </dsp:txXfrm>
    </dsp:sp>
    <dsp:sp modelId="{9D57AE89-036B-4CA8-BEC3-922111D9B878}">
      <dsp:nvSpPr>
        <dsp:cNvPr id="0" name=""/>
        <dsp:cNvSpPr/>
      </dsp:nvSpPr>
      <dsp:spPr>
        <a:xfrm rot="19978432">
          <a:off x="5008212" y="2664279"/>
          <a:ext cx="1715189" cy="69266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bg1"/>
            </a:gs>
            <a:gs pos="100000">
              <a:schemeClr val="bg1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DBF13BF-DC4F-480C-B92F-BA75579A1601}">
      <dsp:nvSpPr>
        <dsp:cNvPr id="0" name=""/>
        <dsp:cNvSpPr/>
      </dsp:nvSpPr>
      <dsp:spPr>
        <a:xfrm>
          <a:off x="6552719" y="2016231"/>
          <a:ext cx="2143999" cy="12587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0066"/>
            </a:gs>
            <a:gs pos="80000">
              <a:srgbClr val="000066"/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latin typeface="Times New Roman" pitchFamily="18" charset="0"/>
              <a:cs typeface="Times New Roman" pitchFamily="18" charset="0"/>
            </a:rPr>
            <a:t>Слугують для живлення інших організмів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552719" y="2016231"/>
        <a:ext cx="2143999" cy="1258749"/>
      </dsp:txXfrm>
    </dsp:sp>
    <dsp:sp modelId="{3E79FC1A-8A09-4B35-966C-9C58D07DC03C}">
      <dsp:nvSpPr>
        <dsp:cNvPr id="0" name=""/>
        <dsp:cNvSpPr/>
      </dsp:nvSpPr>
      <dsp:spPr>
        <a:xfrm rot="12357609">
          <a:off x="1535895" y="2638319"/>
          <a:ext cx="2333224" cy="64623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bg1"/>
            </a:gs>
            <a:gs pos="100000">
              <a:schemeClr val="bg1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BD02854-8BBA-4924-B855-D819A9FE3FA2}">
      <dsp:nvSpPr>
        <dsp:cNvPr id="0" name=""/>
        <dsp:cNvSpPr/>
      </dsp:nvSpPr>
      <dsp:spPr>
        <a:xfrm>
          <a:off x="72016" y="1944214"/>
          <a:ext cx="2610302" cy="1280256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0066"/>
            </a:gs>
            <a:gs pos="80000">
              <a:srgbClr val="000066"/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0" kern="1200" dirty="0" smtClean="0">
              <a:latin typeface="Times New Roman" pitchFamily="18" charset="0"/>
              <a:cs typeface="Times New Roman" pitchFamily="18" charset="0"/>
            </a:rPr>
            <a:t>Включені в процес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0" kern="1200" dirty="0" smtClean="0">
              <a:latin typeface="Times New Roman" pitchFamily="18" charset="0"/>
              <a:cs typeface="Times New Roman" pitchFamily="18" charset="0"/>
            </a:rPr>
            <a:t>кругообігу речовин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0" kern="1200" dirty="0" smtClean="0">
              <a:latin typeface="Times New Roman" pitchFamily="18" charset="0"/>
              <a:cs typeface="Times New Roman" pitchFamily="18" charset="0"/>
            </a:rPr>
            <a:t> в природі</a:t>
          </a:r>
          <a:endParaRPr lang="ru-RU" sz="20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2016" y="1944214"/>
        <a:ext cx="2610302" cy="12802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54013A-A0EC-4169-8A96-AE63113566A2}" type="datetimeFigureOut">
              <a:rPr lang="ru-RU" smtClean="0"/>
              <a:pPr/>
              <a:t>10.10.2015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6339B3-287E-4695-BAEE-DDF37EC4EE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7750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FEDAE-4F74-4CDD-9031-0A6452E53A5F}" type="datetime1">
              <a:rPr lang="ru-RU" smtClean="0"/>
              <a:pPr/>
              <a:t>10.10.2015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Лебідь Ю. О., Рибальська ЗОШ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E1BD4-9D85-466F-B0A6-F6E741645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F9F55-4B23-4B06-9E77-9DA4318E55BB}" type="datetime1">
              <a:rPr lang="ru-RU" smtClean="0"/>
              <a:pPr/>
              <a:t>10.10.2015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Лебідь Ю. О., Рибальська ЗОШ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E1BD4-9D85-466F-B0A6-F6E741645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CF4F1-EE91-4F9E-BA5F-DBA53FA59984}" type="datetime1">
              <a:rPr lang="ru-RU" smtClean="0"/>
              <a:pPr/>
              <a:t>10.10.2015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Лебідь Ю. О., Рибальська ЗОШ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E1BD4-9D85-466F-B0A6-F6E741645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84C0-6135-4970-A632-803AF9060B9B}" type="datetime1">
              <a:rPr lang="ru-RU" smtClean="0"/>
              <a:pPr/>
              <a:t>10.10.2015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Лебідь Ю. О., Рибальська ЗОШ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E1BD4-9D85-466F-B0A6-F6E741645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DC5B9-0245-450E-8899-DD6333DFB9B2}" type="datetime1">
              <a:rPr lang="ru-RU" smtClean="0"/>
              <a:pPr/>
              <a:t>10.10.2015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Лебідь Ю. О., Рибальська ЗОШ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E1BD4-9D85-466F-B0A6-F6E741645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4CE6A-2706-4522-A7F5-209FFCD1B3E6}" type="datetime1">
              <a:rPr lang="ru-RU" smtClean="0"/>
              <a:pPr/>
              <a:t>10.10.2015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Лебідь Ю. О., Рибальська ЗОШ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E1BD4-9D85-466F-B0A6-F6E741645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3BA2-311B-49A7-A7E4-B44C11DC1E19}" type="datetime1">
              <a:rPr lang="ru-RU" smtClean="0"/>
              <a:pPr/>
              <a:t>10.10.2015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Лебідь Ю. О., Рибальська ЗОШ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E1BD4-9D85-466F-B0A6-F6E741645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D5A36-4E6D-4F2C-AE67-F50167EA99F5}" type="datetime1">
              <a:rPr lang="ru-RU" smtClean="0"/>
              <a:pPr/>
              <a:t>10.10.2015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Лебідь Ю. О., Рибальська ЗОШ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E1BD4-9D85-466F-B0A6-F6E741645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64829-00D9-400B-B913-28D63442B308}" type="datetime1">
              <a:rPr lang="ru-RU" smtClean="0"/>
              <a:pPr/>
              <a:t>10.10.2015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Лебідь Ю. О., Рибальська ЗОШ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E1BD4-9D85-466F-B0A6-F6E741645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C5DB3-77F1-406C-A4AF-F6189B567CDA}" type="datetime1">
              <a:rPr lang="ru-RU" smtClean="0"/>
              <a:pPr/>
              <a:t>10.10.2015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Лебідь Ю. О., Рибальська ЗОШ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E1BD4-9D85-466F-B0A6-F6E741645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1124-2618-4FD2-A9BA-4B3AF72F5910}" type="datetime1">
              <a:rPr lang="ru-RU" smtClean="0"/>
              <a:pPr/>
              <a:t>10.10.2015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Лебідь Ю. О., Рибальська ЗОШ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E1BD4-9D85-466F-B0A6-F6E741645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A6339-F005-4956-9340-BC8F36850723}" type="datetime1">
              <a:rPr lang="ru-RU" smtClean="0"/>
              <a:pPr/>
              <a:t>10.10.2015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Лебідь Ю. О., Рибальська ЗОШ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1BD4-9D85-466F-B0A6-F6E741645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/>
    <p:sndAc>
      <p:stSnd>
        <p:snd r:embed="rId13" name="chimes.wav"/>
      </p:stSnd>
    </p:sndAc>
  </p:transition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image" Target="../media/image1.jpeg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8.png"/><Relationship Id="rId5" Type="http://schemas.openxmlformats.org/officeDocument/2006/relationships/image" Target="../media/image4.pn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microsoft.com/office/2007/relationships/hdphoto" Target="../media/hdphoto2.wdp"/><Relationship Id="rId1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12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12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11" Type="http://schemas.openxmlformats.org/officeDocument/2006/relationships/diagramQuickStyle" Target="../diagrams/quickStyle1.xml"/><Relationship Id="rId10" Type="http://schemas.openxmlformats.org/officeDocument/2006/relationships/diagramLayout" Target="../diagrams/layout1.xml"/><Relationship Id="rId4" Type="http://schemas.openxmlformats.org/officeDocument/2006/relationships/image" Target="../media/image5.png"/><Relationship Id="rId9" Type="http://schemas.openxmlformats.org/officeDocument/2006/relationships/diagramData" Target="../diagrams/data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12" Type="http://schemas.openxmlformats.org/officeDocument/2006/relationships/image" Target="../media/image9.png"/><Relationship Id="rId2" Type="http://schemas.openxmlformats.org/officeDocument/2006/relationships/image" Target="../media/image2.png"/><Relationship Id="rId16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5" Type="http://schemas.openxmlformats.org/officeDocument/2006/relationships/image" Target="../media/image28.jpe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microsoft.com/office/2007/relationships/hdphoto" Target="../media/hdphoto2.wdp"/><Relationship Id="rId14" Type="http://schemas.openxmlformats.org/officeDocument/2006/relationships/image" Target="../media/image2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12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microsoft.com/office/2007/relationships/hdphoto" Target="../media/hdphoto2.wdp"/><Relationship Id="rId14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12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.png"/><Relationship Id="rId3" Type="http://schemas.openxmlformats.org/officeDocument/2006/relationships/image" Target="../media/image3.png"/><Relationship Id="rId12" Type="http://schemas.openxmlformats.org/officeDocument/2006/relationships/image" Target="../media/image10.png"/><Relationship Id="rId7" Type="http://schemas.microsoft.com/office/2007/relationships/hdphoto" Target="../media/hdphoto1.wdp"/><Relationship Id="rId2" Type="http://schemas.openxmlformats.org/officeDocument/2006/relationships/image" Target="../media/image2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5" Type="http://schemas.openxmlformats.org/officeDocument/2006/relationships/image" Target="../media/image7.png"/><Relationship Id="rId10" Type="http://schemas.openxmlformats.org/officeDocument/2006/relationships/image" Target="../media/image8.png"/><Relationship Id="rId4" Type="http://schemas.openxmlformats.org/officeDocument/2006/relationships/image" Target="../media/image4.png"/><Relationship Id="rId9" Type="http://schemas.microsoft.com/office/2007/relationships/hdphoto" Target="../media/hdphoto2.wdp"/><Relationship Id="rId1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 descr="mini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476672"/>
            <a:ext cx="8311239" cy="6192688"/>
          </a:xfrm>
          <a:prstGeom prst="rect">
            <a:avLst/>
          </a:prstGeom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9161" y="4603118"/>
            <a:ext cx="1652587" cy="230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0308">
            <a:off x="7171282" y="1385138"/>
            <a:ext cx="1652587" cy="230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5580112" y="0"/>
            <a:ext cx="3270119" cy="6501266"/>
            <a:chOff x="5815277" y="220930"/>
            <a:chExt cx="3270119" cy="6501266"/>
          </a:xfrm>
        </p:grpSpPr>
        <p:pic>
          <p:nvPicPr>
            <p:cNvPr id="5133" name="Picture 1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2809" y="3563454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32" name="Picture 1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7044" y="2374139"/>
              <a:ext cx="1564118" cy="16774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30" name="Picture 1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3357" y="220930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9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3358" y="3740223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5277" y="4821766"/>
              <a:ext cx="1879487" cy="1872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2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698" r="2000" b="2211"/>
            <a:stretch/>
          </p:blipFill>
          <p:spPr bwMode="auto">
            <a:xfrm>
              <a:off x="6805197" y="4273640"/>
              <a:ext cx="1713261" cy="1705844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12500" b="88542" l="1563" r="4149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345" r="57383" b="10387"/>
            <a:stretch/>
          </p:blipFill>
          <p:spPr bwMode="auto">
            <a:xfrm>
              <a:off x="6002215" y="220930"/>
              <a:ext cx="2338135" cy="3083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59057">
              <a:off x="7886924" y="2628642"/>
              <a:ext cx="906852" cy="8534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7" name="Picture 9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400" t="15707" r="46567" b="30712"/>
            <a:stretch/>
          </p:blipFill>
          <p:spPr bwMode="auto">
            <a:xfrm>
              <a:off x="6359309" y="5126562"/>
              <a:ext cx="988828" cy="102072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4041" y="4647714"/>
              <a:ext cx="779040" cy="802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0" name="Picture 1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588" y="5578160"/>
              <a:ext cx="623348" cy="6423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1" name="Picture 13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0756" y="5958721"/>
              <a:ext cx="493713" cy="5087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2" name="Picture 14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3332" y="5704609"/>
              <a:ext cx="987425" cy="10175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" name="Группа 4"/>
          <p:cNvGrpSpPr/>
          <p:nvPr/>
        </p:nvGrpSpPr>
        <p:grpSpPr>
          <a:xfrm>
            <a:off x="0" y="692696"/>
            <a:ext cx="2627784" cy="5832648"/>
            <a:chOff x="186024" y="571080"/>
            <a:chExt cx="2746743" cy="4035918"/>
          </a:xfrm>
        </p:grpSpPr>
        <p:pic>
          <p:nvPicPr>
            <p:cNvPr id="5128" name="Picture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5760513">
              <a:off x="514637" y="1549615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7" name="Picture 7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6642" y="715734"/>
              <a:ext cx="1616932" cy="2277179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336327">
              <a:off x="1404074" y="2851223"/>
              <a:ext cx="1219200" cy="1755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16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3125" b="89063" l="72396" r="9201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0155" t="2471" r="6645" b="9448"/>
            <a:stretch/>
          </p:blipFill>
          <p:spPr bwMode="auto">
            <a:xfrm rot="21278204">
              <a:off x="1915944" y="1417725"/>
              <a:ext cx="1016823" cy="25735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" name="Группа 2"/>
            <p:cNvGrpSpPr/>
            <p:nvPr/>
          </p:nvGrpSpPr>
          <p:grpSpPr>
            <a:xfrm rot="573867">
              <a:off x="1268475" y="571080"/>
              <a:ext cx="957428" cy="1609515"/>
              <a:chOff x="7878573" y="3755240"/>
              <a:chExt cx="1254643" cy="2753833"/>
            </a:xfrm>
          </p:grpSpPr>
          <p:pic>
            <p:nvPicPr>
              <p:cNvPr id="2051" name="Picture 3"/>
              <p:cNvPicPr>
                <a:picLocks noChangeAspect="1" noChangeArrowheads="1"/>
              </p:cNvPicPr>
              <p:nvPr/>
            </p:nvPicPr>
            <p:blipFill rotWithShape="1">
              <a:blip r:embed="rId17" cstate="print">
                <a:extLst>
                  <a:ext uri="{BEBA8EAE-BF5A-486C-A8C5-ECC9F3942E4B}">
                    <a14:imgProps xmlns:a14="http://schemas.microsoft.com/office/drawing/2010/main" xmlns="">
                      <a14:imgLayer r:embed="rId7">
                        <a14:imgEffect>
                          <a14:backgroundRemoval t="16667" b="89844" l="45139" r="65278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4042" t="15843" r="33090" b="8867"/>
              <a:stretch/>
            </p:blipFill>
            <p:spPr bwMode="auto">
              <a:xfrm>
                <a:off x="7878573" y="3755240"/>
                <a:ext cx="1254643" cy="27538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" name="Полилиния 1"/>
              <p:cNvSpPr/>
              <p:nvPr/>
            </p:nvSpPr>
            <p:spPr>
              <a:xfrm>
                <a:off x="7940380" y="3838278"/>
                <a:ext cx="586930" cy="1095228"/>
              </a:xfrm>
              <a:custGeom>
                <a:avLst/>
                <a:gdLst>
                  <a:gd name="connsiteX0" fmla="*/ 586930 w 586930"/>
                  <a:gd name="connsiteY0" fmla="*/ 74502 h 1095228"/>
                  <a:gd name="connsiteX1" fmla="*/ 544399 w 586930"/>
                  <a:gd name="connsiteY1" fmla="*/ 21340 h 1095228"/>
                  <a:gd name="connsiteX2" fmla="*/ 416809 w 586930"/>
                  <a:gd name="connsiteY2" fmla="*/ 10707 h 1095228"/>
                  <a:gd name="connsiteX3" fmla="*/ 384911 w 586930"/>
                  <a:gd name="connsiteY3" fmla="*/ 31972 h 1095228"/>
                  <a:gd name="connsiteX4" fmla="*/ 310483 w 586930"/>
                  <a:gd name="connsiteY4" fmla="*/ 74502 h 1095228"/>
                  <a:gd name="connsiteX5" fmla="*/ 289218 w 586930"/>
                  <a:gd name="connsiteY5" fmla="*/ 95768 h 1095228"/>
                  <a:gd name="connsiteX6" fmla="*/ 267953 w 586930"/>
                  <a:gd name="connsiteY6" fmla="*/ 138298 h 1095228"/>
                  <a:gd name="connsiteX7" fmla="*/ 246688 w 586930"/>
                  <a:gd name="connsiteY7" fmla="*/ 170195 h 1095228"/>
                  <a:gd name="connsiteX8" fmla="*/ 204158 w 586930"/>
                  <a:gd name="connsiteY8" fmla="*/ 223358 h 1095228"/>
                  <a:gd name="connsiteX9" fmla="*/ 193525 w 586930"/>
                  <a:gd name="connsiteY9" fmla="*/ 255256 h 1095228"/>
                  <a:gd name="connsiteX10" fmla="*/ 172260 w 586930"/>
                  <a:gd name="connsiteY10" fmla="*/ 287154 h 1095228"/>
                  <a:gd name="connsiteX11" fmla="*/ 119097 w 586930"/>
                  <a:gd name="connsiteY11" fmla="*/ 361581 h 1095228"/>
                  <a:gd name="connsiteX12" fmla="*/ 65934 w 586930"/>
                  <a:gd name="connsiteY12" fmla="*/ 457274 h 1095228"/>
                  <a:gd name="connsiteX13" fmla="*/ 44669 w 586930"/>
                  <a:gd name="connsiteY13" fmla="*/ 521070 h 1095228"/>
                  <a:gd name="connsiteX14" fmla="*/ 34037 w 586930"/>
                  <a:gd name="connsiteY14" fmla="*/ 552968 h 1095228"/>
                  <a:gd name="connsiteX15" fmla="*/ 12771 w 586930"/>
                  <a:gd name="connsiteY15" fmla="*/ 606130 h 1095228"/>
                  <a:gd name="connsiteX16" fmla="*/ 44669 w 586930"/>
                  <a:gd name="connsiteY16" fmla="*/ 1073963 h 1095228"/>
                  <a:gd name="connsiteX17" fmla="*/ 55302 w 586930"/>
                  <a:gd name="connsiteY17" fmla="*/ 1095228 h 1095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86930" h="1095228">
                    <a:moveTo>
                      <a:pt x="586930" y="74502"/>
                    </a:moveTo>
                    <a:cubicBezTo>
                      <a:pt x="572753" y="56781"/>
                      <a:pt x="562312" y="35273"/>
                      <a:pt x="544399" y="21340"/>
                    </a:cubicBezTo>
                    <a:cubicBezTo>
                      <a:pt x="499329" y="-13714"/>
                      <a:pt x="468952" y="3258"/>
                      <a:pt x="416809" y="10707"/>
                    </a:cubicBezTo>
                    <a:cubicBezTo>
                      <a:pt x="406176" y="17795"/>
                      <a:pt x="396006" y="25632"/>
                      <a:pt x="384911" y="31972"/>
                    </a:cubicBezTo>
                    <a:cubicBezTo>
                      <a:pt x="346715" y="53798"/>
                      <a:pt x="342860" y="48600"/>
                      <a:pt x="310483" y="74502"/>
                    </a:cubicBezTo>
                    <a:cubicBezTo>
                      <a:pt x="302655" y="80764"/>
                      <a:pt x="294779" y="87427"/>
                      <a:pt x="289218" y="95768"/>
                    </a:cubicBezTo>
                    <a:cubicBezTo>
                      <a:pt x="280426" y="108956"/>
                      <a:pt x="275817" y="124536"/>
                      <a:pt x="267953" y="138298"/>
                    </a:cubicBezTo>
                    <a:cubicBezTo>
                      <a:pt x="261613" y="149393"/>
                      <a:pt x="254671" y="160217"/>
                      <a:pt x="246688" y="170195"/>
                    </a:cubicBezTo>
                    <a:cubicBezTo>
                      <a:pt x="220318" y="203157"/>
                      <a:pt x="225973" y="179729"/>
                      <a:pt x="204158" y="223358"/>
                    </a:cubicBezTo>
                    <a:cubicBezTo>
                      <a:pt x="199146" y="233383"/>
                      <a:pt x="198537" y="245231"/>
                      <a:pt x="193525" y="255256"/>
                    </a:cubicBezTo>
                    <a:cubicBezTo>
                      <a:pt x="187810" y="266686"/>
                      <a:pt x="179688" y="276755"/>
                      <a:pt x="172260" y="287154"/>
                    </a:cubicBezTo>
                    <a:cubicBezTo>
                      <a:pt x="106306" y="379489"/>
                      <a:pt x="169221" y="286396"/>
                      <a:pt x="119097" y="361581"/>
                    </a:cubicBezTo>
                    <a:cubicBezTo>
                      <a:pt x="93077" y="439642"/>
                      <a:pt x="113682" y="409527"/>
                      <a:pt x="65934" y="457274"/>
                    </a:cubicBezTo>
                    <a:lnTo>
                      <a:pt x="44669" y="521070"/>
                    </a:lnTo>
                    <a:cubicBezTo>
                      <a:pt x="41125" y="531703"/>
                      <a:pt x="38200" y="542562"/>
                      <a:pt x="34037" y="552968"/>
                    </a:cubicBezTo>
                    <a:lnTo>
                      <a:pt x="12771" y="606130"/>
                    </a:lnTo>
                    <a:cubicBezTo>
                      <a:pt x="23800" y="1047253"/>
                      <a:pt x="-40016" y="904595"/>
                      <a:pt x="44669" y="1073963"/>
                    </a:cubicBezTo>
                    <a:lnTo>
                      <a:pt x="55302" y="1095228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5125" name="Picture 5"/>
            <p:cNvPicPr>
              <a:picLocks noChangeAspect="1" noChangeArrowheads="1"/>
            </p:cNvPicPr>
            <p:nvPr/>
          </p:nvPicPr>
          <p:blipFill>
            <a:blip r:embed="rId18" cstate="print">
              <a:clrChange>
                <a:clrFrom>
                  <a:srgbClr val="9F9B8B"/>
                </a:clrFrom>
                <a:clrTo>
                  <a:srgbClr val="9F9B8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038753">
              <a:off x="580270" y="890054"/>
              <a:ext cx="903314" cy="17026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27584" y="836712"/>
            <a:ext cx="7772400" cy="3240360"/>
          </a:xfrm>
          <a:effectLst>
            <a:outerShdw blurRad="50800" dist="38100" dir="10800000" algn="r" rotWithShape="0">
              <a:schemeClr val="bg1">
                <a:alpha val="40000"/>
              </a:schemeClr>
            </a:outerShdw>
          </a:effectLst>
        </p:spPr>
        <p:txBody>
          <a:bodyPr>
            <a:noAutofit/>
          </a:bodyPr>
          <a:lstStyle/>
          <a:p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bg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Віртуальна </a:t>
            </a:r>
            <a:b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bg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</a:br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bg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експедиція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bg1"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428365" y="1679939"/>
            <a:ext cx="1137119" cy="921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456257" y="-2132729"/>
            <a:ext cx="1569167" cy="583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000132"/>
          </a:xfrm>
        </p:spPr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Біологічна мозаїка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971600" y="1397000"/>
          <a:ext cx="7776864" cy="3177502"/>
        </p:xfrm>
        <a:graphic>
          <a:graphicData uri="http://schemas.openxmlformats.org/drawingml/2006/table">
            <a:tbl>
              <a:tblPr firstRow="1" bandRow="1">
                <a:effectLst>
                  <a:outerShdw blurRad="609600" dir="780000" algn="ctr" rotWithShape="0">
                    <a:schemeClr val="tx1">
                      <a:alpha val="90000"/>
                    </a:schemeClr>
                  </a:outerShdw>
                </a:effectLst>
                <a:tableStyleId>{5C22544A-7EE6-4342-B048-85BDC9FD1C3A}</a:tableStyleId>
              </a:tblPr>
              <a:tblGrid>
                <a:gridCol w="630960"/>
                <a:gridCol w="3257472"/>
                <a:gridCol w="616813"/>
                <a:gridCol w="3271619"/>
              </a:tblGrid>
              <a:tr h="434302"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>
                          <a:solidFill>
                            <a:schemeClr val="tx1"/>
                          </a:solidFill>
                        </a:rPr>
                        <a:t>Структура клітини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>
                          <a:solidFill>
                            <a:schemeClr val="tx1"/>
                          </a:solidFill>
                        </a:rPr>
                        <a:t>Функції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34302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/>
                        <a:t>1.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Ядро</a:t>
                      </a:r>
                      <a:endParaRPr lang="ru-RU" sz="1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</a:rPr>
                        <a:t>А.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Внутрішній вміст клітини</a:t>
                      </a:r>
                      <a:endParaRPr lang="ru-RU" sz="1800" b="1" i="1" dirty="0"/>
                    </a:p>
                  </a:txBody>
                  <a:tcPr/>
                </a:tc>
              </a:tr>
              <a:tr h="434302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/>
                        <a:t>2.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Травна вакуоля</a:t>
                      </a:r>
                      <a:endParaRPr lang="ru-RU" sz="1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</a:rPr>
                        <a:t>Б.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Перетравлення їжі</a:t>
                      </a:r>
                      <a:endParaRPr lang="ru-RU" sz="1800" b="1" i="1" dirty="0"/>
                    </a:p>
                  </a:txBody>
                  <a:tcPr/>
                </a:tc>
              </a:tr>
              <a:tr h="434302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/>
                        <a:t>3.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Скоротлива вакуоля</a:t>
                      </a:r>
                      <a:endParaRPr lang="ru-RU" sz="1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</a:rPr>
                        <a:t>В.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Зберігає спадкову інформацію</a:t>
                      </a:r>
                      <a:endParaRPr lang="ru-RU" sz="1800" b="1" i="1" dirty="0"/>
                    </a:p>
                  </a:txBody>
                  <a:tcPr/>
                </a:tc>
              </a:tr>
              <a:tr h="434302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/>
                        <a:t>4.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Війки, несправжні ніжки</a:t>
                      </a:r>
                      <a:endParaRPr lang="ru-RU" sz="1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</a:rPr>
                        <a:t>Г.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Захист від чинників довкілля</a:t>
                      </a:r>
                      <a:endParaRPr lang="ru-RU" sz="1800" b="1" i="1" dirty="0"/>
                    </a:p>
                  </a:txBody>
                  <a:tcPr/>
                </a:tc>
              </a:tr>
              <a:tr h="434302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/>
                        <a:t>5.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Цитоплазма</a:t>
                      </a:r>
                      <a:endParaRPr lang="ru-RU" sz="1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</a:rPr>
                        <a:t>Д.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Регулює тиск у клітині</a:t>
                      </a:r>
                      <a:endParaRPr lang="ru-RU" sz="1800" b="1" i="1" dirty="0"/>
                    </a:p>
                  </a:txBody>
                  <a:tcPr/>
                </a:tc>
              </a:tr>
              <a:tr h="434302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/>
                        <a:t>6.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Клітинна мембрана</a:t>
                      </a:r>
                      <a:endParaRPr lang="ru-RU" sz="1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</a:rPr>
                        <a:t>Е.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Забезпечують пересування</a:t>
                      </a:r>
                      <a:r>
                        <a:rPr lang="uk-UA" sz="1800" b="1" i="1" baseline="0" dirty="0" smtClean="0"/>
                        <a:t> </a:t>
                      </a:r>
                      <a:endParaRPr lang="ru-RU" sz="1800" b="1" i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403648" y="4725144"/>
          <a:ext cx="6552726" cy="1022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2121"/>
                <a:gridCol w="1092121"/>
                <a:gridCol w="1092121"/>
                <a:gridCol w="1092121"/>
                <a:gridCol w="1092121"/>
                <a:gridCol w="1092121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chemeClr val="tx1"/>
                          </a:solidFill>
                        </a:rPr>
                        <a:t>1.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chemeClr val="tx1"/>
                          </a:solidFill>
                        </a:rPr>
                        <a:t>2.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chemeClr val="tx1"/>
                          </a:solidFill>
                        </a:rPr>
                        <a:t>3.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chemeClr val="tx1"/>
                          </a:solidFill>
                        </a:rPr>
                        <a:t>4.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chemeClr val="tx1"/>
                          </a:solidFill>
                        </a:rPr>
                        <a:t>5.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chemeClr val="tx1"/>
                          </a:solidFill>
                        </a:rPr>
                        <a:t>6.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В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Б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Д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Е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А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Г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965940" y="1799477"/>
            <a:ext cx="1137119" cy="921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107504" y="260648"/>
            <a:ext cx="8820472" cy="6597352"/>
            <a:chOff x="4722735" y="468020"/>
            <a:chExt cx="5413061" cy="6254176"/>
          </a:xfrm>
        </p:grpSpPr>
        <p:pic>
          <p:nvPicPr>
            <p:cNvPr id="13" name="Picture 1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2809" y="3563454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1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7044" y="2374139"/>
              <a:ext cx="1564118" cy="16774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1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69413" y="536282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3358" y="3740223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4"/>
            <p:cNvPicPr>
              <a:picLocks noChangeAspect="1" noChangeArrowheads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5277" y="4821766"/>
              <a:ext cx="1879487" cy="1872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698" r="2000" b="2211"/>
            <a:stretch/>
          </p:blipFill>
          <p:spPr bwMode="auto">
            <a:xfrm>
              <a:off x="8422535" y="2610112"/>
              <a:ext cx="1713261" cy="1705844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12500" b="88542" l="1563" r="4149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345" r="57383" b="10387"/>
            <a:stretch/>
          </p:blipFill>
          <p:spPr bwMode="auto">
            <a:xfrm>
              <a:off x="4732915" y="1995751"/>
              <a:ext cx="2338135" cy="2899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59057">
              <a:off x="7848719" y="1607763"/>
              <a:ext cx="906852" cy="8534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9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400" t="15707" r="46567" b="30712"/>
            <a:stretch/>
          </p:blipFill>
          <p:spPr bwMode="auto">
            <a:xfrm>
              <a:off x="4722735" y="468020"/>
              <a:ext cx="988828" cy="102072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1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52824" y="5204081"/>
              <a:ext cx="779040" cy="802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1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588" y="5578160"/>
              <a:ext cx="623348" cy="6423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" name="Picture 13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0756" y="5958721"/>
              <a:ext cx="493713" cy="5087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14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3332" y="5704609"/>
              <a:ext cx="987425" cy="10175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Метод </a:t>
            </a:r>
            <a:b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uk-UA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“чотирикратного</a:t>
            </a:r>
            <a:r>
              <a:rPr lang="uk-UA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пошуку”</a:t>
            </a:r>
            <a:endParaRPr lang="ru-RU" sz="4000" dirty="0"/>
          </a:p>
        </p:txBody>
      </p:sp>
      <p:sp>
        <p:nvSpPr>
          <p:cNvPr id="7" name="Выноска-облако 6"/>
          <p:cNvSpPr/>
          <p:nvPr/>
        </p:nvSpPr>
        <p:spPr>
          <a:xfrm>
            <a:off x="3203848" y="2492896"/>
            <a:ext cx="2952328" cy="2088232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</a:rPr>
              <a:t>Циста </a:t>
            </a:r>
          </a:p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з </a:t>
            </a:r>
            <a:r>
              <a:rPr lang="uk-UA" sz="2000" b="1" dirty="0" err="1" smtClean="0">
                <a:solidFill>
                  <a:schemeClr val="tx1"/>
                </a:solidFill>
              </a:rPr>
              <a:t>грец</a:t>
            </a:r>
            <a:r>
              <a:rPr lang="uk-UA" sz="2000" b="1" dirty="0" smtClean="0">
                <a:solidFill>
                  <a:schemeClr val="tx1"/>
                </a:solidFill>
              </a:rPr>
              <a:t>. </a:t>
            </a:r>
            <a:r>
              <a:rPr lang="uk-UA" sz="2000" b="1" dirty="0" err="1" smtClean="0">
                <a:solidFill>
                  <a:schemeClr val="tx1"/>
                </a:solidFill>
              </a:rPr>
              <a:t>цістіс</a:t>
            </a:r>
            <a:r>
              <a:rPr lang="uk-UA" sz="2000" b="1" dirty="0" smtClean="0">
                <a:solidFill>
                  <a:schemeClr val="tx1"/>
                </a:solidFill>
              </a:rPr>
              <a:t> </a:t>
            </a:r>
            <a:r>
              <a:rPr lang="uk-UA" sz="2000" b="1" dirty="0" err="1" smtClean="0">
                <a:solidFill>
                  <a:schemeClr val="tx1"/>
                </a:solidFill>
              </a:rPr>
              <a:t>“міхур”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6012160" y="1340768"/>
            <a:ext cx="2592288" cy="1512168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У КОГО?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6012160" y="3933056"/>
            <a:ext cx="2592288" cy="1512168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ЧОМУ?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683568" y="4221088"/>
            <a:ext cx="2592288" cy="1512168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ЯКИМ ЧИНОМ?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Выноска-облако 10"/>
          <p:cNvSpPr/>
          <p:nvPr/>
        </p:nvSpPr>
        <p:spPr>
          <a:xfrm>
            <a:off x="467544" y="1556792"/>
            <a:ext cx="2592288" cy="1512168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ДЛЯ ЧОГО?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965940" y="1799477"/>
            <a:ext cx="1137119" cy="921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84796303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0" y="188640"/>
            <a:ext cx="9144000" cy="6669360"/>
            <a:chOff x="4070052" y="1082381"/>
            <a:chExt cx="5872409" cy="6322439"/>
          </a:xfrm>
        </p:grpSpPr>
        <p:pic>
          <p:nvPicPr>
            <p:cNvPr id="13" name="Picture 1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2244" y="3676350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1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78343" y="1833267"/>
              <a:ext cx="1564118" cy="16774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1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0052" y="1082381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6980" y="5095007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1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588" y="5578160"/>
              <a:ext cx="623348" cy="6423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" name="Picture 1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0756" y="5958721"/>
              <a:ext cx="493713" cy="5087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619672"/>
          </a:xfrm>
        </p:spPr>
        <p:txBody>
          <a:bodyPr>
            <a:normAutofit fontScale="90000"/>
          </a:bodyPr>
          <a:lstStyle/>
          <a:p>
            <a:r>
              <a:rPr lang="uk-UA" sz="3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Експеримент</a:t>
            </a: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Вирощування культури</a:t>
            </a:r>
            <a:b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інфузорії-туфельки</a:t>
            </a:r>
            <a:endParaRPr lang="ru-RU" sz="4000" i="1" dirty="0"/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965940" y="1799477"/>
            <a:ext cx="1137119" cy="921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Рисунок 26" descr="333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67944" y="3933056"/>
            <a:ext cx="4824536" cy="2547526"/>
          </a:xfrm>
          <a:prstGeom prst="rect">
            <a:avLst/>
          </a:prstGeom>
          <a:ln w="25400">
            <a:solidFill>
              <a:srgbClr val="3B1CF6"/>
            </a:solidFill>
          </a:ln>
        </p:spPr>
      </p:pic>
      <p:pic>
        <p:nvPicPr>
          <p:cNvPr id="17" name="Рисунок 16" descr="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1700808"/>
            <a:ext cx="4536504" cy="3402378"/>
          </a:xfrm>
          <a:prstGeom prst="rect">
            <a:avLst/>
          </a:prstGeom>
          <a:ln w="25400">
            <a:solidFill>
              <a:srgbClr val="3B1CF6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984796303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965940" y="1476291"/>
            <a:ext cx="1137119" cy="921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1414" y="0"/>
            <a:ext cx="306258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12500" b="88542" l="1563" r="4149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345" r="57383" b="10387"/>
          <a:stretch/>
        </p:blipFill>
        <p:spPr bwMode="auto">
          <a:xfrm>
            <a:off x="124092" y="1872207"/>
            <a:ext cx="5384012" cy="4321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400" t="15707" r="46567" b="30712"/>
          <a:stretch/>
        </p:blipFill>
        <p:spPr bwMode="auto">
          <a:xfrm>
            <a:off x="5732525" y="3356992"/>
            <a:ext cx="3411475" cy="27363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340768"/>
            <a:ext cx="5054760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49254403"/>
              </p:ext>
            </p:extLst>
          </p:nvPr>
        </p:nvGraphicFramePr>
        <p:xfrm>
          <a:off x="179512" y="1700808"/>
          <a:ext cx="8712968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47864" cy="1769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04856" cy="1143000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bg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Роль у природі та житті людини</a:t>
            </a:r>
            <a:endParaRPr lang="ru-RU" dirty="0">
              <a:effectLst>
                <a:glow rad="228600">
                  <a:schemeClr val="bg1"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970837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442960">
            <a:off x="7675970" y="3685826"/>
            <a:ext cx="1867639" cy="3530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51663">
            <a:off x="-300566" y="4446335"/>
            <a:ext cx="1654087" cy="2583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429000"/>
            <a:ext cx="306258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16832"/>
            <a:ext cx="7164288" cy="5406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2472" y="-19000"/>
            <a:ext cx="5054760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-171400"/>
            <a:ext cx="5054760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47864" cy="1769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704856" cy="864096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bg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Інструктивні картки</a:t>
            </a:r>
            <a:endParaRPr lang="ru-RU" dirty="0">
              <a:effectLst>
                <a:glow rad="228600">
                  <a:schemeClr val="bg1"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7" name="Содержимое 16" descr="1.jpg"/>
          <p:cNvPicPr>
            <a:picLocks noGrp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79512" y="980728"/>
            <a:ext cx="3556861" cy="2880320"/>
          </a:xfrm>
          <a:prstGeom prst="rect">
            <a:avLst/>
          </a:prstGeom>
          <a:ln w="25400">
            <a:solidFill>
              <a:srgbClr val="0000CC"/>
            </a:solidFill>
          </a:ln>
        </p:spPr>
      </p:pic>
      <p:pic>
        <p:nvPicPr>
          <p:cNvPr id="18" name="Рисунок 17" descr="2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851920" y="980728"/>
            <a:ext cx="5139486" cy="2880320"/>
          </a:xfrm>
          <a:prstGeom prst="rect">
            <a:avLst/>
          </a:prstGeom>
          <a:ln w="25400">
            <a:solidFill>
              <a:srgbClr val="0000CC"/>
            </a:solidFill>
          </a:ln>
        </p:spPr>
      </p:pic>
      <p:sp>
        <p:nvSpPr>
          <p:cNvPr id="19" name="Прямоугольник 18"/>
          <p:cNvSpPr/>
          <p:nvPr/>
        </p:nvSpPr>
        <p:spPr>
          <a:xfrm>
            <a:off x="683568" y="3933056"/>
            <a:ext cx="2520280" cy="2520280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chemeClr val="tx1"/>
                </a:solidFill>
              </a:rPr>
              <a:t>1- ядро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2- клітинна мембрана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3- цитоплазма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4- травна вакуоля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5- скоротлива вакуоля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6- несправжні ніжки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04048" y="3933056"/>
            <a:ext cx="3240360" cy="2664296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>
              <a:solidFill>
                <a:schemeClr val="tx1"/>
              </a:solidFill>
            </a:endParaRPr>
          </a:p>
          <a:p>
            <a:endParaRPr lang="uk-UA" dirty="0" smtClean="0">
              <a:solidFill>
                <a:schemeClr val="tx1"/>
              </a:solidFill>
            </a:endParaRPr>
          </a:p>
          <a:p>
            <a:r>
              <a:rPr lang="uk-UA" b="1" dirty="0" smtClean="0">
                <a:solidFill>
                  <a:schemeClr val="tx1"/>
                </a:solidFill>
              </a:rPr>
              <a:t>1- війки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2- цитоплазма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3- два ядра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4-клітинний рот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5- клітинна мембрана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6- скоротлива вакуоля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7- травна вакуоля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8- </a:t>
            </a:r>
            <a:r>
              <a:rPr lang="uk-UA" b="1" dirty="0" err="1" smtClean="0">
                <a:solidFill>
                  <a:schemeClr val="tx1"/>
                </a:solidFill>
              </a:rPr>
              <a:t>передротова</a:t>
            </a:r>
            <a:r>
              <a:rPr lang="uk-UA" b="1" dirty="0" smtClean="0">
                <a:solidFill>
                  <a:schemeClr val="tx1"/>
                </a:solidFill>
              </a:rPr>
              <a:t> западина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9- порошиця</a:t>
            </a:r>
          </a:p>
          <a:p>
            <a:pPr algn="ctr"/>
            <a:r>
              <a:rPr lang="uk-UA" dirty="0" smtClean="0">
                <a:solidFill>
                  <a:schemeClr val="tx1"/>
                </a:solidFill>
              </a:rPr>
              <a:t> 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139952" y="3501008"/>
            <a:ext cx="576064" cy="288032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5940152" y="2564904"/>
            <a:ext cx="1368152" cy="72008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7164288" y="3068960"/>
            <a:ext cx="504056" cy="288032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4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32240" y="980728"/>
            <a:ext cx="504056" cy="216024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8" name="Прямая соединительная линия 27"/>
          <p:cNvCxnSpPr>
            <a:stCxn id="26" idx="2"/>
          </p:cNvCxnSpPr>
          <p:nvPr/>
        </p:nvCxnSpPr>
        <p:spPr>
          <a:xfrm flipH="1" flipV="1">
            <a:off x="6444208" y="1124744"/>
            <a:ext cx="540060" cy="720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4572000" y="3212976"/>
            <a:ext cx="360040" cy="28803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6970837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442960">
            <a:off x="7675970" y="3685826"/>
            <a:ext cx="1867639" cy="3530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51663">
            <a:off x="-300566" y="4446335"/>
            <a:ext cx="1654087" cy="2583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429000"/>
            <a:ext cx="306258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16832"/>
            <a:ext cx="7164288" cy="5406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2472" y="-19000"/>
            <a:ext cx="5054760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-171400"/>
            <a:ext cx="5054760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47864" cy="1769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2880320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bg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Одноклітинні  істоти – </a:t>
            </a:r>
            <a:b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bg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</a:b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bg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є  цілісними</a:t>
            </a:r>
            <a:b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bg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</a:b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bg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самостійними організмами</a:t>
            </a:r>
            <a:endParaRPr lang="ru-RU" dirty="0">
              <a:effectLst>
                <a:glow rad="228600">
                  <a:schemeClr val="bg1"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3" name="Рисунок 22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3284984"/>
            <a:ext cx="4166630" cy="2952328"/>
          </a:xfrm>
          <a:prstGeom prst="rect">
            <a:avLst/>
          </a:prstGeom>
        </p:spPr>
      </p:pic>
      <p:pic>
        <p:nvPicPr>
          <p:cNvPr id="27" name="Рисунок 26" descr="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3" y="3284984"/>
            <a:ext cx="3936437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6970837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9161" y="4603118"/>
            <a:ext cx="1652587" cy="230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907704" y="188640"/>
            <a:ext cx="7052320" cy="1008112"/>
          </a:xfrm>
          <a:effectLst>
            <a:outerShdw blurRad="50800" dist="38100" dir="10800000" algn="r" rotWithShape="0">
              <a:schemeClr val="bg1">
                <a:alpha val="40000"/>
              </a:schemeClr>
            </a:outerShdw>
          </a:effectLst>
        </p:spPr>
        <p:txBody>
          <a:bodyPr>
            <a:noAutofit/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bg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маршрутний лист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bg1"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040941" y="1836331"/>
            <a:ext cx="1137119" cy="921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Рисунок 29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340768"/>
            <a:ext cx="8590867" cy="5112568"/>
          </a:xfrm>
          <a:prstGeom prst="rect">
            <a:avLst/>
          </a:prstGeom>
        </p:spPr>
      </p:pic>
      <p:pic>
        <p:nvPicPr>
          <p:cNvPr id="33" name="Рисунок 32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00000">
            <a:off x="1259632" y="2420888"/>
            <a:ext cx="653473" cy="792088"/>
          </a:xfrm>
          <a:prstGeom prst="rect">
            <a:avLst/>
          </a:prstGeom>
        </p:spPr>
      </p:pic>
      <p:sp>
        <p:nvSpPr>
          <p:cNvPr id="34" name="Заголовок 3"/>
          <p:cNvSpPr txBox="1">
            <a:spLocks/>
          </p:cNvSpPr>
          <p:nvPr/>
        </p:nvSpPr>
        <p:spPr>
          <a:xfrm>
            <a:off x="1259632" y="2852936"/>
            <a:ext cx="3240360" cy="720080"/>
          </a:xfrm>
          <a:prstGeom prst="rect">
            <a:avLst/>
          </a:prstGeom>
          <a:effectLst>
            <a:outerShdw blurRad="50800" dist="38100" dir="10800000" algn="r" rotWithShape="0">
              <a:schemeClr val="bg1"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історична</a:t>
            </a:r>
            <a:endParaRPr kumimoji="0" lang="ru-RU" sz="40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glow rad="139700">
                  <a:schemeClr val="bg1"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5" name="Заголовок 3"/>
          <p:cNvSpPr txBox="1">
            <a:spLocks/>
          </p:cNvSpPr>
          <p:nvPr/>
        </p:nvSpPr>
        <p:spPr>
          <a:xfrm>
            <a:off x="6012160" y="2708920"/>
            <a:ext cx="2808312" cy="720080"/>
          </a:xfrm>
          <a:prstGeom prst="rect">
            <a:avLst/>
          </a:prstGeom>
          <a:effectLst>
            <a:outerShdw blurRad="50800" dist="38100" dir="10800000" algn="r" rotWithShape="0">
              <a:schemeClr val="bg1"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cap="all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кінцева</a:t>
            </a:r>
            <a:endParaRPr kumimoji="0" lang="ru-RU" sz="40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glow rad="139700">
                  <a:schemeClr val="bg1"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6" name="Заголовок 3"/>
          <p:cNvSpPr txBox="1">
            <a:spLocks/>
          </p:cNvSpPr>
          <p:nvPr/>
        </p:nvSpPr>
        <p:spPr>
          <a:xfrm>
            <a:off x="3131840" y="2204864"/>
            <a:ext cx="2304256" cy="720080"/>
          </a:xfrm>
          <a:prstGeom prst="rect">
            <a:avLst/>
          </a:prstGeom>
          <a:effectLst>
            <a:outerShdw blurRad="50800" dist="38100" dir="10800000" algn="r" rotWithShape="0">
              <a:schemeClr val="bg1"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cap="all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скарб</a:t>
            </a:r>
            <a:endParaRPr kumimoji="0" lang="ru-RU" sz="40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glow rad="139700">
                  <a:schemeClr val="bg1"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7" name="Заголовок 3"/>
          <p:cNvSpPr txBox="1">
            <a:spLocks/>
          </p:cNvSpPr>
          <p:nvPr/>
        </p:nvSpPr>
        <p:spPr>
          <a:xfrm>
            <a:off x="1619672" y="4437112"/>
            <a:ext cx="4176464" cy="720080"/>
          </a:xfrm>
          <a:prstGeom prst="rect">
            <a:avLst/>
          </a:prstGeom>
          <a:effectLst>
            <a:outerShdw blurRad="50800" dist="38100" dir="10800000" algn="r" rotWithShape="0">
              <a:schemeClr val="bg1"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дослідницька</a:t>
            </a:r>
            <a:endParaRPr kumimoji="0" lang="ru-RU" sz="40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glow rad="139700">
                  <a:schemeClr val="bg1"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" name="Рисунок 39" descr="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800000">
            <a:off x="3275856" y="3501008"/>
            <a:ext cx="648072" cy="785542"/>
          </a:xfrm>
          <a:prstGeom prst="rect">
            <a:avLst/>
          </a:prstGeom>
        </p:spPr>
      </p:pic>
      <p:pic>
        <p:nvPicPr>
          <p:cNvPr id="32" name="Рисунок 31" descr="3551337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2339752" cy="2339752"/>
          </a:xfrm>
          <a:prstGeom prst="rect">
            <a:avLst/>
          </a:prstGeom>
        </p:spPr>
      </p:pic>
      <p:sp>
        <p:nvSpPr>
          <p:cNvPr id="38" name="Заголовок 3"/>
          <p:cNvSpPr txBox="1">
            <a:spLocks/>
          </p:cNvSpPr>
          <p:nvPr/>
        </p:nvSpPr>
        <p:spPr>
          <a:xfrm>
            <a:off x="3419872" y="3789040"/>
            <a:ext cx="5328592" cy="720080"/>
          </a:xfrm>
          <a:prstGeom prst="rect">
            <a:avLst/>
          </a:prstGeom>
          <a:effectLst>
            <a:outerShdw blurRad="50800" dist="38100" dir="10800000" algn="r" rotWithShape="0">
              <a:schemeClr val="bg1"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експериментальна</a:t>
            </a:r>
            <a:endParaRPr kumimoji="0" lang="ru-RU" sz="40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glow rad="139700">
                  <a:schemeClr val="bg1"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11560" y="116633"/>
            <a:ext cx="7632848" cy="1152128"/>
          </a:xfrm>
        </p:spPr>
        <p:txBody>
          <a:bodyPr>
            <a:normAutofit fontScale="90000"/>
          </a:bodyPr>
          <a:lstStyle/>
          <a:p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Різновиди </a:t>
            </a:r>
            <a:b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одноклітинних тварин</a:t>
            </a:r>
            <a:endParaRPr lang="ru-RU" sz="3600" dirty="0"/>
          </a:p>
        </p:txBody>
      </p:sp>
      <p:pic>
        <p:nvPicPr>
          <p:cNvPr id="10" name="Рисунок 9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340768"/>
            <a:ext cx="2540628" cy="1800200"/>
          </a:xfrm>
          <a:prstGeom prst="rect">
            <a:avLst/>
          </a:prstGeom>
        </p:spPr>
      </p:pic>
      <p:pic>
        <p:nvPicPr>
          <p:cNvPr id="11" name="Рисунок 10" descr="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1268760"/>
            <a:ext cx="2400267" cy="1800200"/>
          </a:xfrm>
          <a:prstGeom prst="rect">
            <a:avLst/>
          </a:prstGeom>
        </p:spPr>
      </p:pic>
      <p:pic>
        <p:nvPicPr>
          <p:cNvPr id="14" name="Рисунок 13" descr="8трип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5013176"/>
            <a:ext cx="2070208" cy="1737866"/>
          </a:xfrm>
          <a:prstGeom prst="rect">
            <a:avLst/>
          </a:prstGeom>
        </p:spPr>
      </p:pic>
      <p:pic>
        <p:nvPicPr>
          <p:cNvPr id="15" name="Рисунок 14" descr="лейш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44208" y="5085184"/>
            <a:ext cx="1929413" cy="1600409"/>
          </a:xfrm>
          <a:prstGeom prst="rect">
            <a:avLst/>
          </a:prstGeom>
        </p:spPr>
      </p:pic>
      <p:pic>
        <p:nvPicPr>
          <p:cNvPr id="16" name="Рисунок 15" descr="лямб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19872" y="5013176"/>
            <a:ext cx="2263433" cy="1700808"/>
          </a:xfrm>
          <a:prstGeom prst="rect">
            <a:avLst/>
          </a:prstGeom>
        </p:spPr>
      </p:pic>
      <p:pic>
        <p:nvPicPr>
          <p:cNvPr id="18" name="Рисунок 17" descr="форам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87624" y="3212977"/>
            <a:ext cx="2520280" cy="1697232"/>
          </a:xfrm>
          <a:prstGeom prst="rect">
            <a:avLst/>
          </a:prstGeom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2771800" y="1556792"/>
            <a:ext cx="1584176" cy="3684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 fontScale="6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dirty="0" smtClean="0">
                <a:latin typeface="+mj-lt"/>
                <a:ea typeface="+mj-ea"/>
                <a:cs typeface="+mj-cs"/>
              </a:rPr>
              <a:t>Амеба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1547664" y="6381328"/>
            <a:ext cx="1728192" cy="3684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 fontScale="5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noProof="0" dirty="0" smtClean="0">
                <a:latin typeface="+mj-lt"/>
                <a:ea typeface="+mj-ea"/>
                <a:cs typeface="+mj-cs"/>
              </a:rPr>
              <a:t>Трипаносоми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6012160" y="6309320"/>
            <a:ext cx="1584176" cy="3684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 fontScale="6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noProof="0" dirty="0" smtClean="0">
                <a:latin typeface="+mj-lt"/>
                <a:ea typeface="+mj-ea"/>
                <a:cs typeface="+mj-cs"/>
              </a:rPr>
              <a:t>Лейшманії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3779912" y="4869160"/>
            <a:ext cx="1584176" cy="3684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 fontScale="6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dirty="0" smtClean="0">
                <a:latin typeface="+mj-lt"/>
                <a:ea typeface="+mj-ea"/>
                <a:cs typeface="+mj-cs"/>
              </a:rPr>
              <a:t>Лямблії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179512" y="4437112"/>
            <a:ext cx="1944216" cy="3684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 fontScale="5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noProof="0" dirty="0" smtClean="0">
                <a:latin typeface="+mj-lt"/>
                <a:ea typeface="+mj-ea"/>
                <a:cs typeface="+mj-cs"/>
              </a:rPr>
              <a:t>Форамініфери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4644008" y="2420888"/>
            <a:ext cx="1584176" cy="3684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 fontScale="6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noProof="0" dirty="0" smtClean="0">
                <a:latin typeface="+mj-lt"/>
                <a:ea typeface="+mj-ea"/>
                <a:cs typeface="+mj-cs"/>
              </a:rPr>
              <a:t>Інфузорія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2" name="Рисунок 31" descr="рад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436096" y="3140968"/>
            <a:ext cx="2610106" cy="1741314"/>
          </a:xfrm>
          <a:prstGeom prst="rect">
            <a:avLst/>
          </a:prstGeom>
        </p:spPr>
      </p:pic>
      <p:sp>
        <p:nvSpPr>
          <p:cNvPr id="31" name="Заголовок 1"/>
          <p:cNvSpPr txBox="1">
            <a:spLocks/>
          </p:cNvSpPr>
          <p:nvPr/>
        </p:nvSpPr>
        <p:spPr>
          <a:xfrm>
            <a:off x="7236296" y="4365104"/>
            <a:ext cx="1584176" cy="3684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 fontScale="6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noProof="0" dirty="0" smtClean="0">
                <a:latin typeface="+mj-lt"/>
                <a:ea typeface="+mj-ea"/>
                <a:cs typeface="+mj-cs"/>
              </a:rPr>
              <a:t>Радіолярії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1006669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2195736" y="0"/>
            <a:ext cx="4139952" cy="6912768"/>
            <a:chOff x="5815277" y="220930"/>
            <a:chExt cx="3270119" cy="6501266"/>
          </a:xfrm>
        </p:grpSpPr>
        <p:pic>
          <p:nvPicPr>
            <p:cNvPr id="14" name="Picture 1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2809" y="3563454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1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7044" y="2374139"/>
              <a:ext cx="1564118" cy="16774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1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3357" y="220930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3358" y="3740223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4"/>
            <p:cNvPicPr>
              <a:picLocks noChangeAspect="1" noChangeArrowheads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5277" y="4821766"/>
              <a:ext cx="1879487" cy="1872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698" r="2000" b="2211"/>
            <a:stretch/>
          </p:blipFill>
          <p:spPr bwMode="auto">
            <a:xfrm>
              <a:off x="6805197" y="4273640"/>
              <a:ext cx="1713261" cy="1705844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12500" b="88542" l="1563" r="4149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345" r="57383" b="10387"/>
            <a:stretch/>
          </p:blipFill>
          <p:spPr bwMode="auto">
            <a:xfrm>
              <a:off x="6002215" y="404664"/>
              <a:ext cx="2338135" cy="2899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59057">
              <a:off x="7886924" y="2628642"/>
              <a:ext cx="906852" cy="8534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9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400" t="15707" r="46567" b="30712"/>
            <a:stretch/>
          </p:blipFill>
          <p:spPr bwMode="auto">
            <a:xfrm>
              <a:off x="6359309" y="5126562"/>
              <a:ext cx="988828" cy="102072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1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4041" y="4647714"/>
              <a:ext cx="779040" cy="802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" name="Picture 1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588" y="5578160"/>
              <a:ext cx="623348" cy="6423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13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0756" y="5958721"/>
              <a:ext cx="493713" cy="5087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" name="Picture 14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3332" y="5704609"/>
              <a:ext cx="987425" cy="10175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61123" y="29591"/>
            <a:ext cx="8229600" cy="935287"/>
          </a:xfrm>
        </p:spPr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Історія відкриття</a:t>
            </a:r>
            <a:endParaRPr lang="ru-RU" dirty="0"/>
          </a:p>
        </p:txBody>
      </p:sp>
      <p:pic>
        <p:nvPicPr>
          <p:cNvPr id="36" name="Рисунок 35" descr="111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084168" y="980728"/>
            <a:ext cx="2875529" cy="3836643"/>
          </a:xfrm>
          <a:prstGeom prst="rect">
            <a:avLst/>
          </a:prstGeom>
        </p:spPr>
      </p:pic>
      <p:sp>
        <p:nvSpPr>
          <p:cNvPr id="37" name="Прямоугольник 36"/>
          <p:cNvSpPr/>
          <p:nvPr/>
        </p:nvSpPr>
        <p:spPr>
          <a:xfrm>
            <a:off x="6084168" y="4941168"/>
            <a:ext cx="2880320" cy="432048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chemeClr val="tx1"/>
                </a:solidFill>
              </a:rPr>
              <a:t>Антоні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</a:rPr>
              <a:t>ван</a:t>
            </a:r>
            <a:r>
              <a:rPr lang="ru-RU" sz="2000" b="1" dirty="0" smtClean="0">
                <a:solidFill>
                  <a:schemeClr val="tx1"/>
                </a:solidFill>
              </a:rPr>
              <a:t> Левенгук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8" name="Заголовок 1"/>
          <p:cNvSpPr txBox="1">
            <a:spLocks/>
          </p:cNvSpPr>
          <p:nvPr/>
        </p:nvSpPr>
        <p:spPr>
          <a:xfrm>
            <a:off x="251520" y="908720"/>
            <a:ext cx="4032448" cy="51845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915816" y="1268760"/>
            <a:ext cx="30963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У 1675 </a:t>
            </a:r>
            <a:r>
              <a:rPr lang="ru-RU" sz="2000" b="1" dirty="0" err="1" smtClean="0"/>
              <a:t>році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Антоні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ван</a:t>
            </a:r>
            <a:r>
              <a:rPr lang="ru-RU" sz="2000" b="1" dirty="0" smtClean="0"/>
              <a:t> Левенгук </a:t>
            </a:r>
            <a:r>
              <a:rPr lang="uk-UA" sz="2000" b="1" dirty="0" smtClean="0"/>
              <a:t>власноруч виготовив мікроскоп.  Був  він  зроблений з латуні і з легкістю містився в долоні. </a:t>
            </a:r>
          </a:p>
          <a:p>
            <a:pPr algn="just"/>
            <a:endParaRPr lang="uk-UA" sz="2400" dirty="0" smtClean="0"/>
          </a:p>
          <a:p>
            <a:pPr algn="just"/>
            <a:endParaRPr lang="uk-UA" sz="2400" dirty="0" smtClean="0"/>
          </a:p>
          <a:p>
            <a:pPr algn="just"/>
            <a:endParaRPr lang="uk-UA" sz="2400" dirty="0" smtClean="0"/>
          </a:p>
          <a:p>
            <a:pPr algn="just"/>
            <a:endParaRPr lang="uk-UA" sz="2400" dirty="0" smtClean="0"/>
          </a:p>
          <a:p>
            <a:pPr algn="just"/>
            <a:endParaRPr lang="uk-UA" sz="2400" dirty="0" smtClean="0"/>
          </a:p>
        </p:txBody>
      </p:sp>
      <p:pic>
        <p:nvPicPr>
          <p:cNvPr id="10" name="Рисунок 9" descr="linnei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79512" y="1340768"/>
            <a:ext cx="2664296" cy="321756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23528" y="4653136"/>
            <a:ext cx="2376264" cy="432048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Карл</a:t>
            </a:r>
            <a:r>
              <a:rPr lang="uk-UA" sz="2000" b="1" dirty="0" smtClean="0">
                <a:solidFill>
                  <a:schemeClr val="tx1"/>
                </a:solidFill>
              </a:rPr>
              <a:t> </a:t>
            </a:r>
            <a:r>
              <a:rPr lang="uk-UA" sz="2000" b="1" dirty="0" err="1" smtClean="0">
                <a:solidFill>
                  <a:schemeClr val="tx1"/>
                </a:solidFill>
              </a:rPr>
              <a:t>Лінней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118630" y="1578115"/>
            <a:ext cx="1340768" cy="921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Рисунок 39" descr="22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2915816" y="3429000"/>
            <a:ext cx="3042072" cy="1377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91095575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Группа 31"/>
          <p:cNvGrpSpPr/>
          <p:nvPr/>
        </p:nvGrpSpPr>
        <p:grpSpPr>
          <a:xfrm>
            <a:off x="5652120" y="0"/>
            <a:ext cx="3270119" cy="6501266"/>
            <a:chOff x="5815277" y="220930"/>
            <a:chExt cx="3270119" cy="6501266"/>
          </a:xfrm>
        </p:grpSpPr>
        <p:pic>
          <p:nvPicPr>
            <p:cNvPr id="33" name="Picture 1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2809" y="3563454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1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7044" y="2374139"/>
              <a:ext cx="1564118" cy="16774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5" name="Picture 1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3357" y="220930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6" name="Picture 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3358" y="3740223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" name="Picture 4"/>
            <p:cNvPicPr>
              <a:picLocks noChangeAspect="1" noChangeArrowheads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5277" y="4821766"/>
              <a:ext cx="1879487" cy="1872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8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698" r="2000" b="2211"/>
            <a:stretch/>
          </p:blipFill>
          <p:spPr bwMode="auto">
            <a:xfrm>
              <a:off x="6805197" y="4273640"/>
              <a:ext cx="1713261" cy="1705844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9" name="Picture 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12500" b="88542" l="1563" r="4149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345" r="57383" b="10387"/>
            <a:stretch/>
          </p:blipFill>
          <p:spPr bwMode="auto">
            <a:xfrm>
              <a:off x="6002215" y="404664"/>
              <a:ext cx="2338135" cy="2899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59057">
              <a:off x="7886924" y="2628642"/>
              <a:ext cx="906852" cy="8534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" name="Picture 9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400" t="15707" r="46567" b="30712"/>
            <a:stretch/>
          </p:blipFill>
          <p:spPr bwMode="auto">
            <a:xfrm>
              <a:off x="6359309" y="5126562"/>
              <a:ext cx="988828" cy="102072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2" name="Picture 1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4041" y="4647714"/>
              <a:ext cx="779040" cy="802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3" name="Picture 1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588" y="5578160"/>
              <a:ext cx="623348" cy="6423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13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0756" y="5958721"/>
              <a:ext cx="493713" cy="5087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5" name="Picture 14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3332" y="5704609"/>
              <a:ext cx="987425" cy="10175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965940" y="1799477"/>
            <a:ext cx="1137119" cy="921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34401"/>
          </a:xfrm>
        </p:spPr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Мета уроку:</a:t>
            </a:r>
            <a:endParaRPr lang="ru-RU" dirty="0">
              <a:effectLst>
                <a:glow rad="101600">
                  <a:schemeClr val="bg1">
                    <a:alpha val="6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" name="Рисунок 29" descr="33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67544" y="764704"/>
            <a:ext cx="1872208" cy="1872208"/>
          </a:xfrm>
          <a:prstGeom prst="rect">
            <a:avLst/>
          </a:prstGeom>
        </p:spPr>
      </p:pic>
      <p:sp>
        <p:nvSpPr>
          <p:cNvPr id="31" name="Заголовок 1"/>
          <p:cNvSpPr txBox="1">
            <a:spLocks/>
          </p:cNvSpPr>
          <p:nvPr/>
        </p:nvSpPr>
        <p:spPr>
          <a:xfrm>
            <a:off x="2339752" y="1340768"/>
            <a:ext cx="4341168" cy="4752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Ознайомитись з будовою одноклітинних прісноводних організмів;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uk-UA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01600">
                  <a:schemeClr val="bg1">
                    <a:alpha val="60000"/>
                  </a:schemeClr>
                </a:glow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uk-UA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01600">
                  <a:schemeClr val="bg1">
                    <a:alpha val="60000"/>
                  </a:schemeClr>
                </a:glow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- З'ясувати роль найпростіших у природі та житті людини.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glow rad="101600">
                  <a:schemeClr val="bg1">
                    <a:alpha val="60000"/>
                  </a:schemeClr>
                </a:glow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284984"/>
            <a:ext cx="1652587" cy="230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6" y="1412776"/>
            <a:ext cx="3384376" cy="494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66980634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6" y="1412776"/>
            <a:ext cx="3384376" cy="494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31"/>
          <p:cNvGrpSpPr/>
          <p:nvPr/>
        </p:nvGrpSpPr>
        <p:grpSpPr>
          <a:xfrm>
            <a:off x="5652120" y="0"/>
            <a:ext cx="3270119" cy="6501266"/>
            <a:chOff x="5815277" y="220930"/>
            <a:chExt cx="3270119" cy="6501266"/>
          </a:xfrm>
        </p:grpSpPr>
        <p:pic>
          <p:nvPicPr>
            <p:cNvPr id="33" name="Picture 1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2809" y="3563454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1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7044" y="2374139"/>
              <a:ext cx="1564118" cy="16774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5" name="Picture 1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3357" y="220930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6" name="Picture 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3358" y="3740223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" name="Picture 4"/>
            <p:cNvPicPr>
              <a:picLocks noChangeAspect="1" noChangeArrowheads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5277" y="4821766"/>
              <a:ext cx="1879487" cy="1872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8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698" r="2000" b="2211"/>
            <a:stretch/>
          </p:blipFill>
          <p:spPr bwMode="auto">
            <a:xfrm>
              <a:off x="6805197" y="4273640"/>
              <a:ext cx="1713261" cy="1705844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9" name="Picture 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12500" b="88542" l="1563" r="4149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345" r="57383" b="10387"/>
            <a:stretch/>
          </p:blipFill>
          <p:spPr bwMode="auto">
            <a:xfrm>
              <a:off x="6002215" y="404664"/>
              <a:ext cx="2338135" cy="2899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59057">
              <a:off x="7886924" y="2628642"/>
              <a:ext cx="906852" cy="8534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" name="Picture 9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400" t="15707" r="46567" b="30712"/>
            <a:stretch/>
          </p:blipFill>
          <p:spPr bwMode="auto">
            <a:xfrm>
              <a:off x="6359309" y="5126562"/>
              <a:ext cx="988828" cy="102072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2" name="Picture 1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4041" y="4647714"/>
              <a:ext cx="779040" cy="802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3" name="Picture 1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588" y="5578160"/>
              <a:ext cx="623348" cy="6423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13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0756" y="5958721"/>
              <a:ext cx="493713" cy="5087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5" name="Picture 14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3332" y="5704609"/>
              <a:ext cx="987425" cy="10175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965940" y="1799477"/>
            <a:ext cx="1137119" cy="921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34401"/>
          </a:xfrm>
        </p:spPr>
        <p:txBody>
          <a:bodyPr>
            <a:normAutofit/>
          </a:bodyPr>
          <a:lstStyle/>
          <a:p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тема уроку:</a:t>
            </a:r>
            <a:endParaRPr lang="ru-RU" sz="2400" dirty="0">
              <a:effectLst>
                <a:glow rad="101600">
                  <a:schemeClr val="bg1">
                    <a:alpha val="6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827584" y="1340768"/>
            <a:ext cx="7632848" cy="3456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uk-U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Одноклітинні твариноподібні організми – мешканці водойм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glow rad="101600">
                  <a:schemeClr val="bg1">
                    <a:alpha val="60000"/>
                  </a:schemeClr>
                </a:glow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284984"/>
            <a:ext cx="1652587" cy="230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66980634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1"/>
          <p:cNvGrpSpPr/>
          <p:nvPr/>
        </p:nvGrpSpPr>
        <p:grpSpPr>
          <a:xfrm>
            <a:off x="5873881" y="-171400"/>
            <a:ext cx="3270119" cy="7029400"/>
            <a:chOff x="5815277" y="220930"/>
            <a:chExt cx="3270119" cy="6473355"/>
          </a:xfrm>
        </p:grpSpPr>
        <p:pic>
          <p:nvPicPr>
            <p:cNvPr id="33" name="Picture 1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2809" y="3563454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1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7044" y="2374139"/>
              <a:ext cx="1564118" cy="16774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5" name="Picture 1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3357" y="220930"/>
              <a:ext cx="3182039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6" name="Picture 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3358" y="3740223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" name="Picture 4"/>
            <p:cNvPicPr>
              <a:picLocks noChangeAspect="1" noChangeArrowheads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5277" y="4821766"/>
              <a:ext cx="1879487" cy="1872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8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698" r="2000" b="2211"/>
            <a:stretch/>
          </p:blipFill>
          <p:spPr bwMode="auto">
            <a:xfrm>
              <a:off x="6805197" y="4273640"/>
              <a:ext cx="1713261" cy="1705844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59057">
              <a:off x="7886924" y="2628642"/>
              <a:ext cx="906852" cy="8534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2" name="Picture 11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4041" y="4647714"/>
              <a:ext cx="779040" cy="802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3" name="Picture 1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588" y="5578160"/>
              <a:ext cx="623348" cy="6423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13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0756" y="5958721"/>
              <a:ext cx="493713" cy="5087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292461" y="1679940"/>
            <a:ext cx="1137119" cy="921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6912768" cy="1008112"/>
          </a:xfrm>
        </p:spPr>
        <p:txBody>
          <a:bodyPr>
            <a:normAutofit/>
          </a:bodyPr>
          <a:lstStyle/>
          <a:p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Скарб</a:t>
            </a:r>
            <a:endParaRPr lang="ru-RU" sz="5400" dirty="0">
              <a:effectLst>
                <a:glow rad="101600">
                  <a:schemeClr val="bg1">
                    <a:alpha val="6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284984"/>
            <a:ext cx="1652587" cy="230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6" y="1412776"/>
            <a:ext cx="3384376" cy="494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8" name="Группа 31"/>
          <p:cNvGrpSpPr/>
          <p:nvPr/>
        </p:nvGrpSpPr>
        <p:grpSpPr>
          <a:xfrm>
            <a:off x="0" y="-171400"/>
            <a:ext cx="3776315" cy="7029400"/>
            <a:chOff x="5815277" y="-307204"/>
            <a:chExt cx="3776315" cy="7029400"/>
          </a:xfrm>
        </p:grpSpPr>
        <p:pic>
          <p:nvPicPr>
            <p:cNvPr id="45" name="Picture 4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12500" b="88542" l="1563" r="4149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345" r="57383" b="10387"/>
            <a:stretch/>
          </p:blipFill>
          <p:spPr bwMode="auto">
            <a:xfrm>
              <a:off x="6066797" y="-135804"/>
              <a:ext cx="2338135" cy="2899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1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2809" y="3563454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1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7044" y="2374139"/>
              <a:ext cx="1564118" cy="16774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" name="Picture 1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9005" y="-307204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2" name="Picture 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3358" y="3740223"/>
              <a:ext cx="1652587" cy="230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9" name="Picture 4"/>
            <p:cNvPicPr>
              <a:picLocks noChangeAspect="1" noChangeArrowheads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5277" y="4821766"/>
              <a:ext cx="1879487" cy="1872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698" r="2000" b="2211"/>
            <a:stretch/>
          </p:blipFill>
          <p:spPr bwMode="auto">
            <a:xfrm>
              <a:off x="6805197" y="4273640"/>
              <a:ext cx="1713261" cy="1705844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6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14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59057">
              <a:off x="8604720" y="1170288"/>
              <a:ext cx="906852" cy="8534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9"/>
            <p:cNvPicPr>
              <a:picLocks noChangeAspect="1" noChangeArrowheads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400" t="15707" r="46567" b="30712"/>
            <a:stretch/>
          </p:blipFill>
          <p:spPr bwMode="auto">
            <a:xfrm>
              <a:off x="6359309" y="5126562"/>
              <a:ext cx="988828" cy="102072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8" name="Picture 11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4041" y="4647714"/>
              <a:ext cx="779040" cy="802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9" name="Picture 1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588" y="5578160"/>
              <a:ext cx="623348" cy="6423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0" name="Picture 13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0756" y="5958721"/>
              <a:ext cx="493713" cy="5087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" name="Picture 1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3332" y="5704609"/>
              <a:ext cx="987425" cy="10175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6" name="Рисунок 25" descr="у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79512" y="1734472"/>
            <a:ext cx="8686511" cy="4286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6980634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733256"/>
            <a:ext cx="779040" cy="802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869160"/>
            <a:ext cx="779040" cy="802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34401"/>
          </a:xfrm>
        </p:spPr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Амеба протей</a:t>
            </a:r>
            <a:endParaRPr lang="ru-RU" dirty="0">
              <a:effectLst>
                <a:glow rad="101600">
                  <a:schemeClr val="bg1">
                    <a:alpha val="6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115616" y="4869160"/>
            <a:ext cx="7200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400" dirty="0" smtClean="0"/>
          </a:p>
          <a:p>
            <a:pPr algn="just"/>
            <a:endParaRPr lang="uk-UA" sz="2400" dirty="0" smtClean="0"/>
          </a:p>
          <a:p>
            <a:pPr algn="just"/>
            <a:endParaRPr lang="uk-UA" sz="2400" dirty="0" smtClean="0"/>
          </a:p>
          <a:p>
            <a:pPr algn="just"/>
            <a:endParaRPr lang="uk-UA" sz="2400" dirty="0" smtClean="0"/>
          </a:p>
        </p:txBody>
      </p:sp>
      <p:pic>
        <p:nvPicPr>
          <p:cNvPr id="30" name="Рисунок 29" descr="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1147762"/>
            <a:ext cx="7128792" cy="5352180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827584" y="1124744"/>
            <a:ext cx="6984776" cy="10081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Будова </a:t>
            </a:r>
            <a:r>
              <a:rPr lang="uk-UA" sz="3200" b="1" dirty="0" smtClean="0"/>
              <a:t>амеби</a:t>
            </a:r>
            <a:endParaRPr lang="uk-UA" sz="32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11560" y="5949280"/>
            <a:ext cx="7344816" cy="50405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760513">
            <a:off x="-276353" y="127145"/>
            <a:ext cx="2653660" cy="3157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760513">
            <a:off x="6420391" y="-232895"/>
            <a:ext cx="2653660" cy="3157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965940" y="1799477"/>
            <a:ext cx="1137119" cy="921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5805264"/>
            <a:ext cx="779040" cy="802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437112"/>
            <a:ext cx="779040" cy="802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34401"/>
          </a:xfrm>
        </p:spPr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Інфузорія-туфелька</a:t>
            </a:r>
            <a:endParaRPr lang="ru-RU" dirty="0">
              <a:effectLst>
                <a:glow rad="101600">
                  <a:schemeClr val="bg1">
                    <a:alpha val="6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115616" y="4869160"/>
            <a:ext cx="7200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400" dirty="0" smtClean="0"/>
          </a:p>
          <a:p>
            <a:pPr algn="just"/>
            <a:endParaRPr lang="uk-UA" sz="2400" dirty="0" smtClean="0"/>
          </a:p>
          <a:p>
            <a:pPr algn="just"/>
            <a:endParaRPr lang="uk-UA" sz="2400" dirty="0" smtClean="0"/>
          </a:p>
          <a:p>
            <a:pPr algn="just"/>
            <a:endParaRPr lang="uk-UA" sz="2400" dirty="0" smtClean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446558">
            <a:off x="783302" y="1064217"/>
            <a:ext cx="1948729" cy="625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Рисунок 17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1052736"/>
            <a:ext cx="7344816" cy="5508612"/>
          </a:xfrm>
          <a:prstGeom prst="rect">
            <a:avLst/>
          </a:prstGeom>
        </p:spPr>
      </p:pic>
      <p:pic>
        <p:nvPicPr>
          <p:cNvPr id="3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760513">
            <a:off x="-276353" y="127145"/>
            <a:ext cx="2653660" cy="3157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760513">
            <a:off x="6420390" y="4375616"/>
            <a:ext cx="2653660" cy="3157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0">
          <a:solidFill>
            <a:schemeClr val="bg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5848</TotalTime>
  <Words>250</Words>
  <Application>Microsoft Office PowerPoint</Application>
  <PresentationFormat>Экран (4:3)</PresentationFormat>
  <Paragraphs>112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Віртуальна  експедиція</vt:lpstr>
      <vt:lpstr>маршрутний лист</vt:lpstr>
      <vt:lpstr>Різновиди  одноклітинних тварин</vt:lpstr>
      <vt:lpstr>Історія відкриття</vt:lpstr>
      <vt:lpstr>Мета уроку:</vt:lpstr>
      <vt:lpstr>тема уроку:</vt:lpstr>
      <vt:lpstr>Скарб</vt:lpstr>
      <vt:lpstr>Амеба протей</vt:lpstr>
      <vt:lpstr>Інфузорія-туфелька</vt:lpstr>
      <vt:lpstr>Біологічна мозаїка</vt:lpstr>
      <vt:lpstr>Метод  “чотирикратного пошуку”</vt:lpstr>
      <vt:lpstr>Експеримент Вирощування культури інфузорії-туфельки</vt:lpstr>
      <vt:lpstr>Роль у природі та житті людини</vt:lpstr>
      <vt:lpstr>Інструктивні картки</vt:lpstr>
      <vt:lpstr>Одноклітинні  істоти –  є  цілісними  самостійними організмами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1486</cp:revision>
  <dcterms:created xsi:type="dcterms:W3CDTF">2012-03-25T10:52:33Z</dcterms:created>
  <dcterms:modified xsi:type="dcterms:W3CDTF">2015-10-10T19:50:13Z</dcterms:modified>
</cp:coreProperties>
</file>