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9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3" r:id="rId28"/>
    <p:sldId id="284" r:id="rId29"/>
    <p:sldId id="285" r:id="rId30"/>
    <p:sldId id="286" r:id="rId31"/>
    <p:sldId id="287" r:id="rId32"/>
    <p:sldId id="288" r:id="rId33"/>
    <p:sldId id="290" r:id="rId34"/>
    <p:sldId id="292" r:id="rId35"/>
    <p:sldId id="294" r:id="rId36"/>
    <p:sldId id="295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41CC8C-DA26-41EB-B6F3-EAB1611D64B4}" type="doc">
      <dgm:prSet loTypeId="urn:microsoft.com/office/officeart/2005/8/layout/vList4#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C6F25857-E511-4645-86E8-934AE3F1A065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uk-UA" sz="2000" b="1" i="1" dirty="0" smtClean="0">
              <a:solidFill>
                <a:srgbClr val="7030A0"/>
              </a:solidFill>
              <a:latin typeface="Georgia" pitchFamily="18" charset="0"/>
            </a:rPr>
            <a:t>Шлунок та кишкова система</a:t>
          </a:r>
          <a:endParaRPr lang="uk-UA" sz="2000" i="1" dirty="0">
            <a:solidFill>
              <a:srgbClr val="7030A0"/>
            </a:solidFill>
          </a:endParaRPr>
        </a:p>
      </dgm:t>
    </dgm:pt>
    <dgm:pt modelId="{6224E22A-114F-4936-8C96-7B2961034C71}" type="parTrans" cxnId="{4A288C0A-FC96-4464-B5E3-049471B934C0}">
      <dgm:prSet/>
      <dgm:spPr/>
      <dgm:t>
        <a:bodyPr/>
        <a:lstStyle/>
        <a:p>
          <a:endParaRPr lang="uk-UA"/>
        </a:p>
      </dgm:t>
    </dgm:pt>
    <dgm:pt modelId="{42BE2017-E0B3-41FD-AB6A-FAB56AA090A9}" type="sibTrans" cxnId="{4A288C0A-FC96-4464-B5E3-049471B934C0}">
      <dgm:prSet/>
      <dgm:spPr/>
      <dgm:t>
        <a:bodyPr/>
        <a:lstStyle/>
        <a:p>
          <a:endParaRPr lang="uk-UA"/>
        </a:p>
      </dgm:t>
    </dgm:pt>
    <dgm:pt modelId="{36E0BF84-4868-4FA3-8C07-50E83FD43BEC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uk-UA" sz="2000" b="1" i="1" dirty="0" smtClean="0">
              <a:solidFill>
                <a:srgbClr val="7030A0"/>
              </a:solidFill>
              <a:latin typeface="Georgia" pitchFamily="18" charset="0"/>
            </a:rPr>
            <a:t>Слинні залози, печінка, підшлункова  залоза</a:t>
          </a:r>
          <a:endParaRPr lang="uk-UA" sz="2000" i="1" dirty="0">
            <a:solidFill>
              <a:srgbClr val="7030A0"/>
            </a:solidFill>
          </a:endParaRPr>
        </a:p>
      </dgm:t>
    </dgm:pt>
    <dgm:pt modelId="{8B48F6C5-2BA5-4C1C-BCAB-70FC4948759C}" type="parTrans" cxnId="{139B608E-2FF3-4C0B-A67F-911864EDD787}">
      <dgm:prSet/>
      <dgm:spPr/>
      <dgm:t>
        <a:bodyPr/>
        <a:lstStyle/>
        <a:p>
          <a:endParaRPr lang="uk-UA"/>
        </a:p>
      </dgm:t>
    </dgm:pt>
    <dgm:pt modelId="{8990D9B4-9E33-412F-8838-D44972190971}" type="sibTrans" cxnId="{139B608E-2FF3-4C0B-A67F-911864EDD787}">
      <dgm:prSet/>
      <dgm:spPr/>
      <dgm:t>
        <a:bodyPr/>
        <a:lstStyle/>
        <a:p>
          <a:endParaRPr lang="uk-UA"/>
        </a:p>
      </dgm:t>
    </dgm:pt>
    <dgm:pt modelId="{A2E11357-D171-417E-9E90-E3366D1498C7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uk-UA" sz="2000" noProof="0" dirty="0" smtClean="0">
              <a:solidFill>
                <a:srgbClr val="FFFF00"/>
              </a:solidFill>
              <a:latin typeface="Georgia" pitchFamily="18" charset="0"/>
            </a:rPr>
            <a:t>Подразнення слинних залоз, що призводить до збільшення слиноутворення</a:t>
          </a:r>
        </a:p>
      </dgm:t>
    </dgm:pt>
    <dgm:pt modelId="{1A8C8450-E0D0-4E89-817D-C841FFA87BF5}" type="parTrans" cxnId="{E892A25F-208A-48B8-A007-B83C9FC291A5}">
      <dgm:prSet/>
      <dgm:spPr/>
      <dgm:t>
        <a:bodyPr/>
        <a:lstStyle/>
        <a:p>
          <a:endParaRPr lang="uk-UA"/>
        </a:p>
      </dgm:t>
    </dgm:pt>
    <dgm:pt modelId="{7E97F96C-B083-4FF3-82AA-83A76DB699FC}" type="sibTrans" cxnId="{E892A25F-208A-48B8-A007-B83C9FC291A5}">
      <dgm:prSet/>
      <dgm:spPr/>
      <dgm:t>
        <a:bodyPr/>
        <a:lstStyle/>
        <a:p>
          <a:endParaRPr lang="uk-UA"/>
        </a:p>
      </dgm:t>
    </dgm:pt>
    <dgm:pt modelId="{1E531B3B-3DA1-4995-B93F-0F5A68034076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2000" dirty="0" err="1" smtClean="0">
              <a:solidFill>
                <a:srgbClr val="FFFF00"/>
              </a:solidFill>
              <a:latin typeface="Georgia" pitchFamily="18" charset="0"/>
            </a:rPr>
            <a:t>Виразкова</a:t>
          </a:r>
          <a:r>
            <a:rPr lang="ru-RU" sz="2000" dirty="0" smtClean="0">
              <a:solidFill>
                <a:srgbClr val="FFFF00"/>
              </a:solidFill>
              <a:latin typeface="Georgia" pitchFamily="18" charset="0"/>
            </a:rPr>
            <a:t> хвороба </a:t>
          </a:r>
          <a:r>
            <a:rPr lang="ru-RU" sz="2000" dirty="0" err="1" smtClean="0">
              <a:solidFill>
                <a:srgbClr val="FFFF00"/>
              </a:solidFill>
              <a:latin typeface="Georgia" pitchFamily="18" charset="0"/>
            </a:rPr>
            <a:t>шлунка</a:t>
          </a:r>
          <a:r>
            <a:rPr lang="ru-RU" sz="2000" dirty="0" smtClean="0">
              <a:solidFill>
                <a:srgbClr val="FFFF00"/>
              </a:solidFill>
              <a:latin typeface="Georgia" pitchFamily="18" charset="0"/>
            </a:rPr>
            <a:t> та </a:t>
          </a:r>
          <a:r>
            <a:rPr lang="ru-RU" sz="2000" dirty="0" err="1" smtClean="0">
              <a:solidFill>
                <a:srgbClr val="FFFF00"/>
              </a:solidFill>
              <a:latin typeface="Georgia" pitchFamily="18" charset="0"/>
            </a:rPr>
            <a:t>дванадцятипалої</a:t>
          </a:r>
          <a:r>
            <a:rPr lang="ru-RU" sz="2000" dirty="0" smtClean="0">
              <a:solidFill>
                <a:srgbClr val="FFFF00"/>
              </a:solidFill>
              <a:latin typeface="Georgia" pitchFamily="18" charset="0"/>
            </a:rPr>
            <a:t> кишки </a:t>
          </a:r>
          <a:endParaRPr lang="uk-UA" sz="2000" dirty="0" smtClean="0">
            <a:solidFill>
              <a:srgbClr val="FFFF00"/>
            </a:solidFill>
            <a:latin typeface="Georgia" pitchFamily="18" charset="0"/>
          </a:endParaRPr>
        </a:p>
      </dgm:t>
    </dgm:pt>
    <dgm:pt modelId="{70AA5623-BAAD-4AF3-A279-09737272060E}" type="sibTrans" cxnId="{7F1C3E2F-901D-4139-926A-8BE9E713CE95}">
      <dgm:prSet/>
      <dgm:spPr/>
      <dgm:t>
        <a:bodyPr/>
        <a:lstStyle/>
        <a:p>
          <a:endParaRPr lang="uk-UA"/>
        </a:p>
      </dgm:t>
    </dgm:pt>
    <dgm:pt modelId="{9A46BF5B-52C9-4B9B-A06A-7239E8BBD6A0}" type="parTrans" cxnId="{7F1C3E2F-901D-4139-926A-8BE9E713CE95}">
      <dgm:prSet/>
      <dgm:spPr/>
      <dgm:t>
        <a:bodyPr/>
        <a:lstStyle/>
        <a:p>
          <a:endParaRPr lang="uk-UA"/>
        </a:p>
      </dgm:t>
    </dgm:pt>
    <dgm:pt modelId="{6E36C699-590D-4153-9512-04001714B0CB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endParaRPr lang="uk-UA" sz="1800" dirty="0" smtClean="0">
            <a:solidFill>
              <a:srgbClr val="000000"/>
            </a:solidFill>
            <a:latin typeface="Georgia" pitchFamily="18" charset="0"/>
          </a:endParaRPr>
        </a:p>
      </dgm:t>
    </dgm:pt>
    <dgm:pt modelId="{C7ECD278-A180-4E2C-8FFE-F4C96F495EB2}" type="parTrans" cxnId="{20655D29-F57B-4FF9-9B8A-3C878AD1C0F7}">
      <dgm:prSet/>
      <dgm:spPr/>
      <dgm:t>
        <a:bodyPr/>
        <a:lstStyle/>
        <a:p>
          <a:endParaRPr lang="uk-UA"/>
        </a:p>
      </dgm:t>
    </dgm:pt>
    <dgm:pt modelId="{F033E444-1F45-4EA7-B3E8-88A0775CCD18}" type="sibTrans" cxnId="{20655D29-F57B-4FF9-9B8A-3C878AD1C0F7}">
      <dgm:prSet/>
      <dgm:spPr/>
      <dgm:t>
        <a:bodyPr/>
        <a:lstStyle/>
        <a:p>
          <a:endParaRPr lang="uk-UA"/>
        </a:p>
      </dgm:t>
    </dgm:pt>
    <dgm:pt modelId="{AC5B54F6-E692-4B36-BCA9-71B57057DE7A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2000" dirty="0" err="1" smtClean="0">
              <a:solidFill>
                <a:srgbClr val="FFFF00"/>
              </a:solidFill>
              <a:latin typeface="Georgia" pitchFamily="18" charset="0"/>
            </a:rPr>
            <a:t>Порушення</a:t>
          </a:r>
          <a:r>
            <a:rPr lang="ru-RU" sz="20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dirty="0" err="1" smtClean="0">
              <a:solidFill>
                <a:srgbClr val="FFFF00"/>
              </a:solidFill>
              <a:latin typeface="Georgia" pitchFamily="18" charset="0"/>
            </a:rPr>
            <a:t>виділення</a:t>
          </a:r>
          <a:r>
            <a:rPr lang="ru-RU" sz="20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dirty="0" err="1" smtClean="0">
              <a:solidFill>
                <a:srgbClr val="FFFF00"/>
              </a:solidFill>
              <a:latin typeface="Georgia" pitchFamily="18" charset="0"/>
            </a:rPr>
            <a:t>шлункового</a:t>
          </a:r>
          <a:r>
            <a:rPr lang="ru-RU" sz="2000" dirty="0" smtClean="0">
              <a:solidFill>
                <a:srgbClr val="FFFF00"/>
              </a:solidFill>
              <a:latin typeface="Georgia" pitchFamily="18" charset="0"/>
            </a:rPr>
            <a:t> соку</a:t>
          </a:r>
          <a:endParaRPr lang="uk-UA" sz="2000" dirty="0" smtClean="0">
            <a:solidFill>
              <a:srgbClr val="FFFF00"/>
            </a:solidFill>
            <a:latin typeface="Georgia" pitchFamily="18" charset="0"/>
          </a:endParaRPr>
        </a:p>
      </dgm:t>
    </dgm:pt>
    <dgm:pt modelId="{E95DB216-A6EF-4839-A497-5B53E3D7FB55}" type="parTrans" cxnId="{C01C2599-2776-48C9-9B34-731F8027EA23}">
      <dgm:prSet/>
      <dgm:spPr/>
      <dgm:t>
        <a:bodyPr/>
        <a:lstStyle/>
        <a:p>
          <a:endParaRPr lang="uk-UA"/>
        </a:p>
      </dgm:t>
    </dgm:pt>
    <dgm:pt modelId="{4F8F5A9D-CC6C-480E-845C-3889367B0240}" type="sibTrans" cxnId="{C01C2599-2776-48C9-9B34-731F8027EA23}">
      <dgm:prSet/>
      <dgm:spPr/>
      <dgm:t>
        <a:bodyPr/>
        <a:lstStyle/>
        <a:p>
          <a:endParaRPr lang="uk-UA"/>
        </a:p>
      </dgm:t>
    </dgm:pt>
    <dgm:pt modelId="{68864702-4392-470A-8BEE-6D6023F86A09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uk-UA" sz="2000" noProof="0" dirty="0" smtClean="0">
              <a:solidFill>
                <a:srgbClr val="FFFF00"/>
              </a:solidFill>
              <a:latin typeface="Georgia" pitchFamily="18" charset="0"/>
            </a:rPr>
            <a:t>Рак підшлункової залози</a:t>
          </a:r>
        </a:p>
      </dgm:t>
    </dgm:pt>
    <dgm:pt modelId="{D15720AE-771C-453A-9492-B29A1C38F61E}" type="sibTrans" cxnId="{0885DE90-7045-4DF8-B7CA-C6866B99C66B}">
      <dgm:prSet/>
      <dgm:spPr/>
      <dgm:t>
        <a:bodyPr/>
        <a:lstStyle/>
        <a:p>
          <a:endParaRPr lang="uk-UA"/>
        </a:p>
      </dgm:t>
    </dgm:pt>
    <dgm:pt modelId="{BB508895-58F6-4179-B166-BAB4784A3D35}" type="parTrans" cxnId="{0885DE90-7045-4DF8-B7CA-C6866B99C66B}">
      <dgm:prSet/>
      <dgm:spPr/>
      <dgm:t>
        <a:bodyPr/>
        <a:lstStyle/>
        <a:p>
          <a:endParaRPr lang="uk-UA"/>
        </a:p>
      </dgm:t>
    </dgm:pt>
    <dgm:pt modelId="{D706C8ED-EC14-4FE0-B9BB-AB0955E07442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endParaRPr lang="uk-UA" sz="1800" dirty="0" smtClean="0">
            <a:solidFill>
              <a:srgbClr val="000000"/>
            </a:solidFill>
            <a:latin typeface="Georgia" pitchFamily="18" charset="0"/>
          </a:endParaRPr>
        </a:p>
      </dgm:t>
    </dgm:pt>
    <dgm:pt modelId="{6628A139-A9F5-4497-A02C-26FF355A2D7B}" type="parTrans" cxnId="{5C5A6A81-DCCC-4338-8A6C-69EED5D5CD73}">
      <dgm:prSet/>
      <dgm:spPr/>
      <dgm:t>
        <a:bodyPr/>
        <a:lstStyle/>
        <a:p>
          <a:endParaRPr lang="uk-UA"/>
        </a:p>
      </dgm:t>
    </dgm:pt>
    <dgm:pt modelId="{31D1FF03-677D-4A98-A20C-9A18459A401C}" type="sibTrans" cxnId="{5C5A6A81-DCCC-4338-8A6C-69EED5D5CD73}">
      <dgm:prSet/>
      <dgm:spPr/>
      <dgm:t>
        <a:bodyPr/>
        <a:lstStyle/>
        <a:p>
          <a:endParaRPr lang="uk-UA"/>
        </a:p>
      </dgm:t>
    </dgm:pt>
    <dgm:pt modelId="{7146AF93-1BCB-437C-BBA3-27F356B5AD65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2000" dirty="0" err="1" smtClean="0">
              <a:solidFill>
                <a:srgbClr val="FFFF00"/>
              </a:solidFill>
              <a:latin typeface="Georgia" pitchFamily="18" charset="0"/>
            </a:rPr>
            <a:t>Перебування</a:t>
          </a:r>
          <a:r>
            <a:rPr lang="ru-RU" sz="20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dirty="0" err="1" smtClean="0">
              <a:solidFill>
                <a:srgbClr val="FFFF00"/>
              </a:solidFill>
              <a:latin typeface="Georgia" pitchFamily="18" charset="0"/>
            </a:rPr>
            <a:t>судин</a:t>
          </a:r>
          <a:r>
            <a:rPr lang="ru-RU" sz="20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dirty="0" err="1" smtClean="0">
              <a:solidFill>
                <a:srgbClr val="FFFF00"/>
              </a:solidFill>
              <a:latin typeface="Georgia" pitchFamily="18" charset="0"/>
            </a:rPr>
            <a:t>шлунка</a:t>
          </a:r>
          <a:r>
            <a:rPr lang="ru-RU" sz="2000" dirty="0" smtClean="0">
              <a:solidFill>
                <a:srgbClr val="FFFF00"/>
              </a:solidFill>
              <a:latin typeface="Georgia" pitchFamily="18" charset="0"/>
            </a:rPr>
            <a:t>  у </a:t>
          </a:r>
          <a:r>
            <a:rPr lang="ru-RU" sz="2000" dirty="0" err="1" smtClean="0">
              <a:solidFill>
                <a:srgbClr val="FFFF00"/>
              </a:solidFill>
              <a:latin typeface="Georgia" pitchFamily="18" charset="0"/>
            </a:rPr>
            <a:t>стані</a:t>
          </a:r>
          <a:r>
            <a:rPr lang="ru-RU" sz="20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dirty="0" err="1" smtClean="0">
              <a:solidFill>
                <a:srgbClr val="FFFF00"/>
              </a:solidFill>
              <a:latin typeface="Georgia" pitchFamily="18" charset="0"/>
            </a:rPr>
            <a:t>постійного</a:t>
          </a:r>
          <a:r>
            <a:rPr lang="ru-RU" sz="2000" dirty="0" smtClean="0">
              <a:solidFill>
                <a:srgbClr val="FFFF00"/>
              </a:solidFill>
              <a:latin typeface="Georgia" pitchFamily="18" charset="0"/>
            </a:rPr>
            <a:t> спазму</a:t>
          </a:r>
          <a:endParaRPr lang="uk-UA" sz="2000" dirty="0">
            <a:solidFill>
              <a:srgbClr val="FFFF00"/>
            </a:solidFill>
            <a:latin typeface="Georgia" pitchFamily="18" charset="0"/>
          </a:endParaRPr>
        </a:p>
      </dgm:t>
    </dgm:pt>
    <dgm:pt modelId="{7A99FF33-5064-4450-9B2C-665499CC809A}" type="parTrans" cxnId="{09650D27-2DF7-436D-A0EE-4CA3E1BC1A39}">
      <dgm:prSet/>
      <dgm:spPr/>
      <dgm:t>
        <a:bodyPr/>
        <a:lstStyle/>
        <a:p>
          <a:endParaRPr lang="uk-UA"/>
        </a:p>
      </dgm:t>
    </dgm:pt>
    <dgm:pt modelId="{892EF24C-DBD7-4695-A620-39231551DF0E}" type="sibTrans" cxnId="{09650D27-2DF7-436D-A0EE-4CA3E1BC1A39}">
      <dgm:prSet/>
      <dgm:spPr/>
      <dgm:t>
        <a:bodyPr/>
        <a:lstStyle/>
        <a:p>
          <a:endParaRPr lang="uk-UA"/>
        </a:p>
      </dgm:t>
    </dgm:pt>
    <dgm:pt modelId="{C7A427A4-72A5-4904-9182-4C1A23E1118D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2000" noProof="0" dirty="0" err="1" smtClean="0">
              <a:solidFill>
                <a:srgbClr val="FFFF00"/>
              </a:solidFill>
              <a:latin typeface="Georgia" pitchFamily="18" charset="0"/>
            </a:rPr>
            <a:t>Отруєння</a:t>
          </a:r>
          <a:r>
            <a:rPr lang="ru-RU" sz="2000" noProof="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noProof="0" dirty="0" err="1" smtClean="0">
              <a:solidFill>
                <a:srgbClr val="FFFF00"/>
              </a:solidFill>
              <a:latin typeface="Georgia" pitchFamily="18" charset="0"/>
            </a:rPr>
            <a:t>клітин</a:t>
          </a:r>
          <a:r>
            <a:rPr lang="ru-RU" sz="2000" noProof="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noProof="0" dirty="0" err="1" smtClean="0">
              <a:solidFill>
                <a:srgbClr val="FFFF00"/>
              </a:solidFill>
              <a:latin typeface="Georgia" pitchFamily="18" charset="0"/>
            </a:rPr>
            <a:t>печінки</a:t>
          </a:r>
          <a:r>
            <a:rPr lang="ru-RU" sz="2000" noProof="0" dirty="0" smtClean="0">
              <a:solidFill>
                <a:srgbClr val="FFFF00"/>
              </a:solidFill>
              <a:latin typeface="Georgia" pitchFamily="18" charset="0"/>
            </a:rPr>
            <a:t>, </a:t>
          </a:r>
          <a:r>
            <a:rPr lang="ru-RU" sz="2000" noProof="0" dirty="0" err="1" smtClean="0">
              <a:solidFill>
                <a:srgbClr val="FFFF00"/>
              </a:solidFill>
              <a:latin typeface="Georgia" pitchFamily="18" charset="0"/>
            </a:rPr>
            <a:t>зниження</a:t>
          </a:r>
          <a:r>
            <a:rPr lang="ru-RU" sz="2000" noProof="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noProof="0" dirty="0" err="1" smtClean="0">
              <a:solidFill>
                <a:srgbClr val="FFFF00"/>
              </a:solidFill>
              <a:latin typeface="Georgia" pitchFamily="18" charset="0"/>
            </a:rPr>
            <a:t>ії</a:t>
          </a:r>
          <a:r>
            <a:rPr lang="ru-RU" sz="2000" noProof="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noProof="0" dirty="0" err="1" smtClean="0">
              <a:solidFill>
                <a:srgbClr val="FFFF00"/>
              </a:solidFill>
              <a:latin typeface="Georgia" pitchFamily="18" charset="0"/>
            </a:rPr>
            <a:t>роботи</a:t>
          </a:r>
          <a:endParaRPr lang="uk-UA" sz="2000" noProof="0" dirty="0" smtClean="0">
            <a:solidFill>
              <a:srgbClr val="FFFF00"/>
            </a:solidFill>
            <a:latin typeface="Georgia" pitchFamily="18" charset="0"/>
          </a:endParaRPr>
        </a:p>
      </dgm:t>
    </dgm:pt>
    <dgm:pt modelId="{A7840131-2047-4EB7-A173-A6EEA9962D2B}" type="parTrans" cxnId="{EC687440-02A6-4B04-90DF-824CDAE7B6EF}">
      <dgm:prSet/>
      <dgm:spPr/>
      <dgm:t>
        <a:bodyPr/>
        <a:lstStyle/>
        <a:p>
          <a:endParaRPr lang="uk-UA"/>
        </a:p>
      </dgm:t>
    </dgm:pt>
    <dgm:pt modelId="{0C0227AD-D28C-445D-A900-A1AF21D28150}" type="sibTrans" cxnId="{EC687440-02A6-4B04-90DF-824CDAE7B6EF}">
      <dgm:prSet/>
      <dgm:spPr/>
      <dgm:t>
        <a:bodyPr/>
        <a:lstStyle/>
        <a:p>
          <a:endParaRPr lang="uk-UA"/>
        </a:p>
      </dgm:t>
    </dgm:pt>
    <dgm:pt modelId="{4194F17B-A03E-499B-8032-6A7427396BE0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endParaRPr lang="uk-UA" sz="1800" dirty="0" smtClean="0">
            <a:solidFill>
              <a:srgbClr val="000000"/>
            </a:solidFill>
            <a:latin typeface="Georgia" pitchFamily="18" charset="0"/>
          </a:endParaRPr>
        </a:p>
      </dgm:t>
    </dgm:pt>
    <dgm:pt modelId="{E311B0AC-B752-4E3E-B8F2-32158470B395}" type="parTrans" cxnId="{C11B91B2-A853-4B15-80A6-A2403B06FF34}">
      <dgm:prSet/>
      <dgm:spPr/>
      <dgm:t>
        <a:bodyPr/>
        <a:lstStyle/>
        <a:p>
          <a:endParaRPr lang="uk-UA"/>
        </a:p>
      </dgm:t>
    </dgm:pt>
    <dgm:pt modelId="{877BBCA3-5C33-43BB-8430-A060BC67248C}" type="sibTrans" cxnId="{C11B91B2-A853-4B15-80A6-A2403B06FF34}">
      <dgm:prSet/>
      <dgm:spPr/>
      <dgm:t>
        <a:bodyPr/>
        <a:lstStyle/>
        <a:p>
          <a:endParaRPr lang="uk-UA"/>
        </a:p>
      </dgm:t>
    </dgm:pt>
    <dgm:pt modelId="{9443376C-66A7-4CA6-ACC0-2CD3F4293BD0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endParaRPr lang="uk-UA" sz="1800" dirty="0">
            <a:solidFill>
              <a:srgbClr val="000000"/>
            </a:solidFill>
            <a:latin typeface="Georgia" pitchFamily="18" charset="0"/>
          </a:endParaRPr>
        </a:p>
      </dgm:t>
    </dgm:pt>
    <dgm:pt modelId="{0F2DF77D-7C4D-416B-AB52-A1517EB2ED90}" type="parTrans" cxnId="{152473ED-37AF-4A03-861B-58B00EFED8FB}">
      <dgm:prSet/>
      <dgm:spPr/>
      <dgm:t>
        <a:bodyPr/>
        <a:lstStyle/>
        <a:p>
          <a:endParaRPr lang="uk-UA"/>
        </a:p>
      </dgm:t>
    </dgm:pt>
    <dgm:pt modelId="{BE95D58C-F651-421D-B48E-9B0EC14E5083}" type="sibTrans" cxnId="{152473ED-37AF-4A03-861B-58B00EFED8FB}">
      <dgm:prSet/>
      <dgm:spPr/>
      <dgm:t>
        <a:bodyPr/>
        <a:lstStyle/>
        <a:p>
          <a:endParaRPr lang="uk-UA"/>
        </a:p>
      </dgm:t>
    </dgm:pt>
    <dgm:pt modelId="{1F7175B7-F62F-41BF-AD43-1AD0CBB2194E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2000" dirty="0" err="1" smtClean="0">
              <a:solidFill>
                <a:srgbClr val="FFFF00"/>
              </a:solidFill>
              <a:latin typeface="Georgia" pitchFamily="18" charset="0"/>
            </a:rPr>
            <a:t>Подразнення</a:t>
          </a:r>
          <a:r>
            <a:rPr lang="ru-RU" sz="20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dirty="0" err="1" smtClean="0">
              <a:solidFill>
                <a:srgbClr val="FFFF00"/>
              </a:solidFill>
              <a:latin typeface="Georgia" pitchFamily="18" charset="0"/>
            </a:rPr>
            <a:t>стінки</a:t>
          </a:r>
          <a:r>
            <a:rPr lang="ru-RU" sz="20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dirty="0" err="1" smtClean="0">
              <a:solidFill>
                <a:srgbClr val="FFFF00"/>
              </a:solidFill>
              <a:latin typeface="Georgia" pitchFamily="18" charset="0"/>
            </a:rPr>
            <a:t>слизової</a:t>
          </a:r>
          <a:r>
            <a:rPr lang="ru-RU" sz="20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dirty="0" err="1" smtClean="0">
              <a:solidFill>
                <a:srgbClr val="FFFF00"/>
              </a:solidFill>
              <a:latin typeface="Georgia" pitchFamily="18" charset="0"/>
            </a:rPr>
            <a:t>оболонки</a:t>
          </a:r>
          <a:r>
            <a:rPr lang="ru-RU" sz="20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dirty="0" err="1" smtClean="0">
              <a:solidFill>
                <a:srgbClr val="FFFF00"/>
              </a:solidFill>
              <a:latin typeface="Georgia" pitchFamily="18" charset="0"/>
            </a:rPr>
            <a:t>шлунка</a:t>
          </a:r>
          <a:endParaRPr lang="uk-UA" sz="2000" dirty="0">
            <a:solidFill>
              <a:srgbClr val="FFFF00"/>
            </a:solidFill>
            <a:latin typeface="Georgia" pitchFamily="18" charset="0"/>
          </a:endParaRPr>
        </a:p>
      </dgm:t>
    </dgm:pt>
    <dgm:pt modelId="{ADD71C88-6FDE-4788-B69D-DC05C7DF23F0}" type="parTrans" cxnId="{8A7CC4B3-A9DE-4004-8066-C5C888F5F0B0}">
      <dgm:prSet/>
      <dgm:spPr/>
      <dgm:t>
        <a:bodyPr/>
        <a:lstStyle/>
        <a:p>
          <a:endParaRPr lang="uk-UA"/>
        </a:p>
      </dgm:t>
    </dgm:pt>
    <dgm:pt modelId="{BDD5A389-FDDE-4E3B-AD24-175ED397AAA9}" type="sibTrans" cxnId="{8A7CC4B3-A9DE-4004-8066-C5C888F5F0B0}">
      <dgm:prSet/>
      <dgm:spPr/>
      <dgm:t>
        <a:bodyPr/>
        <a:lstStyle/>
        <a:p>
          <a:endParaRPr lang="uk-UA"/>
        </a:p>
      </dgm:t>
    </dgm:pt>
    <dgm:pt modelId="{6981BDF7-3E87-4B25-B330-2DBE27F32495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2000" dirty="0" err="1" smtClean="0">
              <a:solidFill>
                <a:srgbClr val="FFFF00"/>
              </a:solidFill>
              <a:latin typeface="Georgia" pitchFamily="18" charset="0"/>
            </a:rPr>
            <a:t>Втрата</a:t>
          </a:r>
          <a:r>
            <a:rPr lang="ru-RU" sz="20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dirty="0" err="1" smtClean="0">
              <a:solidFill>
                <a:srgbClr val="FFFF00"/>
              </a:solidFill>
              <a:latin typeface="Georgia" pitchFamily="18" charset="0"/>
            </a:rPr>
            <a:t>апетиту</a:t>
          </a:r>
          <a:r>
            <a:rPr lang="ru-RU" sz="2000" dirty="0" smtClean="0">
              <a:solidFill>
                <a:srgbClr val="FFFF00"/>
              </a:solidFill>
              <a:latin typeface="Georgia" pitchFamily="18" charset="0"/>
            </a:rPr>
            <a:t>, </a:t>
          </a:r>
          <a:r>
            <a:rPr lang="ru-RU" sz="2000" dirty="0" err="1" smtClean="0">
              <a:solidFill>
                <a:srgbClr val="FFFF00"/>
              </a:solidFill>
              <a:latin typeface="Georgia" pitchFamily="18" charset="0"/>
            </a:rPr>
            <a:t>больові</a:t>
          </a:r>
          <a:r>
            <a:rPr lang="ru-RU" sz="20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dirty="0" err="1" smtClean="0">
              <a:solidFill>
                <a:srgbClr val="FFFF00"/>
              </a:solidFill>
              <a:latin typeface="Georgia" pitchFamily="18" charset="0"/>
            </a:rPr>
            <a:t>відчуття</a:t>
          </a:r>
          <a:endParaRPr lang="uk-UA" sz="2000" dirty="0">
            <a:solidFill>
              <a:srgbClr val="FFFF00"/>
            </a:solidFill>
            <a:latin typeface="Georgia" pitchFamily="18" charset="0"/>
          </a:endParaRPr>
        </a:p>
      </dgm:t>
    </dgm:pt>
    <dgm:pt modelId="{1262A35D-BD6A-4E29-9AB3-3B0299D9DECA}" type="parTrans" cxnId="{C3354315-1A46-4A66-BBBC-52048A84B26C}">
      <dgm:prSet/>
      <dgm:spPr/>
      <dgm:t>
        <a:bodyPr/>
        <a:lstStyle/>
        <a:p>
          <a:endParaRPr lang="uk-UA"/>
        </a:p>
      </dgm:t>
    </dgm:pt>
    <dgm:pt modelId="{0D890C28-4FAB-43D8-9C69-A8E92B604555}" type="sibTrans" cxnId="{C3354315-1A46-4A66-BBBC-52048A84B26C}">
      <dgm:prSet/>
      <dgm:spPr/>
      <dgm:t>
        <a:bodyPr/>
        <a:lstStyle/>
        <a:p>
          <a:endParaRPr lang="uk-UA"/>
        </a:p>
      </dgm:t>
    </dgm:pt>
    <dgm:pt modelId="{B5DB04CF-6927-411B-B410-3F7E9A402453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uk-UA" sz="2000" dirty="0" err="1" smtClean="0">
              <a:solidFill>
                <a:srgbClr val="FFFF00"/>
              </a:solidFill>
              <a:latin typeface="Georgia" pitchFamily="18" charset="0"/>
            </a:rPr>
            <a:t>Спиричинення</a:t>
          </a:r>
          <a:r>
            <a:rPr lang="uk-UA" sz="2000" dirty="0" smtClean="0">
              <a:solidFill>
                <a:srgbClr val="FFFF00"/>
              </a:solidFill>
              <a:latin typeface="Georgia" pitchFamily="18" charset="0"/>
            </a:rPr>
            <a:t> раку</a:t>
          </a:r>
          <a:endParaRPr lang="uk-UA" sz="2000" dirty="0">
            <a:solidFill>
              <a:srgbClr val="FFFF00"/>
            </a:solidFill>
            <a:latin typeface="Georgia" pitchFamily="18" charset="0"/>
          </a:endParaRPr>
        </a:p>
      </dgm:t>
    </dgm:pt>
    <dgm:pt modelId="{BCCCC1CA-7CE0-4432-8D6E-9F84E0392B1C}" type="parTrans" cxnId="{7A939412-DBA4-4620-B2F0-70EEE3CEEE91}">
      <dgm:prSet/>
      <dgm:spPr/>
      <dgm:t>
        <a:bodyPr/>
        <a:lstStyle/>
        <a:p>
          <a:endParaRPr lang="uk-UA"/>
        </a:p>
      </dgm:t>
    </dgm:pt>
    <dgm:pt modelId="{D52D4942-A3D9-4BF6-99FB-7F8C6E471D25}" type="sibTrans" cxnId="{7A939412-DBA4-4620-B2F0-70EEE3CEEE91}">
      <dgm:prSet/>
      <dgm:spPr/>
      <dgm:t>
        <a:bodyPr/>
        <a:lstStyle/>
        <a:p>
          <a:endParaRPr lang="uk-UA"/>
        </a:p>
      </dgm:t>
    </dgm:pt>
    <dgm:pt modelId="{37088F07-4EBC-4B0D-833F-24CEA7B6FBED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2000" noProof="0" dirty="0" err="1" smtClean="0">
              <a:solidFill>
                <a:srgbClr val="FFFF00"/>
              </a:solidFill>
              <a:latin typeface="Georgia" pitchFamily="18" charset="0"/>
            </a:rPr>
            <a:t>Отруєння</a:t>
          </a:r>
          <a:r>
            <a:rPr lang="ru-RU" sz="2000" noProof="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noProof="0" dirty="0" err="1" smtClean="0">
              <a:solidFill>
                <a:srgbClr val="FFFF00"/>
              </a:solidFill>
              <a:latin typeface="Georgia" pitchFamily="18" charset="0"/>
            </a:rPr>
            <a:t>всього</a:t>
          </a:r>
          <a:r>
            <a:rPr lang="ru-RU" sz="2000" noProof="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noProof="0" dirty="0" err="1" smtClean="0">
              <a:solidFill>
                <a:srgbClr val="FFFF00"/>
              </a:solidFill>
              <a:latin typeface="Georgia" pitchFamily="18" charset="0"/>
            </a:rPr>
            <a:t>організму</a:t>
          </a:r>
          <a:endParaRPr lang="uk-UA" sz="2000" noProof="0" dirty="0" smtClean="0">
            <a:solidFill>
              <a:srgbClr val="FFFF00"/>
            </a:solidFill>
            <a:latin typeface="Georgia" pitchFamily="18" charset="0"/>
          </a:endParaRPr>
        </a:p>
      </dgm:t>
    </dgm:pt>
    <dgm:pt modelId="{994ACF01-746F-4A77-9320-B1D1D6CEE5C0}" type="parTrans" cxnId="{BC834172-3A47-45BB-ABED-C5072268760C}">
      <dgm:prSet/>
      <dgm:spPr/>
      <dgm:t>
        <a:bodyPr/>
        <a:lstStyle/>
        <a:p>
          <a:endParaRPr lang="uk-UA"/>
        </a:p>
      </dgm:t>
    </dgm:pt>
    <dgm:pt modelId="{EB3157FD-5425-4B59-9625-21EE693D45E1}" type="sibTrans" cxnId="{BC834172-3A47-45BB-ABED-C5072268760C}">
      <dgm:prSet/>
      <dgm:spPr/>
      <dgm:t>
        <a:bodyPr/>
        <a:lstStyle/>
        <a:p>
          <a:endParaRPr lang="uk-UA"/>
        </a:p>
      </dgm:t>
    </dgm:pt>
    <dgm:pt modelId="{EED652F3-E9EC-44FF-A830-032ABDB17ED6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uk-UA" sz="2000" dirty="0" smtClean="0">
              <a:solidFill>
                <a:srgbClr val="FFFF00"/>
              </a:solidFill>
              <a:latin typeface="Georgia" pitchFamily="18" charset="0"/>
            </a:rPr>
            <a:t>Розвиток гастриту</a:t>
          </a:r>
          <a:endParaRPr lang="uk-UA" sz="2000" dirty="0">
            <a:solidFill>
              <a:srgbClr val="FFFF00"/>
            </a:solidFill>
            <a:latin typeface="Georgia" pitchFamily="18" charset="0"/>
          </a:endParaRPr>
        </a:p>
      </dgm:t>
    </dgm:pt>
    <dgm:pt modelId="{8C983CCC-5D32-4A25-A62A-C07594CBA142}" type="parTrans" cxnId="{CECBD6CC-867B-467E-974D-30F76A1D170A}">
      <dgm:prSet/>
      <dgm:spPr/>
      <dgm:t>
        <a:bodyPr/>
        <a:lstStyle/>
        <a:p>
          <a:endParaRPr lang="ru-RU"/>
        </a:p>
      </dgm:t>
    </dgm:pt>
    <dgm:pt modelId="{F92297E2-39FC-4B4C-B216-C330E557520B}" type="sibTrans" cxnId="{CECBD6CC-867B-467E-974D-30F76A1D170A}">
      <dgm:prSet/>
      <dgm:spPr/>
      <dgm:t>
        <a:bodyPr/>
        <a:lstStyle/>
        <a:p>
          <a:endParaRPr lang="ru-RU"/>
        </a:p>
      </dgm:t>
    </dgm:pt>
    <dgm:pt modelId="{4AB0986C-BFC3-4F06-9B2B-DF3532439347}" type="pres">
      <dgm:prSet presAssocID="{4C41CC8C-DA26-41EB-B6F3-EAB1611D64B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44C320C-83DD-4DAE-BDA7-8DD8332104B2}" type="pres">
      <dgm:prSet presAssocID="{C6F25857-E511-4645-86E8-934AE3F1A065}" presName="comp" presStyleCnt="0"/>
      <dgm:spPr/>
    </dgm:pt>
    <dgm:pt modelId="{4963701A-3700-4766-A0F8-A64853D756B3}" type="pres">
      <dgm:prSet presAssocID="{C6F25857-E511-4645-86E8-934AE3F1A065}" presName="box" presStyleLbl="node1" presStyleIdx="0" presStyleCnt="2" custScaleY="135987" custLinFactNeighborX="68" custLinFactNeighborY="6690"/>
      <dgm:spPr/>
      <dgm:t>
        <a:bodyPr/>
        <a:lstStyle/>
        <a:p>
          <a:endParaRPr lang="uk-UA"/>
        </a:p>
      </dgm:t>
    </dgm:pt>
    <dgm:pt modelId="{69B2E7FE-E0DF-4DF8-BD5A-EA8BD4991151}" type="pres">
      <dgm:prSet presAssocID="{C6F25857-E511-4645-86E8-934AE3F1A065}" presName="img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1148859-2147-42FF-93D1-F595899E5BB6}" type="pres">
      <dgm:prSet presAssocID="{C6F25857-E511-4645-86E8-934AE3F1A065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0AB246F-73D2-4382-A746-DA238F490762}" type="pres">
      <dgm:prSet presAssocID="{42BE2017-E0B3-41FD-AB6A-FAB56AA090A9}" presName="spacer" presStyleCnt="0"/>
      <dgm:spPr/>
    </dgm:pt>
    <dgm:pt modelId="{9F3F9DB2-454F-44E3-A360-1183B7717075}" type="pres">
      <dgm:prSet presAssocID="{36E0BF84-4868-4FA3-8C07-50E83FD43BEC}" presName="comp" presStyleCnt="0"/>
      <dgm:spPr/>
    </dgm:pt>
    <dgm:pt modelId="{49D11974-A9BA-4D27-9729-2371093A7C17}" type="pres">
      <dgm:prSet presAssocID="{36E0BF84-4868-4FA3-8C07-50E83FD43BEC}" presName="box" presStyleLbl="node1" presStyleIdx="1" presStyleCnt="2" custScaleY="88331" custLinFactNeighborX="68" custLinFactNeighborY="-2544"/>
      <dgm:spPr/>
      <dgm:t>
        <a:bodyPr/>
        <a:lstStyle/>
        <a:p>
          <a:endParaRPr lang="uk-UA"/>
        </a:p>
      </dgm:t>
    </dgm:pt>
    <dgm:pt modelId="{57765F27-BCFC-4B8E-9BA7-B2E4FB7924AA}" type="pres">
      <dgm:prSet presAssocID="{36E0BF84-4868-4FA3-8C07-50E83FD43BEC}" presName="img" presStyleLbl="fgImgPlac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4218B9B-AADB-44D4-92C0-9E7EE6C162DC}" type="pres">
      <dgm:prSet presAssocID="{36E0BF84-4868-4FA3-8C07-50E83FD43BEC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C3354315-1A46-4A66-BBBC-52048A84B26C}" srcId="{C6F25857-E511-4645-86E8-934AE3F1A065}" destId="{6981BDF7-3E87-4B25-B330-2DBE27F32495}" srcOrd="5" destOrd="0" parTransId="{1262A35D-BD6A-4E29-9AB3-3B0299D9DECA}" sibTransId="{0D890C28-4FAB-43D8-9C69-A8E92B604555}"/>
    <dgm:cxn modelId="{870F505D-7A48-4CB2-810F-025E13B34F01}" type="presOf" srcId="{EED652F3-E9EC-44FF-A830-032ABDB17ED6}" destId="{4963701A-3700-4766-A0F8-A64853D756B3}" srcOrd="0" destOrd="5" presId="urn:microsoft.com/office/officeart/2005/8/layout/vList4#5"/>
    <dgm:cxn modelId="{1CA257DE-30A9-43EB-AEFE-6231275AB744}" type="presOf" srcId="{C7A427A4-72A5-4904-9182-4C1A23E1118D}" destId="{49D11974-A9BA-4D27-9729-2371093A7C17}" srcOrd="0" destOrd="3" presId="urn:microsoft.com/office/officeart/2005/8/layout/vList4#5"/>
    <dgm:cxn modelId="{9A8D8E97-74A5-4FA8-8BCB-523431C06B33}" type="presOf" srcId="{36E0BF84-4868-4FA3-8C07-50E83FD43BEC}" destId="{14218B9B-AADB-44D4-92C0-9E7EE6C162DC}" srcOrd="1" destOrd="0" presId="urn:microsoft.com/office/officeart/2005/8/layout/vList4#5"/>
    <dgm:cxn modelId="{5C5A6A81-DCCC-4338-8A6C-69EED5D5CD73}" srcId="{36E0BF84-4868-4FA3-8C07-50E83FD43BEC}" destId="{D706C8ED-EC14-4FE0-B9BB-AB0955E07442}" srcOrd="5" destOrd="0" parTransId="{6628A139-A9F5-4497-A02C-26FF355A2D7B}" sibTransId="{31D1FF03-677D-4A98-A20C-9A18459A401C}"/>
    <dgm:cxn modelId="{1EE456E2-37B9-401F-8A01-56267A6403B5}" type="presOf" srcId="{7146AF93-1BCB-437C-BBA3-27F356B5AD65}" destId="{61148859-2147-42FF-93D1-F595899E5BB6}" srcOrd="1" destOrd="3" presId="urn:microsoft.com/office/officeart/2005/8/layout/vList4#5"/>
    <dgm:cxn modelId="{101AD683-AE07-4453-9092-AFDA44D9432E}" type="presOf" srcId="{37088F07-4EBC-4B0D-833F-24CEA7B6FBED}" destId="{49D11974-A9BA-4D27-9729-2371093A7C17}" srcOrd="0" destOrd="4" presId="urn:microsoft.com/office/officeart/2005/8/layout/vList4#5"/>
    <dgm:cxn modelId="{3CA0DE11-B04B-4B8D-BB1E-0A3620787743}" type="presOf" srcId="{1E531B3B-3DA1-4995-B93F-0F5A68034076}" destId="{61148859-2147-42FF-93D1-F595899E5BB6}" srcOrd="1" destOrd="2" presId="urn:microsoft.com/office/officeart/2005/8/layout/vList4#5"/>
    <dgm:cxn modelId="{EC687440-02A6-4B04-90DF-824CDAE7B6EF}" srcId="{36E0BF84-4868-4FA3-8C07-50E83FD43BEC}" destId="{C7A427A4-72A5-4904-9182-4C1A23E1118D}" srcOrd="2" destOrd="0" parTransId="{A7840131-2047-4EB7-A173-A6EEA9962D2B}" sibTransId="{0C0227AD-D28C-445D-A900-A1AF21D28150}"/>
    <dgm:cxn modelId="{91A3D2C3-8941-4C26-96FD-95910B7264B9}" type="presOf" srcId="{B5DB04CF-6927-411B-B410-3F7E9A402453}" destId="{4963701A-3700-4766-A0F8-A64853D756B3}" srcOrd="0" destOrd="7" presId="urn:microsoft.com/office/officeart/2005/8/layout/vList4#5"/>
    <dgm:cxn modelId="{7AA35DCB-79ED-4EEC-99CE-0A2C6E673DC3}" type="presOf" srcId="{EED652F3-E9EC-44FF-A830-032ABDB17ED6}" destId="{61148859-2147-42FF-93D1-F595899E5BB6}" srcOrd="1" destOrd="5" presId="urn:microsoft.com/office/officeart/2005/8/layout/vList4#5"/>
    <dgm:cxn modelId="{CECBD6CC-867B-467E-974D-30F76A1D170A}" srcId="{C6F25857-E511-4645-86E8-934AE3F1A065}" destId="{EED652F3-E9EC-44FF-A830-032ABDB17ED6}" srcOrd="4" destOrd="0" parTransId="{8C983CCC-5D32-4A25-A62A-C07594CBA142}" sibTransId="{F92297E2-39FC-4B4C-B216-C330E557520B}"/>
    <dgm:cxn modelId="{6D1A039C-3C77-499C-BACA-6A9D012E0EAE}" type="presOf" srcId="{7146AF93-1BCB-437C-BBA3-27F356B5AD65}" destId="{4963701A-3700-4766-A0F8-A64853D756B3}" srcOrd="0" destOrd="3" presId="urn:microsoft.com/office/officeart/2005/8/layout/vList4#5"/>
    <dgm:cxn modelId="{E892A25F-208A-48B8-A007-B83C9FC291A5}" srcId="{36E0BF84-4868-4FA3-8C07-50E83FD43BEC}" destId="{A2E11357-D171-417E-9E90-E3366D1498C7}" srcOrd="0" destOrd="0" parTransId="{1A8C8450-E0D0-4E89-817D-C841FFA87BF5}" sibTransId="{7E97F96C-B083-4FF3-82AA-83A76DB699FC}"/>
    <dgm:cxn modelId="{293650C5-AC16-4447-92AC-95C70865D5A7}" type="presOf" srcId="{68864702-4392-470A-8BEE-6D6023F86A09}" destId="{49D11974-A9BA-4D27-9729-2371093A7C17}" srcOrd="0" destOrd="2" presId="urn:microsoft.com/office/officeart/2005/8/layout/vList4#5"/>
    <dgm:cxn modelId="{08CBE323-01E8-47F9-B9FB-672BA79CDF43}" type="presOf" srcId="{B5DB04CF-6927-411B-B410-3F7E9A402453}" destId="{61148859-2147-42FF-93D1-F595899E5BB6}" srcOrd="1" destOrd="7" presId="urn:microsoft.com/office/officeart/2005/8/layout/vList4#5"/>
    <dgm:cxn modelId="{BC830679-F10E-4F65-B21B-588DBA63EDF9}" type="presOf" srcId="{37088F07-4EBC-4B0D-833F-24CEA7B6FBED}" destId="{14218B9B-AADB-44D4-92C0-9E7EE6C162DC}" srcOrd="1" destOrd="4" presId="urn:microsoft.com/office/officeart/2005/8/layout/vList4#5"/>
    <dgm:cxn modelId="{B12D0318-049E-4F5A-8EE2-A3EAB89E9E35}" type="presOf" srcId="{1E531B3B-3DA1-4995-B93F-0F5A68034076}" destId="{4963701A-3700-4766-A0F8-A64853D756B3}" srcOrd="0" destOrd="2" presId="urn:microsoft.com/office/officeart/2005/8/layout/vList4#5"/>
    <dgm:cxn modelId="{C11B91B2-A853-4B15-80A6-A2403B06FF34}" srcId="{36E0BF84-4868-4FA3-8C07-50E83FD43BEC}" destId="{4194F17B-A03E-499B-8032-6A7427396BE0}" srcOrd="4" destOrd="0" parTransId="{E311B0AC-B752-4E3E-B8F2-32158470B395}" sibTransId="{877BBCA3-5C33-43BB-8430-A060BC67248C}"/>
    <dgm:cxn modelId="{BC834172-3A47-45BB-ABED-C5072268760C}" srcId="{36E0BF84-4868-4FA3-8C07-50E83FD43BEC}" destId="{37088F07-4EBC-4B0D-833F-24CEA7B6FBED}" srcOrd="3" destOrd="0" parTransId="{994ACF01-746F-4A77-9320-B1D1D6CEE5C0}" sibTransId="{EB3157FD-5425-4B59-9625-21EE693D45E1}"/>
    <dgm:cxn modelId="{566F957D-7776-44A4-A946-8F6A36A2CC43}" type="presOf" srcId="{1F7175B7-F62F-41BF-AD43-1AD0CBB2194E}" destId="{61148859-2147-42FF-93D1-F595899E5BB6}" srcOrd="1" destOrd="4" presId="urn:microsoft.com/office/officeart/2005/8/layout/vList4#5"/>
    <dgm:cxn modelId="{6A30EC57-B435-43D3-9133-99AB49EABEBD}" type="presOf" srcId="{C7A427A4-72A5-4904-9182-4C1A23E1118D}" destId="{14218B9B-AADB-44D4-92C0-9E7EE6C162DC}" srcOrd="1" destOrd="3" presId="urn:microsoft.com/office/officeart/2005/8/layout/vList4#5"/>
    <dgm:cxn modelId="{A427D72D-73EB-4A05-B8F0-90E50B6A6CF3}" type="presOf" srcId="{68864702-4392-470A-8BEE-6D6023F86A09}" destId="{14218B9B-AADB-44D4-92C0-9E7EE6C162DC}" srcOrd="1" destOrd="2" presId="urn:microsoft.com/office/officeart/2005/8/layout/vList4#5"/>
    <dgm:cxn modelId="{152473ED-37AF-4A03-861B-58B00EFED8FB}" srcId="{C6F25857-E511-4645-86E8-934AE3F1A065}" destId="{9443376C-66A7-4CA6-ACC0-2CD3F4293BD0}" srcOrd="7" destOrd="0" parTransId="{0F2DF77D-7C4D-416B-AB52-A1517EB2ED90}" sibTransId="{BE95D58C-F651-421D-B48E-9B0EC14E5083}"/>
    <dgm:cxn modelId="{46718750-7FD7-4EC4-8F30-2BD4C2876739}" type="presOf" srcId="{1F7175B7-F62F-41BF-AD43-1AD0CBB2194E}" destId="{4963701A-3700-4766-A0F8-A64853D756B3}" srcOrd="0" destOrd="4" presId="urn:microsoft.com/office/officeart/2005/8/layout/vList4#5"/>
    <dgm:cxn modelId="{DF65B548-97F6-4BDF-BC6F-405D051BAA45}" type="presOf" srcId="{C6F25857-E511-4645-86E8-934AE3F1A065}" destId="{4963701A-3700-4766-A0F8-A64853D756B3}" srcOrd="0" destOrd="0" presId="urn:microsoft.com/office/officeart/2005/8/layout/vList4#5"/>
    <dgm:cxn modelId="{4A288C0A-FC96-4464-B5E3-049471B934C0}" srcId="{4C41CC8C-DA26-41EB-B6F3-EAB1611D64B4}" destId="{C6F25857-E511-4645-86E8-934AE3F1A065}" srcOrd="0" destOrd="0" parTransId="{6224E22A-114F-4936-8C96-7B2961034C71}" sibTransId="{42BE2017-E0B3-41FD-AB6A-FAB56AA090A9}"/>
    <dgm:cxn modelId="{189BD33A-070B-4AEA-89C2-CFC9E9CB3E71}" type="presOf" srcId="{6981BDF7-3E87-4B25-B330-2DBE27F32495}" destId="{4963701A-3700-4766-A0F8-A64853D756B3}" srcOrd="0" destOrd="6" presId="urn:microsoft.com/office/officeart/2005/8/layout/vList4#5"/>
    <dgm:cxn modelId="{2784077B-DD1A-4DEF-9B60-C67CA94DC7CF}" type="presOf" srcId="{36E0BF84-4868-4FA3-8C07-50E83FD43BEC}" destId="{49D11974-A9BA-4D27-9729-2371093A7C17}" srcOrd="0" destOrd="0" presId="urn:microsoft.com/office/officeart/2005/8/layout/vList4#5"/>
    <dgm:cxn modelId="{ADB26C41-058F-48D7-A8A2-59B25B33E327}" type="presOf" srcId="{6E36C699-590D-4153-9512-04001714B0CB}" destId="{49D11974-A9BA-4D27-9729-2371093A7C17}" srcOrd="0" destOrd="7" presId="urn:microsoft.com/office/officeart/2005/8/layout/vList4#5"/>
    <dgm:cxn modelId="{09650D27-2DF7-436D-A0EE-4CA3E1BC1A39}" srcId="{C6F25857-E511-4645-86E8-934AE3F1A065}" destId="{7146AF93-1BCB-437C-BBA3-27F356B5AD65}" srcOrd="2" destOrd="0" parTransId="{7A99FF33-5064-4450-9B2C-665499CC809A}" sibTransId="{892EF24C-DBD7-4695-A620-39231551DF0E}"/>
    <dgm:cxn modelId="{9C4E09CE-8583-421C-B43C-2756ED8DC026}" type="presOf" srcId="{A2E11357-D171-417E-9E90-E3366D1498C7}" destId="{14218B9B-AADB-44D4-92C0-9E7EE6C162DC}" srcOrd="1" destOrd="1" presId="urn:microsoft.com/office/officeart/2005/8/layout/vList4#5"/>
    <dgm:cxn modelId="{0885DE90-7045-4DF8-B7CA-C6866B99C66B}" srcId="{36E0BF84-4868-4FA3-8C07-50E83FD43BEC}" destId="{68864702-4392-470A-8BEE-6D6023F86A09}" srcOrd="1" destOrd="0" parTransId="{BB508895-58F6-4179-B166-BAB4784A3D35}" sibTransId="{D15720AE-771C-453A-9492-B29A1C38F61E}"/>
    <dgm:cxn modelId="{FEF0D3A8-DB1A-4CFF-B3C9-56CAAB72F9A1}" type="presOf" srcId="{9443376C-66A7-4CA6-ACC0-2CD3F4293BD0}" destId="{61148859-2147-42FF-93D1-F595899E5BB6}" srcOrd="1" destOrd="8" presId="urn:microsoft.com/office/officeart/2005/8/layout/vList4#5"/>
    <dgm:cxn modelId="{8A7CC4B3-A9DE-4004-8066-C5C888F5F0B0}" srcId="{C6F25857-E511-4645-86E8-934AE3F1A065}" destId="{1F7175B7-F62F-41BF-AD43-1AD0CBB2194E}" srcOrd="3" destOrd="0" parTransId="{ADD71C88-6FDE-4788-B69D-DC05C7DF23F0}" sibTransId="{BDD5A389-FDDE-4E3B-AD24-175ED397AAA9}"/>
    <dgm:cxn modelId="{02D5E755-5A76-407E-936B-CD26E941A1EF}" type="presOf" srcId="{A2E11357-D171-417E-9E90-E3366D1498C7}" destId="{49D11974-A9BA-4D27-9729-2371093A7C17}" srcOrd="0" destOrd="1" presId="urn:microsoft.com/office/officeart/2005/8/layout/vList4#5"/>
    <dgm:cxn modelId="{55CE802C-E27E-45B0-ACB9-CE294A30DB87}" type="presOf" srcId="{6981BDF7-3E87-4B25-B330-2DBE27F32495}" destId="{61148859-2147-42FF-93D1-F595899E5BB6}" srcOrd="1" destOrd="6" presId="urn:microsoft.com/office/officeart/2005/8/layout/vList4#5"/>
    <dgm:cxn modelId="{B1CF92EE-9B86-4ABF-884C-135518DFB2B2}" type="presOf" srcId="{AC5B54F6-E692-4B36-BCA9-71B57057DE7A}" destId="{61148859-2147-42FF-93D1-F595899E5BB6}" srcOrd="1" destOrd="1" presId="urn:microsoft.com/office/officeart/2005/8/layout/vList4#5"/>
    <dgm:cxn modelId="{D952ACA3-B589-461C-892E-1C08275ACB7B}" type="presOf" srcId="{C6F25857-E511-4645-86E8-934AE3F1A065}" destId="{61148859-2147-42FF-93D1-F595899E5BB6}" srcOrd="1" destOrd="0" presId="urn:microsoft.com/office/officeart/2005/8/layout/vList4#5"/>
    <dgm:cxn modelId="{20655D29-F57B-4FF9-9B8A-3C878AD1C0F7}" srcId="{36E0BF84-4868-4FA3-8C07-50E83FD43BEC}" destId="{6E36C699-590D-4153-9512-04001714B0CB}" srcOrd="6" destOrd="0" parTransId="{C7ECD278-A180-4E2C-8FFE-F4C96F495EB2}" sibTransId="{F033E444-1F45-4EA7-B3E8-88A0775CCD18}"/>
    <dgm:cxn modelId="{C01C2599-2776-48C9-9B34-731F8027EA23}" srcId="{C6F25857-E511-4645-86E8-934AE3F1A065}" destId="{AC5B54F6-E692-4B36-BCA9-71B57057DE7A}" srcOrd="0" destOrd="0" parTransId="{E95DB216-A6EF-4839-A497-5B53E3D7FB55}" sibTransId="{4F8F5A9D-CC6C-480E-845C-3889367B0240}"/>
    <dgm:cxn modelId="{5B4A86C8-033A-4065-8982-141E9911D28F}" type="presOf" srcId="{D706C8ED-EC14-4FE0-B9BB-AB0955E07442}" destId="{49D11974-A9BA-4D27-9729-2371093A7C17}" srcOrd="0" destOrd="6" presId="urn:microsoft.com/office/officeart/2005/8/layout/vList4#5"/>
    <dgm:cxn modelId="{B7E303AE-4FC2-49D9-8D15-7425DA0A9621}" type="presOf" srcId="{4194F17B-A03E-499B-8032-6A7427396BE0}" destId="{14218B9B-AADB-44D4-92C0-9E7EE6C162DC}" srcOrd="1" destOrd="5" presId="urn:microsoft.com/office/officeart/2005/8/layout/vList4#5"/>
    <dgm:cxn modelId="{139B608E-2FF3-4C0B-A67F-911864EDD787}" srcId="{4C41CC8C-DA26-41EB-B6F3-EAB1611D64B4}" destId="{36E0BF84-4868-4FA3-8C07-50E83FD43BEC}" srcOrd="1" destOrd="0" parTransId="{8B48F6C5-2BA5-4C1C-BCAB-70FC4948759C}" sibTransId="{8990D9B4-9E33-412F-8838-D44972190971}"/>
    <dgm:cxn modelId="{20244AFD-3C88-4839-9F78-5A517CE01A96}" type="presOf" srcId="{D706C8ED-EC14-4FE0-B9BB-AB0955E07442}" destId="{14218B9B-AADB-44D4-92C0-9E7EE6C162DC}" srcOrd="1" destOrd="6" presId="urn:microsoft.com/office/officeart/2005/8/layout/vList4#5"/>
    <dgm:cxn modelId="{7914C528-5A2F-48C1-A0AC-90FE45481810}" type="presOf" srcId="{6E36C699-590D-4153-9512-04001714B0CB}" destId="{14218B9B-AADB-44D4-92C0-9E7EE6C162DC}" srcOrd="1" destOrd="7" presId="urn:microsoft.com/office/officeart/2005/8/layout/vList4#5"/>
    <dgm:cxn modelId="{7A939412-DBA4-4620-B2F0-70EEE3CEEE91}" srcId="{C6F25857-E511-4645-86E8-934AE3F1A065}" destId="{B5DB04CF-6927-411B-B410-3F7E9A402453}" srcOrd="6" destOrd="0" parTransId="{BCCCC1CA-7CE0-4432-8D6E-9F84E0392B1C}" sibTransId="{D52D4942-A3D9-4BF6-99FB-7F8C6E471D25}"/>
    <dgm:cxn modelId="{C3AE0F8C-14C9-4C70-9185-76114B7B2FC5}" type="presOf" srcId="{4C41CC8C-DA26-41EB-B6F3-EAB1611D64B4}" destId="{4AB0986C-BFC3-4F06-9B2B-DF3532439347}" srcOrd="0" destOrd="0" presId="urn:microsoft.com/office/officeart/2005/8/layout/vList4#5"/>
    <dgm:cxn modelId="{7F1C3E2F-901D-4139-926A-8BE9E713CE95}" srcId="{C6F25857-E511-4645-86E8-934AE3F1A065}" destId="{1E531B3B-3DA1-4995-B93F-0F5A68034076}" srcOrd="1" destOrd="0" parTransId="{9A46BF5B-52C9-4B9B-A06A-7239E8BBD6A0}" sibTransId="{70AA5623-BAAD-4AF3-A279-09737272060E}"/>
    <dgm:cxn modelId="{CCC9DEFE-41F6-4392-9976-177429D1BF90}" type="presOf" srcId="{4194F17B-A03E-499B-8032-6A7427396BE0}" destId="{49D11974-A9BA-4D27-9729-2371093A7C17}" srcOrd="0" destOrd="5" presId="urn:microsoft.com/office/officeart/2005/8/layout/vList4#5"/>
    <dgm:cxn modelId="{FB4DF3AA-0E64-4C3B-A339-C337C1BEB785}" type="presOf" srcId="{9443376C-66A7-4CA6-ACC0-2CD3F4293BD0}" destId="{4963701A-3700-4766-A0F8-A64853D756B3}" srcOrd="0" destOrd="8" presId="urn:microsoft.com/office/officeart/2005/8/layout/vList4#5"/>
    <dgm:cxn modelId="{36BC46CF-36D8-4A11-B7BB-A5D9F5E266FB}" type="presOf" srcId="{AC5B54F6-E692-4B36-BCA9-71B57057DE7A}" destId="{4963701A-3700-4766-A0F8-A64853D756B3}" srcOrd="0" destOrd="1" presId="urn:microsoft.com/office/officeart/2005/8/layout/vList4#5"/>
    <dgm:cxn modelId="{D2D8D448-9D34-4A51-B369-9E8A79F2E1A7}" type="presParOf" srcId="{4AB0986C-BFC3-4F06-9B2B-DF3532439347}" destId="{244C320C-83DD-4DAE-BDA7-8DD8332104B2}" srcOrd="0" destOrd="0" presId="urn:microsoft.com/office/officeart/2005/8/layout/vList4#5"/>
    <dgm:cxn modelId="{E544B804-BC7D-459E-B62B-CA33A653456D}" type="presParOf" srcId="{244C320C-83DD-4DAE-BDA7-8DD8332104B2}" destId="{4963701A-3700-4766-A0F8-A64853D756B3}" srcOrd="0" destOrd="0" presId="urn:microsoft.com/office/officeart/2005/8/layout/vList4#5"/>
    <dgm:cxn modelId="{1820A9F5-6E18-4677-AA7C-3B5451282069}" type="presParOf" srcId="{244C320C-83DD-4DAE-BDA7-8DD8332104B2}" destId="{69B2E7FE-E0DF-4DF8-BD5A-EA8BD4991151}" srcOrd="1" destOrd="0" presId="urn:microsoft.com/office/officeart/2005/8/layout/vList4#5"/>
    <dgm:cxn modelId="{51D90B6D-67BD-4741-AD7C-53003381963A}" type="presParOf" srcId="{244C320C-83DD-4DAE-BDA7-8DD8332104B2}" destId="{61148859-2147-42FF-93D1-F595899E5BB6}" srcOrd="2" destOrd="0" presId="urn:microsoft.com/office/officeart/2005/8/layout/vList4#5"/>
    <dgm:cxn modelId="{E24FB405-8B2A-4FBB-BA36-DDF804B074AB}" type="presParOf" srcId="{4AB0986C-BFC3-4F06-9B2B-DF3532439347}" destId="{50AB246F-73D2-4382-A746-DA238F490762}" srcOrd="1" destOrd="0" presId="urn:microsoft.com/office/officeart/2005/8/layout/vList4#5"/>
    <dgm:cxn modelId="{697B7D0A-41FE-4EC5-B9EA-1D19DBE926F9}" type="presParOf" srcId="{4AB0986C-BFC3-4F06-9B2B-DF3532439347}" destId="{9F3F9DB2-454F-44E3-A360-1183B7717075}" srcOrd="2" destOrd="0" presId="urn:microsoft.com/office/officeart/2005/8/layout/vList4#5"/>
    <dgm:cxn modelId="{79F24ADB-B6F3-4321-9CDA-67A610B605B1}" type="presParOf" srcId="{9F3F9DB2-454F-44E3-A360-1183B7717075}" destId="{49D11974-A9BA-4D27-9729-2371093A7C17}" srcOrd="0" destOrd="0" presId="urn:microsoft.com/office/officeart/2005/8/layout/vList4#5"/>
    <dgm:cxn modelId="{FD8243BB-9855-466D-AF3B-C72B361B6265}" type="presParOf" srcId="{9F3F9DB2-454F-44E3-A360-1183B7717075}" destId="{57765F27-BCFC-4B8E-9BA7-B2E4FB7924AA}" srcOrd="1" destOrd="0" presId="urn:microsoft.com/office/officeart/2005/8/layout/vList4#5"/>
    <dgm:cxn modelId="{5A62D12C-ED6A-4EA5-AA81-01436D2A223D}" type="presParOf" srcId="{9F3F9DB2-454F-44E3-A360-1183B7717075}" destId="{14218B9B-AADB-44D4-92C0-9E7EE6C162DC}" srcOrd="2" destOrd="0" presId="urn:microsoft.com/office/officeart/2005/8/layout/vList4#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63701A-3700-4766-A0F8-A64853D756B3}">
      <dsp:nvSpPr>
        <dsp:cNvPr id="0" name=""/>
        <dsp:cNvSpPr/>
      </dsp:nvSpPr>
      <dsp:spPr>
        <a:xfrm>
          <a:off x="0" y="161125"/>
          <a:ext cx="8501122" cy="3275180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1" kern="1200" dirty="0" smtClean="0">
              <a:solidFill>
                <a:srgbClr val="7030A0"/>
              </a:solidFill>
              <a:latin typeface="Georgia" pitchFamily="18" charset="0"/>
            </a:rPr>
            <a:t>Шлунок та кишкова система</a:t>
          </a:r>
          <a:endParaRPr lang="uk-UA" sz="2000" i="1" kern="1200" dirty="0">
            <a:solidFill>
              <a:srgbClr val="7030A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err="1" smtClean="0">
              <a:solidFill>
                <a:srgbClr val="FFFF00"/>
              </a:solidFill>
              <a:latin typeface="Georgia" pitchFamily="18" charset="0"/>
            </a:rPr>
            <a:t>Порушення</a:t>
          </a:r>
          <a:r>
            <a:rPr lang="ru-RU" sz="2000" kern="12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kern="1200" dirty="0" err="1" smtClean="0">
              <a:solidFill>
                <a:srgbClr val="FFFF00"/>
              </a:solidFill>
              <a:latin typeface="Georgia" pitchFamily="18" charset="0"/>
            </a:rPr>
            <a:t>виділення</a:t>
          </a:r>
          <a:r>
            <a:rPr lang="ru-RU" sz="2000" kern="12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kern="1200" dirty="0" err="1" smtClean="0">
              <a:solidFill>
                <a:srgbClr val="FFFF00"/>
              </a:solidFill>
              <a:latin typeface="Georgia" pitchFamily="18" charset="0"/>
            </a:rPr>
            <a:t>шлункового</a:t>
          </a:r>
          <a:r>
            <a:rPr lang="ru-RU" sz="2000" kern="1200" dirty="0" smtClean="0">
              <a:solidFill>
                <a:srgbClr val="FFFF00"/>
              </a:solidFill>
              <a:latin typeface="Georgia" pitchFamily="18" charset="0"/>
            </a:rPr>
            <a:t> соку</a:t>
          </a:r>
          <a:endParaRPr lang="uk-UA" sz="2000" kern="1200" dirty="0" smtClean="0">
            <a:solidFill>
              <a:srgbClr val="FFFF00"/>
            </a:solidFill>
            <a:latin typeface="Georgia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err="1" smtClean="0">
              <a:solidFill>
                <a:srgbClr val="FFFF00"/>
              </a:solidFill>
              <a:latin typeface="Georgia" pitchFamily="18" charset="0"/>
            </a:rPr>
            <a:t>Виразкова</a:t>
          </a:r>
          <a:r>
            <a:rPr lang="ru-RU" sz="2000" kern="1200" dirty="0" smtClean="0">
              <a:solidFill>
                <a:srgbClr val="FFFF00"/>
              </a:solidFill>
              <a:latin typeface="Georgia" pitchFamily="18" charset="0"/>
            </a:rPr>
            <a:t> хвороба </a:t>
          </a:r>
          <a:r>
            <a:rPr lang="ru-RU" sz="2000" kern="1200" dirty="0" err="1" smtClean="0">
              <a:solidFill>
                <a:srgbClr val="FFFF00"/>
              </a:solidFill>
              <a:latin typeface="Georgia" pitchFamily="18" charset="0"/>
            </a:rPr>
            <a:t>шлунка</a:t>
          </a:r>
          <a:r>
            <a:rPr lang="ru-RU" sz="2000" kern="1200" dirty="0" smtClean="0">
              <a:solidFill>
                <a:srgbClr val="FFFF00"/>
              </a:solidFill>
              <a:latin typeface="Georgia" pitchFamily="18" charset="0"/>
            </a:rPr>
            <a:t> та </a:t>
          </a:r>
          <a:r>
            <a:rPr lang="ru-RU" sz="2000" kern="1200" dirty="0" err="1" smtClean="0">
              <a:solidFill>
                <a:srgbClr val="FFFF00"/>
              </a:solidFill>
              <a:latin typeface="Georgia" pitchFamily="18" charset="0"/>
            </a:rPr>
            <a:t>дванадцятипалої</a:t>
          </a:r>
          <a:r>
            <a:rPr lang="ru-RU" sz="2000" kern="1200" dirty="0" smtClean="0">
              <a:solidFill>
                <a:srgbClr val="FFFF00"/>
              </a:solidFill>
              <a:latin typeface="Georgia" pitchFamily="18" charset="0"/>
            </a:rPr>
            <a:t> кишки </a:t>
          </a:r>
          <a:endParaRPr lang="uk-UA" sz="2000" kern="1200" dirty="0" smtClean="0">
            <a:solidFill>
              <a:srgbClr val="FFFF00"/>
            </a:solidFill>
            <a:latin typeface="Georgia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err="1" smtClean="0">
              <a:solidFill>
                <a:srgbClr val="FFFF00"/>
              </a:solidFill>
              <a:latin typeface="Georgia" pitchFamily="18" charset="0"/>
            </a:rPr>
            <a:t>Перебування</a:t>
          </a:r>
          <a:r>
            <a:rPr lang="ru-RU" sz="2000" kern="12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kern="1200" dirty="0" err="1" smtClean="0">
              <a:solidFill>
                <a:srgbClr val="FFFF00"/>
              </a:solidFill>
              <a:latin typeface="Georgia" pitchFamily="18" charset="0"/>
            </a:rPr>
            <a:t>судин</a:t>
          </a:r>
          <a:r>
            <a:rPr lang="ru-RU" sz="2000" kern="12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kern="1200" dirty="0" err="1" smtClean="0">
              <a:solidFill>
                <a:srgbClr val="FFFF00"/>
              </a:solidFill>
              <a:latin typeface="Georgia" pitchFamily="18" charset="0"/>
            </a:rPr>
            <a:t>шлунка</a:t>
          </a:r>
          <a:r>
            <a:rPr lang="ru-RU" sz="2000" kern="1200" dirty="0" smtClean="0">
              <a:solidFill>
                <a:srgbClr val="FFFF00"/>
              </a:solidFill>
              <a:latin typeface="Georgia" pitchFamily="18" charset="0"/>
            </a:rPr>
            <a:t>  у </a:t>
          </a:r>
          <a:r>
            <a:rPr lang="ru-RU" sz="2000" kern="1200" dirty="0" err="1" smtClean="0">
              <a:solidFill>
                <a:srgbClr val="FFFF00"/>
              </a:solidFill>
              <a:latin typeface="Georgia" pitchFamily="18" charset="0"/>
            </a:rPr>
            <a:t>стані</a:t>
          </a:r>
          <a:r>
            <a:rPr lang="ru-RU" sz="2000" kern="12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kern="1200" dirty="0" err="1" smtClean="0">
              <a:solidFill>
                <a:srgbClr val="FFFF00"/>
              </a:solidFill>
              <a:latin typeface="Georgia" pitchFamily="18" charset="0"/>
            </a:rPr>
            <a:t>постійного</a:t>
          </a:r>
          <a:r>
            <a:rPr lang="ru-RU" sz="2000" kern="1200" dirty="0" smtClean="0">
              <a:solidFill>
                <a:srgbClr val="FFFF00"/>
              </a:solidFill>
              <a:latin typeface="Georgia" pitchFamily="18" charset="0"/>
            </a:rPr>
            <a:t> спазму</a:t>
          </a:r>
          <a:endParaRPr lang="uk-UA" sz="2000" kern="1200" dirty="0">
            <a:solidFill>
              <a:srgbClr val="FFFF00"/>
            </a:solidFill>
            <a:latin typeface="Georgia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err="1" smtClean="0">
              <a:solidFill>
                <a:srgbClr val="FFFF00"/>
              </a:solidFill>
              <a:latin typeface="Georgia" pitchFamily="18" charset="0"/>
            </a:rPr>
            <a:t>Подразнення</a:t>
          </a:r>
          <a:r>
            <a:rPr lang="ru-RU" sz="2000" kern="12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kern="1200" dirty="0" err="1" smtClean="0">
              <a:solidFill>
                <a:srgbClr val="FFFF00"/>
              </a:solidFill>
              <a:latin typeface="Georgia" pitchFamily="18" charset="0"/>
            </a:rPr>
            <a:t>стінки</a:t>
          </a:r>
          <a:r>
            <a:rPr lang="ru-RU" sz="2000" kern="12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kern="1200" dirty="0" err="1" smtClean="0">
              <a:solidFill>
                <a:srgbClr val="FFFF00"/>
              </a:solidFill>
              <a:latin typeface="Georgia" pitchFamily="18" charset="0"/>
            </a:rPr>
            <a:t>слизової</a:t>
          </a:r>
          <a:r>
            <a:rPr lang="ru-RU" sz="2000" kern="12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kern="1200" dirty="0" err="1" smtClean="0">
              <a:solidFill>
                <a:srgbClr val="FFFF00"/>
              </a:solidFill>
              <a:latin typeface="Georgia" pitchFamily="18" charset="0"/>
            </a:rPr>
            <a:t>оболонки</a:t>
          </a:r>
          <a:r>
            <a:rPr lang="ru-RU" sz="2000" kern="12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kern="1200" dirty="0" err="1" smtClean="0">
              <a:solidFill>
                <a:srgbClr val="FFFF00"/>
              </a:solidFill>
              <a:latin typeface="Georgia" pitchFamily="18" charset="0"/>
            </a:rPr>
            <a:t>шлунка</a:t>
          </a:r>
          <a:endParaRPr lang="uk-UA" sz="2000" kern="1200" dirty="0">
            <a:solidFill>
              <a:srgbClr val="FFFF00"/>
            </a:solidFill>
            <a:latin typeface="Georgia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>
              <a:solidFill>
                <a:srgbClr val="FFFF00"/>
              </a:solidFill>
              <a:latin typeface="Georgia" pitchFamily="18" charset="0"/>
            </a:rPr>
            <a:t>Розвиток гастриту</a:t>
          </a:r>
          <a:endParaRPr lang="uk-UA" sz="2000" kern="1200" dirty="0">
            <a:solidFill>
              <a:srgbClr val="FFFF00"/>
            </a:solidFill>
            <a:latin typeface="Georgia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err="1" smtClean="0">
              <a:solidFill>
                <a:srgbClr val="FFFF00"/>
              </a:solidFill>
              <a:latin typeface="Georgia" pitchFamily="18" charset="0"/>
            </a:rPr>
            <a:t>Втрата</a:t>
          </a:r>
          <a:r>
            <a:rPr lang="ru-RU" sz="2000" kern="12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kern="1200" dirty="0" err="1" smtClean="0">
              <a:solidFill>
                <a:srgbClr val="FFFF00"/>
              </a:solidFill>
              <a:latin typeface="Georgia" pitchFamily="18" charset="0"/>
            </a:rPr>
            <a:t>апетиту</a:t>
          </a:r>
          <a:r>
            <a:rPr lang="ru-RU" sz="2000" kern="1200" dirty="0" smtClean="0">
              <a:solidFill>
                <a:srgbClr val="FFFF00"/>
              </a:solidFill>
              <a:latin typeface="Georgia" pitchFamily="18" charset="0"/>
            </a:rPr>
            <a:t>, </a:t>
          </a:r>
          <a:r>
            <a:rPr lang="ru-RU" sz="2000" kern="1200" dirty="0" err="1" smtClean="0">
              <a:solidFill>
                <a:srgbClr val="FFFF00"/>
              </a:solidFill>
              <a:latin typeface="Georgia" pitchFamily="18" charset="0"/>
            </a:rPr>
            <a:t>больові</a:t>
          </a:r>
          <a:r>
            <a:rPr lang="ru-RU" sz="2000" kern="12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kern="1200" dirty="0" err="1" smtClean="0">
              <a:solidFill>
                <a:srgbClr val="FFFF00"/>
              </a:solidFill>
              <a:latin typeface="Georgia" pitchFamily="18" charset="0"/>
            </a:rPr>
            <a:t>відчуття</a:t>
          </a:r>
          <a:endParaRPr lang="uk-UA" sz="2000" kern="1200" dirty="0">
            <a:solidFill>
              <a:srgbClr val="FFFF00"/>
            </a:solidFill>
            <a:latin typeface="Georgia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err="1" smtClean="0">
              <a:solidFill>
                <a:srgbClr val="FFFF00"/>
              </a:solidFill>
              <a:latin typeface="Georgia" pitchFamily="18" charset="0"/>
            </a:rPr>
            <a:t>Спиричинення</a:t>
          </a:r>
          <a:r>
            <a:rPr lang="uk-UA" sz="2000" kern="1200" dirty="0" smtClean="0">
              <a:solidFill>
                <a:srgbClr val="FFFF00"/>
              </a:solidFill>
              <a:latin typeface="Georgia" pitchFamily="18" charset="0"/>
            </a:rPr>
            <a:t> раку</a:t>
          </a:r>
          <a:endParaRPr lang="uk-UA" sz="2000" kern="1200" dirty="0">
            <a:solidFill>
              <a:srgbClr val="FFFF00"/>
            </a:solidFill>
            <a:latin typeface="Georgia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1800" kern="1200" dirty="0">
            <a:solidFill>
              <a:srgbClr val="000000"/>
            </a:solidFill>
            <a:latin typeface="Georgia" pitchFamily="18" charset="0"/>
          </a:endParaRPr>
        </a:p>
      </dsp:txBody>
      <dsp:txXfrm>
        <a:off x="1941069" y="161125"/>
        <a:ext cx="6560052" cy="3275180"/>
      </dsp:txXfrm>
    </dsp:sp>
    <dsp:sp modelId="{69B2E7FE-E0DF-4DF8-BD5A-EA8BD4991151}">
      <dsp:nvSpPr>
        <dsp:cNvPr id="0" name=""/>
        <dsp:cNvSpPr/>
      </dsp:nvSpPr>
      <dsp:spPr>
        <a:xfrm>
          <a:off x="240845" y="674209"/>
          <a:ext cx="1700224" cy="192676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D11974-A9BA-4D27-9729-2371093A7C17}">
      <dsp:nvSpPr>
        <dsp:cNvPr id="0" name=""/>
        <dsp:cNvSpPr/>
      </dsp:nvSpPr>
      <dsp:spPr>
        <a:xfrm>
          <a:off x="0" y="3454754"/>
          <a:ext cx="8501122" cy="2127409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1" kern="1200" dirty="0" smtClean="0">
              <a:solidFill>
                <a:srgbClr val="7030A0"/>
              </a:solidFill>
              <a:latin typeface="Georgia" pitchFamily="18" charset="0"/>
            </a:rPr>
            <a:t>Слинні залози, печінка, підшлункова  залоза</a:t>
          </a:r>
          <a:endParaRPr lang="uk-UA" sz="2000" i="1" kern="1200" dirty="0">
            <a:solidFill>
              <a:srgbClr val="7030A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noProof="0" dirty="0" smtClean="0">
              <a:solidFill>
                <a:srgbClr val="FFFF00"/>
              </a:solidFill>
              <a:latin typeface="Georgia" pitchFamily="18" charset="0"/>
            </a:rPr>
            <a:t>Подразнення слинних залоз, що призводить до збільшення слиноутворення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noProof="0" dirty="0" smtClean="0">
              <a:solidFill>
                <a:srgbClr val="FFFF00"/>
              </a:solidFill>
              <a:latin typeface="Georgia" pitchFamily="18" charset="0"/>
            </a:rPr>
            <a:t>Рак підшлункової залози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noProof="0" dirty="0" err="1" smtClean="0">
              <a:solidFill>
                <a:srgbClr val="FFFF00"/>
              </a:solidFill>
              <a:latin typeface="Georgia" pitchFamily="18" charset="0"/>
            </a:rPr>
            <a:t>Отруєння</a:t>
          </a:r>
          <a:r>
            <a:rPr lang="ru-RU" sz="2000" kern="1200" noProof="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kern="1200" noProof="0" dirty="0" err="1" smtClean="0">
              <a:solidFill>
                <a:srgbClr val="FFFF00"/>
              </a:solidFill>
              <a:latin typeface="Georgia" pitchFamily="18" charset="0"/>
            </a:rPr>
            <a:t>клітин</a:t>
          </a:r>
          <a:r>
            <a:rPr lang="ru-RU" sz="2000" kern="1200" noProof="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kern="1200" noProof="0" dirty="0" err="1" smtClean="0">
              <a:solidFill>
                <a:srgbClr val="FFFF00"/>
              </a:solidFill>
              <a:latin typeface="Georgia" pitchFamily="18" charset="0"/>
            </a:rPr>
            <a:t>печінки</a:t>
          </a:r>
          <a:r>
            <a:rPr lang="ru-RU" sz="2000" kern="1200" noProof="0" dirty="0" smtClean="0">
              <a:solidFill>
                <a:srgbClr val="FFFF00"/>
              </a:solidFill>
              <a:latin typeface="Georgia" pitchFamily="18" charset="0"/>
            </a:rPr>
            <a:t>, </a:t>
          </a:r>
          <a:r>
            <a:rPr lang="ru-RU" sz="2000" kern="1200" noProof="0" dirty="0" err="1" smtClean="0">
              <a:solidFill>
                <a:srgbClr val="FFFF00"/>
              </a:solidFill>
              <a:latin typeface="Georgia" pitchFamily="18" charset="0"/>
            </a:rPr>
            <a:t>зниження</a:t>
          </a:r>
          <a:r>
            <a:rPr lang="ru-RU" sz="2000" kern="1200" noProof="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kern="1200" noProof="0" dirty="0" err="1" smtClean="0">
              <a:solidFill>
                <a:srgbClr val="FFFF00"/>
              </a:solidFill>
              <a:latin typeface="Georgia" pitchFamily="18" charset="0"/>
            </a:rPr>
            <a:t>ії</a:t>
          </a:r>
          <a:r>
            <a:rPr lang="ru-RU" sz="2000" kern="1200" noProof="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kern="1200" noProof="0" dirty="0" err="1" smtClean="0">
              <a:solidFill>
                <a:srgbClr val="FFFF00"/>
              </a:solidFill>
              <a:latin typeface="Georgia" pitchFamily="18" charset="0"/>
            </a:rPr>
            <a:t>роботи</a:t>
          </a:r>
          <a:endParaRPr lang="uk-UA" sz="2000" kern="1200" noProof="0" dirty="0" smtClean="0">
            <a:solidFill>
              <a:srgbClr val="FFFF00"/>
            </a:solidFill>
            <a:latin typeface="Georgia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noProof="0" dirty="0" err="1" smtClean="0">
              <a:solidFill>
                <a:srgbClr val="FFFF00"/>
              </a:solidFill>
              <a:latin typeface="Georgia" pitchFamily="18" charset="0"/>
            </a:rPr>
            <a:t>Отруєння</a:t>
          </a:r>
          <a:r>
            <a:rPr lang="ru-RU" sz="2000" kern="1200" noProof="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kern="1200" noProof="0" dirty="0" err="1" smtClean="0">
              <a:solidFill>
                <a:srgbClr val="FFFF00"/>
              </a:solidFill>
              <a:latin typeface="Georgia" pitchFamily="18" charset="0"/>
            </a:rPr>
            <a:t>всього</a:t>
          </a:r>
          <a:r>
            <a:rPr lang="ru-RU" sz="2000" kern="1200" noProof="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kern="1200" noProof="0" dirty="0" err="1" smtClean="0">
              <a:solidFill>
                <a:srgbClr val="FFFF00"/>
              </a:solidFill>
              <a:latin typeface="Georgia" pitchFamily="18" charset="0"/>
            </a:rPr>
            <a:t>організму</a:t>
          </a:r>
          <a:endParaRPr lang="uk-UA" sz="2000" kern="1200" noProof="0" dirty="0" smtClean="0">
            <a:solidFill>
              <a:srgbClr val="FFFF00"/>
            </a:solidFill>
            <a:latin typeface="Georgia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1800" kern="1200" dirty="0" smtClean="0">
            <a:solidFill>
              <a:srgbClr val="000000"/>
            </a:solidFill>
            <a:latin typeface="Georgia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1800" kern="1200" dirty="0" smtClean="0">
            <a:solidFill>
              <a:srgbClr val="000000"/>
            </a:solidFill>
            <a:latin typeface="Georgia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1800" kern="1200" dirty="0" smtClean="0">
            <a:solidFill>
              <a:srgbClr val="000000"/>
            </a:solidFill>
            <a:latin typeface="Georgia" pitchFamily="18" charset="0"/>
          </a:endParaRPr>
        </a:p>
      </dsp:txBody>
      <dsp:txXfrm>
        <a:off x="1941069" y="3454754"/>
        <a:ext cx="6560052" cy="2127409"/>
      </dsp:txXfrm>
    </dsp:sp>
    <dsp:sp modelId="{57765F27-BCFC-4B8E-9BA7-B2E4FB7924AA}">
      <dsp:nvSpPr>
        <dsp:cNvPr id="0" name=""/>
        <dsp:cNvSpPr/>
      </dsp:nvSpPr>
      <dsp:spPr>
        <a:xfrm>
          <a:off x="240845" y="3616349"/>
          <a:ext cx="1700224" cy="192676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5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31.10.2016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31.10.2016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90%D0%BB%D0%B5%D0%BA%D1%81%D0%B0%D0%BD%D0%B4%D1%80_%D0%9C%D0%B0%D0%BA%D0%B5%D0%B4%D0%BE%D0%BD%D1%81%D1%8C%D0%BA%D0%B8%D0%B9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b="1" dirty="0"/>
              <a:t>Тема.</a:t>
            </a:r>
            <a:r>
              <a:rPr lang="uk-UA" dirty="0"/>
              <a:t>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Харчові </a:t>
            </a:r>
            <a:r>
              <a:rPr lang="uk-UA" dirty="0"/>
              <a:t>розлади </a:t>
            </a:r>
            <a:r>
              <a:rPr lang="uk-UA" dirty="0" smtClean="0"/>
              <a:t>   та </a:t>
            </a:r>
            <a:r>
              <a:rPr lang="uk-UA" dirty="0"/>
              <a:t>їх запобігання.</a:t>
            </a:r>
            <a:br>
              <a:rPr lang="uk-UA" dirty="0"/>
            </a:br>
            <a:endParaRPr lang="uk-UA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461861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673196"/>
            <a:ext cx="87457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err="1" smtClean="0">
                <a:solidFill>
                  <a:srgbClr val="002060"/>
                </a:solidFill>
              </a:rPr>
              <a:t>Дизбактеріоз</a:t>
            </a:r>
            <a:r>
              <a:rPr lang="uk-UA" sz="2800" dirty="0" smtClean="0">
                <a:solidFill>
                  <a:srgbClr val="002060"/>
                </a:solidFill>
              </a:rPr>
              <a:t> – </a:t>
            </a:r>
            <a:r>
              <a:rPr lang="uk-UA" sz="2800" i="1" dirty="0" smtClean="0">
                <a:solidFill>
                  <a:srgbClr val="002060"/>
                </a:solidFill>
              </a:rPr>
              <a:t>порушення мікрофлори кишечнику, </a:t>
            </a:r>
          </a:p>
          <a:p>
            <a:r>
              <a:rPr lang="uk-UA" sz="2800" i="1" dirty="0" smtClean="0">
                <a:solidFill>
                  <a:srgbClr val="002060"/>
                </a:solidFill>
              </a:rPr>
              <a:t>масове </a:t>
            </a:r>
            <a:r>
              <a:rPr lang="uk-UA" sz="2800" i="1" dirty="0">
                <a:solidFill>
                  <a:srgbClr val="002060"/>
                </a:solidFill>
              </a:rPr>
              <a:t>розмноження хвороботворних мікроорганізмів</a:t>
            </a:r>
            <a:endParaRPr lang="ru-RU" sz="2800" i="1" dirty="0">
              <a:solidFill>
                <a:srgbClr val="00206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90986"/>
            <a:ext cx="4120526" cy="238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652" y="2204864"/>
            <a:ext cx="3810000" cy="275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196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980728"/>
            <a:ext cx="806489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i="1" dirty="0">
                <a:solidFill>
                  <a:srgbClr val="C00000"/>
                </a:solidFill>
              </a:rPr>
              <a:t>Профілактика запальних хвороб органів травлення</a:t>
            </a:r>
            <a:endParaRPr lang="ru-RU" sz="2800" dirty="0">
              <a:solidFill>
                <a:srgbClr val="C00000"/>
              </a:solidFill>
            </a:endParaRPr>
          </a:p>
          <a:p>
            <a:pPr algn="just"/>
            <a:r>
              <a:rPr lang="uk-UA" sz="2800" i="1" dirty="0">
                <a:solidFill>
                  <a:srgbClr val="002060"/>
                </a:solidFill>
              </a:rPr>
              <a:t>1. Дотримання режиму  та гігієни харчування.</a:t>
            </a:r>
            <a:endParaRPr lang="ru-RU" sz="2800" i="1" dirty="0">
              <a:solidFill>
                <a:srgbClr val="002060"/>
              </a:solidFill>
            </a:endParaRPr>
          </a:p>
          <a:p>
            <a:pPr algn="just"/>
            <a:r>
              <a:rPr lang="uk-UA" sz="2800" i="1" dirty="0" smtClean="0">
                <a:solidFill>
                  <a:srgbClr val="002060"/>
                </a:solidFill>
              </a:rPr>
              <a:t>2. Їсти </a:t>
            </a:r>
            <a:r>
              <a:rPr lang="uk-UA" sz="2800" i="1" dirty="0">
                <a:solidFill>
                  <a:srgbClr val="002060"/>
                </a:solidFill>
              </a:rPr>
              <a:t>невеликими порціями, не зловживати гострою, жирною, смаженою їжею.</a:t>
            </a:r>
            <a:endParaRPr lang="ru-RU" sz="2800" i="1" dirty="0">
              <a:solidFill>
                <a:srgbClr val="002060"/>
              </a:solidFill>
            </a:endParaRPr>
          </a:p>
          <a:p>
            <a:pPr algn="just"/>
            <a:r>
              <a:rPr lang="uk-UA" sz="2800" i="1" dirty="0">
                <a:solidFill>
                  <a:srgbClr val="002060"/>
                </a:solidFill>
              </a:rPr>
              <a:t>3. Дотримання правил здорового способу життя, не мати шкідливих звичок.</a:t>
            </a:r>
            <a:endParaRPr lang="ru-RU" sz="2800" i="1" dirty="0">
              <a:solidFill>
                <a:srgbClr val="002060"/>
              </a:solidFill>
            </a:endParaRPr>
          </a:p>
          <a:p>
            <a:pPr algn="just"/>
            <a:r>
              <a:rPr lang="uk-UA" sz="2800" i="1" dirty="0">
                <a:solidFill>
                  <a:srgbClr val="002060"/>
                </a:solidFill>
              </a:rPr>
              <a:t>4. Займатись фізичними вправами, вести активний спосіб життя. </a:t>
            </a:r>
            <a:endParaRPr lang="ru-RU" sz="2800" i="1" dirty="0">
              <a:solidFill>
                <a:srgbClr val="002060"/>
              </a:solidFill>
            </a:endParaRPr>
          </a:p>
          <a:p>
            <a:pPr algn="just"/>
            <a:endParaRPr lang="ru-RU" sz="2400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2325" y="179279"/>
            <a:ext cx="1484165" cy="1602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040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242396"/>
            <a:ext cx="81369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002060"/>
                </a:solidFill>
              </a:rPr>
              <a:t>Інфекційні хвороби травної системи</a:t>
            </a:r>
          </a:p>
          <a:p>
            <a:pPr algn="ctr"/>
            <a:r>
              <a:rPr lang="uk-UA" sz="3200" b="1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Презентують</a:t>
            </a:r>
          </a:p>
          <a:p>
            <a:pPr algn="ctr"/>
            <a:r>
              <a:rPr lang="uk-UA" sz="3200" b="1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лікарі </a:t>
            </a:r>
            <a:r>
              <a:rPr lang="uk-UA" sz="3200" b="1" i="1" dirty="0" err="1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-інфекціоністи</a:t>
            </a:r>
            <a:endParaRPr lang="ru-RU" sz="3200" b="1" i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54509" y="3656677"/>
            <a:ext cx="428604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sz="2400" i="1" dirty="0" smtClean="0">
                <a:solidFill>
                  <a:srgbClr val="7030A0"/>
                </a:solidFill>
              </a:rPr>
              <a:t>Міні – проект учнів 8 класу</a:t>
            </a:r>
          </a:p>
          <a:p>
            <a:pPr algn="r"/>
            <a:r>
              <a:rPr lang="uk-UA" sz="2400" i="1" dirty="0" smtClean="0">
                <a:solidFill>
                  <a:srgbClr val="7030A0"/>
                </a:solidFill>
              </a:rPr>
              <a:t>Богуславської ЗОШ І-ІІІ ст. № 3</a:t>
            </a:r>
          </a:p>
          <a:p>
            <a:pPr algn="r"/>
            <a:r>
              <a:rPr lang="uk-UA" sz="2400" i="1" dirty="0" err="1" smtClean="0">
                <a:solidFill>
                  <a:srgbClr val="7030A0"/>
                </a:solidFill>
              </a:rPr>
              <a:t>Готовської</a:t>
            </a:r>
            <a:r>
              <a:rPr lang="uk-UA" sz="2400" i="1" dirty="0" smtClean="0">
                <a:solidFill>
                  <a:srgbClr val="7030A0"/>
                </a:solidFill>
              </a:rPr>
              <a:t> Ганни, </a:t>
            </a:r>
          </a:p>
          <a:p>
            <a:pPr algn="r"/>
            <a:r>
              <a:rPr lang="uk-UA" sz="2400" i="1" dirty="0" smtClean="0">
                <a:solidFill>
                  <a:srgbClr val="7030A0"/>
                </a:solidFill>
              </a:rPr>
              <a:t>Заремби Валерія, </a:t>
            </a:r>
          </a:p>
          <a:p>
            <a:pPr algn="r"/>
            <a:r>
              <a:rPr lang="uk-UA" sz="2400" i="1" dirty="0" err="1" smtClean="0">
                <a:solidFill>
                  <a:srgbClr val="7030A0"/>
                </a:solidFill>
              </a:rPr>
              <a:t>Злочевської</a:t>
            </a:r>
            <a:r>
              <a:rPr lang="uk-UA" sz="2400" i="1" dirty="0" smtClean="0">
                <a:solidFill>
                  <a:srgbClr val="7030A0"/>
                </a:solidFill>
              </a:rPr>
              <a:t> Діани</a:t>
            </a:r>
          </a:p>
        </p:txBody>
      </p:sp>
    </p:spTree>
    <p:extLst>
      <p:ext uri="{BB962C8B-B14F-4D97-AF65-F5344CB8AC3E}">
        <p14:creationId xmlns:p14="http://schemas.microsoft.com/office/powerpoint/2010/main" val="124353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6737" y="404664"/>
            <a:ext cx="8309198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uk-UA" sz="3600" b="1" i="1" dirty="0" smtClean="0">
                <a:solidFill>
                  <a:srgbClr val="0070C0"/>
                </a:solidFill>
              </a:rPr>
              <a:t>Гепатит –</a:t>
            </a:r>
            <a:r>
              <a:rPr lang="uk-UA" sz="3600" dirty="0" smtClean="0"/>
              <a:t> </a:t>
            </a:r>
            <a:r>
              <a:rPr lang="uk-UA" sz="3200" i="1" dirty="0" smtClean="0">
                <a:solidFill>
                  <a:srgbClr val="002060"/>
                </a:solidFill>
              </a:rPr>
              <a:t>запальне захворювання печінки, </a:t>
            </a:r>
          </a:p>
          <a:p>
            <a:pPr algn="just"/>
            <a:r>
              <a:rPr lang="uk-UA" sz="3200" i="1" dirty="0" smtClean="0">
                <a:solidFill>
                  <a:srgbClr val="002060"/>
                </a:solidFill>
              </a:rPr>
              <a:t>як правило,  викликане вірусами.</a:t>
            </a:r>
          </a:p>
          <a:p>
            <a:pPr algn="just"/>
            <a:r>
              <a:rPr lang="uk-UA" sz="3200" i="1" dirty="0">
                <a:solidFill>
                  <a:srgbClr val="002060"/>
                </a:solidFill>
              </a:rPr>
              <a:t> </a:t>
            </a:r>
            <a:r>
              <a:rPr lang="uk-UA" sz="2800" i="1" dirty="0" smtClean="0">
                <a:solidFill>
                  <a:srgbClr val="002060"/>
                </a:solidFill>
              </a:rPr>
              <a:t>У 2016 році міжнародне дослідження  показало,</a:t>
            </a:r>
          </a:p>
          <a:p>
            <a:pPr algn="just"/>
            <a:r>
              <a:rPr lang="uk-UA" sz="2800" i="1" dirty="0">
                <a:solidFill>
                  <a:srgbClr val="002060"/>
                </a:solidFill>
              </a:rPr>
              <a:t>щ</a:t>
            </a:r>
            <a:r>
              <a:rPr lang="uk-UA" sz="2800" i="1" dirty="0" smtClean="0">
                <a:solidFill>
                  <a:srgbClr val="002060"/>
                </a:solidFill>
              </a:rPr>
              <a:t>о смертність від гепатиту така ж, як від </a:t>
            </a:r>
          </a:p>
          <a:p>
            <a:pPr algn="just"/>
            <a:r>
              <a:rPr lang="uk-UA" sz="2800" i="1" dirty="0">
                <a:solidFill>
                  <a:srgbClr val="002060"/>
                </a:solidFill>
              </a:rPr>
              <a:t>т</a:t>
            </a:r>
            <a:r>
              <a:rPr lang="uk-UA" sz="2800" i="1" dirty="0" smtClean="0">
                <a:solidFill>
                  <a:srgbClr val="002060"/>
                </a:solidFill>
              </a:rPr>
              <a:t>уберкульозу, малярії та </a:t>
            </a:r>
            <a:r>
              <a:rPr lang="uk-UA" sz="2800" i="1" dirty="0" err="1" smtClean="0">
                <a:solidFill>
                  <a:srgbClr val="002060"/>
                </a:solidFill>
              </a:rPr>
              <a:t>СНІДу</a:t>
            </a:r>
            <a:r>
              <a:rPr lang="uk-UA" sz="2800" i="1" dirty="0" smtClean="0">
                <a:solidFill>
                  <a:srgbClr val="002060"/>
                </a:solidFill>
              </a:rPr>
              <a:t>.</a:t>
            </a:r>
            <a:endParaRPr lang="ru-RU" sz="2800" i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98" y="5157192"/>
            <a:ext cx="4167738" cy="1553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73016"/>
            <a:ext cx="3168352" cy="215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376" y="2996952"/>
            <a:ext cx="2851968" cy="193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54286"/>
            <a:ext cx="720080" cy="540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308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444754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2060"/>
                </a:solidFill>
              </a:rPr>
              <a:t>  Дизентерія</a:t>
            </a:r>
            <a:r>
              <a:rPr lang="uk-UA" sz="3200" dirty="0" smtClean="0">
                <a:solidFill>
                  <a:srgbClr val="002060"/>
                </a:solidFill>
              </a:rPr>
              <a:t> </a:t>
            </a:r>
            <a:r>
              <a:rPr lang="uk-UA" sz="3200" dirty="0"/>
              <a:t>– </a:t>
            </a:r>
            <a:r>
              <a:rPr lang="uk-UA" sz="3200" dirty="0">
                <a:solidFill>
                  <a:srgbClr val="002060"/>
                </a:solidFill>
              </a:rPr>
              <a:t>хвороба, спричинена </a:t>
            </a:r>
            <a:r>
              <a:rPr lang="uk-UA" sz="3200" dirty="0" smtClean="0">
                <a:solidFill>
                  <a:srgbClr val="002060"/>
                </a:solidFill>
              </a:rPr>
              <a:t>бактерією</a:t>
            </a:r>
          </a:p>
          <a:p>
            <a:r>
              <a:rPr lang="uk-UA" sz="3200" i="1" dirty="0" smtClean="0">
                <a:solidFill>
                  <a:srgbClr val="7030A0"/>
                </a:solidFill>
              </a:rPr>
              <a:t>дизентерійною </a:t>
            </a:r>
            <a:r>
              <a:rPr lang="uk-UA" sz="3200" i="1" dirty="0">
                <a:solidFill>
                  <a:srgbClr val="7030A0"/>
                </a:solidFill>
              </a:rPr>
              <a:t>паличкою</a:t>
            </a:r>
            <a:r>
              <a:rPr lang="uk-UA" sz="3200" dirty="0">
                <a:solidFill>
                  <a:srgbClr val="002060"/>
                </a:solidFill>
              </a:rPr>
              <a:t>, </a:t>
            </a:r>
            <a:r>
              <a:rPr lang="uk-UA" sz="3200" dirty="0" smtClean="0">
                <a:solidFill>
                  <a:srgbClr val="002060"/>
                </a:solidFill>
              </a:rPr>
              <a:t>або   </a:t>
            </a:r>
            <a:r>
              <a:rPr lang="uk-UA" sz="3200" i="1" dirty="0" smtClean="0">
                <a:solidFill>
                  <a:schemeClr val="accent1">
                    <a:lumMod val="50000"/>
                  </a:schemeClr>
                </a:solidFill>
              </a:rPr>
              <a:t>дизентерійною </a:t>
            </a:r>
            <a:r>
              <a:rPr lang="uk-UA" sz="3200" i="1" dirty="0">
                <a:solidFill>
                  <a:schemeClr val="accent1">
                    <a:lumMod val="50000"/>
                  </a:schemeClr>
                </a:solidFill>
              </a:rPr>
              <a:t>амебою</a:t>
            </a:r>
            <a:r>
              <a:rPr lang="uk-UA" sz="3200" dirty="0">
                <a:solidFill>
                  <a:srgbClr val="002060"/>
                </a:solidFill>
              </a:rPr>
              <a:t>. 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33017"/>
            <a:ext cx="2016224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4119" y="3800455"/>
            <a:ext cx="3007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Бактерія </a:t>
            </a:r>
            <a:r>
              <a:rPr lang="ru-RU" sz="2400" dirty="0"/>
              <a:t>роду </a:t>
            </a:r>
            <a:r>
              <a:rPr lang="en-US" sz="2400" dirty="0" err="1"/>
              <a:t>Shigella</a:t>
            </a:r>
            <a:endParaRPr lang="ru-RU" sz="24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872" y="2092512"/>
            <a:ext cx="2664296" cy="1665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46239" y="3800455"/>
            <a:ext cx="2870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Дизентерійна </a:t>
            </a:r>
            <a:r>
              <a:rPr lang="uk-UA" sz="2400" dirty="0"/>
              <a:t>а</a:t>
            </a:r>
            <a:r>
              <a:rPr lang="uk-UA" sz="2400" dirty="0" smtClean="0"/>
              <a:t>меба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06436" y="4653136"/>
            <a:ext cx="789087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dirty="0" smtClean="0"/>
              <a:t>  </a:t>
            </a:r>
            <a:r>
              <a:rPr lang="ru-RU" sz="2800" b="1" i="1" dirty="0" smtClean="0">
                <a:solidFill>
                  <a:srgbClr val="C00000"/>
                </a:solidFill>
              </a:rPr>
              <a:t>Симптомами </a:t>
            </a:r>
            <a:r>
              <a:rPr lang="ru-RU" sz="2800" b="1" i="1" dirty="0" err="1">
                <a:solidFill>
                  <a:srgbClr val="C00000"/>
                </a:solidFill>
              </a:rPr>
              <a:t>дизентерії</a:t>
            </a:r>
            <a:r>
              <a:rPr lang="ru-RU" sz="2800" b="1" i="1" dirty="0">
                <a:solidFill>
                  <a:srgbClr val="C00000"/>
                </a:solidFill>
              </a:rPr>
              <a:t> </a:t>
            </a:r>
            <a:r>
              <a:rPr lang="ru-RU" sz="2800" dirty="0"/>
              <a:t>є </a:t>
            </a:r>
            <a:r>
              <a:rPr lang="ru-RU" sz="2800" dirty="0" err="1"/>
              <a:t>різкий</a:t>
            </a:r>
            <a:r>
              <a:rPr lang="ru-RU" sz="2800" dirty="0"/>
              <a:t> </a:t>
            </a:r>
            <a:r>
              <a:rPr lang="ru-RU" sz="2800" dirty="0" err="1"/>
              <a:t>біль</a:t>
            </a:r>
            <a:r>
              <a:rPr lang="ru-RU" sz="2800" dirty="0"/>
              <a:t> в </a:t>
            </a:r>
            <a:r>
              <a:rPr lang="ru-RU" sz="2800" dirty="0" err="1"/>
              <a:t>животі</a:t>
            </a:r>
            <a:r>
              <a:rPr lang="ru-RU" sz="2800" dirty="0"/>
              <a:t>, </a:t>
            </a:r>
            <a:endParaRPr lang="ru-RU" sz="2800" dirty="0" smtClean="0"/>
          </a:p>
          <a:p>
            <a:pPr algn="just"/>
            <a:r>
              <a:rPr lang="ru-RU" sz="2800" dirty="0" err="1" smtClean="0"/>
              <a:t>нудота</a:t>
            </a:r>
            <a:r>
              <a:rPr lang="ru-RU" sz="2800" dirty="0"/>
              <a:t>, </a:t>
            </a:r>
            <a:r>
              <a:rPr lang="ru-RU" sz="2800" dirty="0" err="1"/>
              <a:t>блювота</a:t>
            </a:r>
            <a:r>
              <a:rPr lang="ru-RU" sz="2800" dirty="0"/>
              <a:t>, </a:t>
            </a:r>
            <a:r>
              <a:rPr lang="ru-RU" sz="2800" dirty="0" err="1"/>
              <a:t>підвищення</a:t>
            </a:r>
            <a:r>
              <a:rPr lang="ru-RU" sz="2800" dirty="0"/>
              <a:t> </a:t>
            </a:r>
            <a:r>
              <a:rPr lang="ru-RU" sz="2800" dirty="0" err="1"/>
              <a:t>температури</a:t>
            </a:r>
            <a:r>
              <a:rPr lang="ru-RU" sz="2800" dirty="0"/>
              <a:t>, </a:t>
            </a:r>
            <a:endParaRPr lang="ru-RU" sz="2800" dirty="0" smtClean="0"/>
          </a:p>
          <a:p>
            <a:pPr algn="just"/>
            <a:r>
              <a:rPr lang="ru-RU" sz="2800" dirty="0" err="1" smtClean="0"/>
              <a:t>кровавий</a:t>
            </a:r>
            <a:r>
              <a:rPr lang="ru-RU" sz="2800" dirty="0" smtClean="0"/>
              <a:t> пронос</a:t>
            </a:r>
            <a:r>
              <a:rPr lang="ru-RU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423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293455"/>
            <a:ext cx="76328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200" b="1" i="1" dirty="0">
                <a:solidFill>
                  <a:srgbClr val="002060"/>
                </a:solidFill>
              </a:rPr>
              <a:t>Холера</a:t>
            </a:r>
            <a:r>
              <a:rPr lang="uk-UA" sz="3200" dirty="0"/>
              <a:t> -  хвороба, спричинена бактерією </a:t>
            </a:r>
            <a:endParaRPr lang="uk-UA" sz="3200" dirty="0" smtClean="0"/>
          </a:p>
          <a:p>
            <a:pPr algn="just"/>
            <a:r>
              <a:rPr lang="uk-UA" sz="3200" i="1" dirty="0" smtClean="0"/>
              <a:t>холерний </a:t>
            </a:r>
            <a:r>
              <a:rPr lang="uk-UA" sz="3200" i="1" dirty="0"/>
              <a:t>вібріон</a:t>
            </a:r>
            <a:r>
              <a:rPr lang="uk-UA" sz="3200" dirty="0"/>
              <a:t>. </a:t>
            </a:r>
            <a:endParaRPr lang="uk-UA" sz="3200" dirty="0" smtClean="0"/>
          </a:p>
          <a:p>
            <a:pPr algn="just"/>
            <a:r>
              <a:rPr lang="uk-UA" sz="3200" i="1" dirty="0">
                <a:solidFill>
                  <a:srgbClr val="C00000"/>
                </a:solidFill>
              </a:rPr>
              <a:t>Симптоми холери: </a:t>
            </a:r>
            <a:r>
              <a:rPr lang="uk-UA" sz="3200" i="1" dirty="0"/>
              <a:t>блювота, пронос, стрімке зневоднення організму, судоми.</a:t>
            </a:r>
            <a:endParaRPr lang="ru-RU" sz="3200" i="1" dirty="0"/>
          </a:p>
          <a:p>
            <a:pPr algn="just"/>
            <a:endParaRPr lang="ru-RU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663" y="808043"/>
            <a:ext cx="1038641" cy="659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2420888"/>
            <a:ext cx="82089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</a:t>
            </a:r>
            <a:r>
              <a:rPr lang="ru-RU" sz="2400" dirty="0" smtClean="0"/>
              <a:t>Один </a:t>
            </a:r>
            <a:r>
              <a:rPr lang="ru-RU" sz="2400" dirty="0" err="1"/>
              <a:t>із</a:t>
            </a:r>
            <a:r>
              <a:rPr lang="ru-RU" sz="2400" dirty="0"/>
              <a:t> перших </a:t>
            </a:r>
            <a:r>
              <a:rPr lang="ru-RU" sz="2400" dirty="0" err="1"/>
              <a:t>описів</a:t>
            </a:r>
            <a:r>
              <a:rPr lang="ru-RU" sz="2400" dirty="0"/>
              <a:t> </a:t>
            </a:r>
            <a:r>
              <a:rPr lang="ru-RU" sz="2400" dirty="0" err="1"/>
              <a:t>самої</a:t>
            </a:r>
            <a:r>
              <a:rPr lang="ru-RU" sz="2400" dirty="0"/>
              <a:t> </a:t>
            </a:r>
            <a:r>
              <a:rPr lang="ru-RU" sz="2400" dirty="0" err="1"/>
              <a:t>хвороби</a:t>
            </a:r>
            <a:r>
              <a:rPr lang="ru-RU" sz="2400" dirty="0"/>
              <a:t> </a:t>
            </a:r>
            <a:r>
              <a:rPr lang="ru-RU" sz="2400" dirty="0" err="1"/>
              <a:t>відносять</a:t>
            </a:r>
            <a:r>
              <a:rPr lang="ru-RU" sz="2400" dirty="0"/>
              <a:t> до </a:t>
            </a:r>
            <a:r>
              <a:rPr lang="ru-RU" sz="2400" dirty="0" err="1"/>
              <a:t>часів</a:t>
            </a:r>
            <a:r>
              <a:rPr lang="ru-RU" sz="2400" dirty="0"/>
              <a:t> </a:t>
            </a:r>
            <a:r>
              <a:rPr lang="ru-RU" sz="2400" dirty="0" err="1"/>
              <a:t>походів</a:t>
            </a:r>
            <a:r>
              <a:rPr lang="ru-RU" sz="2400" dirty="0"/>
              <a:t> </a:t>
            </a:r>
            <a:r>
              <a:rPr lang="ru-RU" sz="2400" dirty="0">
                <a:hlinkClick r:id="rId3" tooltip="Александр Македонський"/>
              </a:rPr>
              <a:t>Александра </a:t>
            </a:r>
            <a:r>
              <a:rPr lang="ru-RU" sz="2400" dirty="0" err="1">
                <a:hlinkClick r:id="rId3" tooltip="Александр Македонський"/>
              </a:rPr>
              <a:t>Македонського</a:t>
            </a:r>
            <a:r>
              <a:rPr lang="ru-RU" sz="2400" dirty="0"/>
              <a:t>, </a:t>
            </a:r>
            <a:r>
              <a:rPr lang="ru-RU" sz="2400" dirty="0" err="1"/>
              <a:t>воїни</a:t>
            </a:r>
            <a:r>
              <a:rPr lang="ru-RU" sz="2400" dirty="0"/>
              <a:t> </a:t>
            </a:r>
            <a:r>
              <a:rPr lang="ru-RU" sz="2400" dirty="0" err="1"/>
              <a:t>якого</a:t>
            </a:r>
            <a:r>
              <a:rPr lang="ru-RU" sz="2400" dirty="0"/>
              <a:t>, </a:t>
            </a:r>
            <a:r>
              <a:rPr lang="ru-RU" sz="2400" dirty="0" err="1"/>
              <a:t>імовірно</a:t>
            </a:r>
            <a:r>
              <a:rPr lang="ru-RU" sz="2400" dirty="0"/>
              <a:t>, </a:t>
            </a:r>
            <a:r>
              <a:rPr lang="ru-RU" sz="2400" dirty="0" err="1"/>
              <a:t>страждали</a:t>
            </a:r>
            <a:r>
              <a:rPr lang="ru-RU" sz="2400" dirty="0"/>
              <a:t> </a:t>
            </a:r>
            <a:r>
              <a:rPr lang="ru-RU" sz="2400" dirty="0" err="1"/>
              <a:t>від</a:t>
            </a:r>
            <a:r>
              <a:rPr lang="ru-RU" sz="2400" dirty="0"/>
              <a:t> </a:t>
            </a:r>
            <a:r>
              <a:rPr lang="ru-RU" sz="2400" dirty="0" err="1"/>
              <a:t>цієї</a:t>
            </a:r>
            <a:r>
              <a:rPr lang="ru-RU" sz="2400" dirty="0"/>
              <a:t> </a:t>
            </a:r>
            <a:r>
              <a:rPr lang="ru-RU" sz="2400" dirty="0" err="1"/>
              <a:t>хвороби</a:t>
            </a:r>
            <a:r>
              <a:rPr lang="ru-RU" sz="2400" dirty="0"/>
              <a:t> </a:t>
            </a:r>
            <a:r>
              <a:rPr lang="ru-RU" sz="2400" dirty="0" err="1"/>
              <a:t>під</a:t>
            </a:r>
            <a:r>
              <a:rPr lang="ru-RU" sz="2400" dirty="0"/>
              <a:t> час </a:t>
            </a:r>
            <a:r>
              <a:rPr lang="ru-RU" sz="2400" dirty="0" err="1"/>
              <a:t>індійського</a:t>
            </a:r>
            <a:r>
              <a:rPr lang="ru-RU" sz="2400" dirty="0"/>
              <a:t> походу. В одному з </a:t>
            </a:r>
            <a:r>
              <a:rPr lang="ru-RU" sz="2400" dirty="0" err="1"/>
              <a:t>джерел</a:t>
            </a:r>
            <a:r>
              <a:rPr lang="ru-RU" sz="2400" dirty="0"/>
              <a:t> про стан хворого </a:t>
            </a:r>
            <a:r>
              <a:rPr lang="ru-RU" sz="2400" dirty="0" err="1"/>
              <a:t>зазначено</a:t>
            </a:r>
            <a:r>
              <a:rPr lang="ru-RU" sz="2400" dirty="0"/>
              <a:t>: </a:t>
            </a:r>
            <a:r>
              <a:rPr lang="ru-RU" sz="2400" b="1" i="1" dirty="0">
                <a:solidFill>
                  <a:srgbClr val="002060"/>
                </a:solidFill>
              </a:rPr>
              <a:t>«Губи </a:t>
            </a:r>
            <a:r>
              <a:rPr lang="ru-RU" sz="2400" b="1" i="1" dirty="0" err="1">
                <a:solidFill>
                  <a:srgbClr val="002060"/>
                </a:solidFill>
              </a:rPr>
              <a:t>бліднуть</a:t>
            </a:r>
            <a:r>
              <a:rPr lang="ru-RU" sz="2400" b="1" i="1" dirty="0">
                <a:solidFill>
                  <a:srgbClr val="002060"/>
                </a:solidFill>
              </a:rPr>
              <a:t>, </a:t>
            </a:r>
            <a:r>
              <a:rPr lang="ru-RU" sz="2400" b="1" i="1" dirty="0" err="1">
                <a:solidFill>
                  <a:srgbClr val="002060"/>
                </a:solidFill>
              </a:rPr>
              <a:t>погляд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стає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безглуздим</a:t>
            </a:r>
            <a:r>
              <a:rPr lang="ru-RU" sz="2400" b="1" i="1" dirty="0">
                <a:solidFill>
                  <a:srgbClr val="002060"/>
                </a:solidFill>
              </a:rPr>
              <a:t>, </a:t>
            </a:r>
            <a:r>
              <a:rPr lang="ru-RU" sz="2400" b="1" i="1" dirty="0" err="1">
                <a:solidFill>
                  <a:srgbClr val="002060"/>
                </a:solidFill>
              </a:rPr>
              <a:t>очі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закочуються</a:t>
            </a:r>
            <a:r>
              <a:rPr lang="ru-RU" sz="2400" b="1" i="1" dirty="0">
                <a:solidFill>
                  <a:srgbClr val="002060"/>
                </a:solidFill>
              </a:rPr>
              <a:t>, руки і ноги </a:t>
            </a:r>
            <a:r>
              <a:rPr lang="ru-RU" sz="2400" b="1" i="1" dirty="0" err="1">
                <a:solidFill>
                  <a:srgbClr val="002060"/>
                </a:solidFill>
              </a:rPr>
              <a:t>зморщуються</a:t>
            </a:r>
            <a:r>
              <a:rPr lang="ru-RU" sz="2400" b="1" i="1" dirty="0">
                <a:solidFill>
                  <a:srgbClr val="002060"/>
                </a:solidFill>
              </a:rPr>
              <a:t>, </a:t>
            </a:r>
            <a:r>
              <a:rPr lang="ru-RU" sz="2400" b="1" i="1" dirty="0" err="1">
                <a:solidFill>
                  <a:srgbClr val="002060"/>
                </a:solidFill>
              </a:rPr>
              <a:t>немов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від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вогню</a:t>
            </a:r>
            <a:r>
              <a:rPr lang="ru-RU" sz="2400" b="1" i="1" dirty="0">
                <a:solidFill>
                  <a:srgbClr val="002060"/>
                </a:solidFill>
              </a:rPr>
              <a:t>, і хвороба </a:t>
            </a:r>
            <a:r>
              <a:rPr lang="ru-RU" sz="2400" b="1" i="1" dirty="0" err="1">
                <a:solidFill>
                  <a:srgbClr val="002060"/>
                </a:solidFill>
              </a:rPr>
              <a:t>охоплює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багато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тисяч</a:t>
            </a:r>
            <a:r>
              <a:rPr lang="ru-RU" sz="2400" b="1" i="1" dirty="0">
                <a:solidFill>
                  <a:srgbClr val="002060"/>
                </a:solidFill>
              </a:rPr>
              <a:t> людей».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701334"/>
            <a:ext cx="2952328" cy="1964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032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32656"/>
            <a:ext cx="77768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dirty="0" err="1">
                <a:solidFill>
                  <a:srgbClr val="002060"/>
                </a:solidFill>
              </a:rPr>
              <a:t>Сальмонельоз</a:t>
            </a:r>
            <a:r>
              <a:rPr lang="ru-RU" sz="2400" dirty="0"/>
              <a:t> – </a:t>
            </a:r>
            <a:r>
              <a:rPr lang="ru-RU" sz="2400" i="1" dirty="0" err="1"/>
              <a:t>це</a:t>
            </a:r>
            <a:r>
              <a:rPr lang="ru-RU" sz="2400" i="1" dirty="0"/>
              <a:t> </a:t>
            </a:r>
            <a:r>
              <a:rPr lang="ru-RU" sz="2400" i="1" dirty="0" err="1"/>
              <a:t>інфекційне</a:t>
            </a:r>
            <a:r>
              <a:rPr lang="ru-RU" sz="2400" i="1" dirty="0"/>
              <a:t> </a:t>
            </a:r>
            <a:r>
              <a:rPr lang="ru-RU" sz="2400" i="1" dirty="0" err="1"/>
              <a:t>захворювання</a:t>
            </a:r>
            <a:r>
              <a:rPr lang="ru-RU" sz="2400" i="1" dirty="0"/>
              <a:t> </a:t>
            </a:r>
            <a:r>
              <a:rPr lang="ru-RU" sz="2400" i="1" dirty="0" err="1"/>
              <a:t>травної</a:t>
            </a:r>
            <a:r>
              <a:rPr lang="ru-RU" sz="2400" i="1" dirty="0"/>
              <a:t> </a:t>
            </a:r>
            <a:r>
              <a:rPr lang="ru-RU" sz="2400" i="1" dirty="0" err="1"/>
              <a:t>системи</a:t>
            </a:r>
            <a:r>
              <a:rPr lang="ru-RU" sz="2400" i="1" dirty="0"/>
              <a:t>, </a:t>
            </a:r>
            <a:r>
              <a:rPr lang="ru-RU" sz="2400" i="1" dirty="0" err="1"/>
              <a:t>що</a:t>
            </a:r>
            <a:r>
              <a:rPr lang="ru-RU" sz="2400" i="1" dirty="0"/>
              <a:t> </a:t>
            </a:r>
            <a:r>
              <a:rPr lang="ru-RU" sz="2400" i="1" dirty="0" err="1"/>
              <a:t>виникає</a:t>
            </a:r>
            <a:r>
              <a:rPr lang="ru-RU" sz="2400" i="1" dirty="0"/>
              <a:t> в </a:t>
            </a:r>
            <a:r>
              <a:rPr lang="ru-RU" sz="2400" i="1" dirty="0" err="1"/>
              <a:t>результаті</a:t>
            </a:r>
            <a:r>
              <a:rPr lang="ru-RU" sz="2400" i="1" dirty="0"/>
              <a:t> </a:t>
            </a:r>
            <a:r>
              <a:rPr lang="ru-RU" sz="2400" i="1" dirty="0" err="1"/>
              <a:t>зараження</a:t>
            </a:r>
            <a:r>
              <a:rPr lang="ru-RU" sz="2400" i="1" dirty="0"/>
              <a:t> </a:t>
            </a:r>
            <a:r>
              <a:rPr lang="ru-RU" sz="2400" i="1" dirty="0" err="1"/>
              <a:t>бактеріями</a:t>
            </a:r>
            <a:r>
              <a:rPr lang="ru-RU" sz="2400" i="1" dirty="0"/>
              <a:t> роду </a:t>
            </a:r>
            <a:r>
              <a:rPr lang="en-US" sz="2400" i="1" dirty="0"/>
              <a:t>Salmonella, </a:t>
            </a:r>
            <a:r>
              <a:rPr lang="ru-RU" sz="2400" i="1" dirty="0" err="1"/>
              <a:t>що</a:t>
            </a:r>
            <a:r>
              <a:rPr lang="ru-RU" sz="2400" i="1" dirty="0"/>
              <a:t> </a:t>
            </a:r>
            <a:r>
              <a:rPr lang="ru-RU" sz="2400" i="1" dirty="0" err="1"/>
              <a:t>супроводжується</a:t>
            </a:r>
            <a:r>
              <a:rPr lang="ru-RU" sz="2400" i="1" dirty="0"/>
              <a:t> </a:t>
            </a:r>
            <a:r>
              <a:rPr lang="ru-RU" sz="2400" i="1" dirty="0" err="1"/>
              <a:t>вираженою</a:t>
            </a:r>
            <a:r>
              <a:rPr lang="ru-RU" sz="2400" i="1" dirty="0"/>
              <a:t> </a:t>
            </a:r>
            <a:r>
              <a:rPr lang="ru-RU" sz="2400" i="1" dirty="0" err="1"/>
              <a:t>інтоксикацією</a:t>
            </a:r>
            <a:r>
              <a:rPr lang="ru-RU" sz="2400" i="1" dirty="0"/>
              <a:t> </a:t>
            </a:r>
            <a:r>
              <a:rPr lang="ru-RU" sz="2400" i="1" dirty="0" smtClean="0"/>
              <a:t>і </a:t>
            </a:r>
            <a:r>
              <a:rPr lang="ru-RU" sz="2400" i="1" dirty="0" err="1" smtClean="0"/>
              <a:t>зневодненням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організму</a:t>
            </a:r>
            <a:r>
              <a:rPr lang="ru-RU" sz="2400" i="1" dirty="0" smtClean="0"/>
              <a:t>.</a:t>
            </a:r>
            <a:endParaRPr lang="ru-RU" sz="2400" i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" y="3095028"/>
            <a:ext cx="1872208" cy="1276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3508" y="1925477"/>
            <a:ext cx="842493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rgbClr val="C00000"/>
                </a:solidFill>
              </a:rPr>
              <a:t>Симптоми сальмонельозу</a:t>
            </a:r>
            <a:r>
              <a:rPr lang="uk-UA" sz="2800" dirty="0"/>
              <a:t>:  </a:t>
            </a:r>
            <a:r>
              <a:rPr lang="uk-UA" sz="2400" i="1" dirty="0">
                <a:solidFill>
                  <a:srgbClr val="002060"/>
                </a:solidFill>
              </a:rPr>
              <a:t>біль  у  животі,  блювота, пронос,  головний  </a:t>
            </a:r>
            <a:r>
              <a:rPr lang="uk-UA" sz="2400" i="1" dirty="0" smtClean="0">
                <a:solidFill>
                  <a:srgbClr val="002060"/>
                </a:solidFill>
              </a:rPr>
              <a:t>біль, запаморочення</a:t>
            </a:r>
            <a:r>
              <a:rPr lang="uk-UA" sz="2400" i="1" dirty="0">
                <a:solidFill>
                  <a:srgbClr val="002060"/>
                </a:solidFill>
              </a:rPr>
              <a:t>.</a:t>
            </a:r>
            <a:endParaRPr lang="ru-RU" sz="2400" i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143491" y="2996952"/>
            <a:ext cx="63169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  </a:t>
            </a:r>
            <a:r>
              <a:rPr lang="ru-RU" sz="2400" i="1" dirty="0" err="1" smtClean="0"/>
              <a:t>Сальмонели</a:t>
            </a:r>
            <a:r>
              <a:rPr lang="ru-RU" sz="2400" dirty="0" smtClean="0"/>
              <a:t> </a:t>
            </a:r>
            <a:r>
              <a:rPr lang="ru-RU" sz="2400" dirty="0" err="1"/>
              <a:t>досить</a:t>
            </a:r>
            <a:r>
              <a:rPr lang="ru-RU" sz="2400" dirty="0"/>
              <a:t> </a:t>
            </a:r>
            <a:r>
              <a:rPr lang="ru-RU" sz="2400" dirty="0" err="1"/>
              <a:t>стійкі</a:t>
            </a:r>
            <a:r>
              <a:rPr lang="ru-RU" sz="2400" dirty="0"/>
              <a:t> до </a:t>
            </a:r>
            <a:r>
              <a:rPr lang="ru-RU" sz="2400" dirty="0" err="1"/>
              <a:t>дії</a:t>
            </a:r>
            <a:r>
              <a:rPr lang="ru-RU" sz="2400" dirty="0"/>
              <a:t> </a:t>
            </a:r>
            <a:r>
              <a:rPr lang="ru-RU" sz="2400" dirty="0" err="1"/>
              <a:t>фізичних</a:t>
            </a:r>
            <a:r>
              <a:rPr lang="ru-RU" sz="2400" dirty="0"/>
              <a:t> і </a:t>
            </a:r>
            <a:r>
              <a:rPr lang="ru-RU" sz="2400" dirty="0" err="1"/>
              <a:t>хімічних</a:t>
            </a:r>
            <a:r>
              <a:rPr lang="ru-RU" sz="2400" dirty="0"/>
              <a:t> </a:t>
            </a:r>
            <a:r>
              <a:rPr lang="ru-RU" sz="2400" dirty="0" err="1"/>
              <a:t>факторів</a:t>
            </a:r>
            <a:r>
              <a:rPr lang="ru-RU" sz="2400" dirty="0"/>
              <a:t> </a:t>
            </a:r>
            <a:r>
              <a:rPr lang="ru-RU" sz="2400" dirty="0" err="1"/>
              <a:t>довкілля</a:t>
            </a:r>
            <a:r>
              <a:rPr lang="ru-RU" sz="2400" dirty="0"/>
              <a:t>. Вони </a:t>
            </a:r>
            <a:r>
              <a:rPr lang="ru-RU" sz="2400" dirty="0" err="1"/>
              <a:t>можуть</a:t>
            </a:r>
            <a:r>
              <a:rPr lang="ru-RU" sz="2400" dirty="0"/>
              <a:t> </a:t>
            </a:r>
            <a:r>
              <a:rPr lang="ru-RU" sz="2400" dirty="0" err="1"/>
              <a:t>зберігати</a:t>
            </a:r>
            <a:r>
              <a:rPr lang="ru-RU" sz="2400" dirty="0"/>
              <a:t> </a:t>
            </a:r>
            <a:r>
              <a:rPr lang="ru-RU" sz="2400" dirty="0" err="1"/>
              <a:t>життєздатність</a:t>
            </a:r>
            <a:r>
              <a:rPr lang="ru-RU" sz="2400" dirty="0"/>
              <a:t> у </a:t>
            </a:r>
            <a:r>
              <a:rPr lang="ru-RU" sz="2400" dirty="0" err="1"/>
              <a:t>воді</a:t>
            </a:r>
            <a:r>
              <a:rPr lang="ru-RU" sz="2400" dirty="0"/>
              <a:t> до 3 </a:t>
            </a:r>
            <a:r>
              <a:rPr lang="ru-RU" sz="2400" dirty="0" err="1"/>
              <a:t>місяців</a:t>
            </a:r>
            <a:r>
              <a:rPr lang="ru-RU" sz="2400" dirty="0"/>
              <a:t>, у кормах </a:t>
            </a:r>
            <a:r>
              <a:rPr lang="ru-RU" sz="2400" dirty="0" err="1"/>
              <a:t>тварин</a:t>
            </a:r>
            <a:r>
              <a:rPr lang="ru-RU" sz="2400" dirty="0"/>
              <a:t> — до 1,5 року, у </a:t>
            </a:r>
            <a:r>
              <a:rPr lang="ru-RU" sz="2400" dirty="0" err="1"/>
              <a:t>м'ясі</a:t>
            </a:r>
            <a:r>
              <a:rPr lang="ru-RU" sz="2400" dirty="0"/>
              <a:t> та </a:t>
            </a:r>
            <a:r>
              <a:rPr lang="ru-RU" sz="2400" dirty="0" err="1"/>
              <a:t>яйцях</a:t>
            </a:r>
            <a:r>
              <a:rPr lang="ru-RU" sz="2400" dirty="0"/>
              <a:t> — до 7 </a:t>
            </a:r>
            <a:r>
              <a:rPr lang="ru-RU" sz="2400" dirty="0" err="1"/>
              <a:t>міс</a:t>
            </a:r>
            <a:r>
              <a:rPr lang="ru-RU" sz="2400" dirty="0"/>
              <a:t>., у </a:t>
            </a:r>
            <a:r>
              <a:rPr lang="ru-RU" sz="2400" dirty="0" err="1"/>
              <a:t>заморожених</a:t>
            </a:r>
            <a:r>
              <a:rPr lang="ru-RU" sz="2400" dirty="0"/>
              <a:t> продуктах, </a:t>
            </a:r>
            <a:r>
              <a:rPr lang="ru-RU" sz="2400" dirty="0" err="1"/>
              <a:t>висушених</a:t>
            </a:r>
            <a:r>
              <a:rPr lang="ru-RU" sz="2400" dirty="0"/>
              <a:t> </a:t>
            </a:r>
            <a:r>
              <a:rPr lang="ru-RU" sz="2400" dirty="0" err="1"/>
              <a:t>фекаліях</a:t>
            </a:r>
            <a:r>
              <a:rPr lang="ru-RU" sz="2400" dirty="0"/>
              <a:t> — до 2 </a:t>
            </a:r>
            <a:r>
              <a:rPr lang="ru-RU" sz="2400" dirty="0" err="1"/>
              <a:t>років</a:t>
            </a:r>
            <a:r>
              <a:rPr lang="ru-RU" sz="2400" dirty="0"/>
              <a:t>. У </a:t>
            </a:r>
            <a:r>
              <a:rPr lang="ru-RU" sz="2400" dirty="0" err="1"/>
              <a:t>молочних</a:t>
            </a:r>
            <a:r>
              <a:rPr lang="ru-RU" sz="2400" dirty="0"/>
              <a:t> і </a:t>
            </a:r>
            <a:r>
              <a:rPr lang="ru-RU" sz="2400" dirty="0" err="1"/>
              <a:t>готових</a:t>
            </a:r>
            <a:r>
              <a:rPr lang="ru-RU" sz="2400" dirty="0"/>
              <a:t> </a:t>
            </a:r>
            <a:r>
              <a:rPr lang="ru-RU" sz="2400" dirty="0" err="1"/>
              <a:t>м'ясних</a:t>
            </a:r>
            <a:r>
              <a:rPr lang="ru-RU" sz="2400" dirty="0"/>
              <a:t> продуктах </a:t>
            </a:r>
            <a:r>
              <a:rPr lang="ru-RU" sz="2400" dirty="0" err="1"/>
              <a:t>сальмонели</a:t>
            </a:r>
            <a:r>
              <a:rPr lang="ru-RU" sz="2400" dirty="0"/>
              <a:t> </a:t>
            </a:r>
            <a:r>
              <a:rPr lang="ru-RU" sz="2400" dirty="0" err="1"/>
              <a:t>здатні</a:t>
            </a:r>
            <a:r>
              <a:rPr lang="ru-RU" sz="2400" dirty="0"/>
              <a:t> </a:t>
            </a:r>
            <a:r>
              <a:rPr lang="ru-RU" sz="2400" dirty="0" err="1"/>
              <a:t>розмножуватись</a:t>
            </a:r>
            <a:r>
              <a:rPr lang="ru-RU" sz="2400" dirty="0"/>
              <a:t>. </a:t>
            </a:r>
            <a:r>
              <a:rPr lang="ru-RU" sz="2400" dirty="0" err="1"/>
              <a:t>Бактерії</a:t>
            </a:r>
            <a:r>
              <a:rPr lang="ru-RU" sz="2400" dirty="0"/>
              <a:t> </a:t>
            </a:r>
            <a:r>
              <a:rPr lang="ru-RU" sz="2400" dirty="0" err="1"/>
              <a:t>стійкі</a:t>
            </a:r>
            <a:r>
              <a:rPr lang="ru-RU" sz="2400" dirty="0"/>
              <a:t> до </a:t>
            </a:r>
            <a:r>
              <a:rPr lang="ru-RU" sz="2400" dirty="0" err="1"/>
              <a:t>соління</a:t>
            </a:r>
            <a:r>
              <a:rPr lang="ru-RU" sz="2400" dirty="0"/>
              <a:t>, </a:t>
            </a:r>
            <a:r>
              <a:rPr lang="ru-RU" sz="2400" dirty="0" err="1"/>
              <a:t>копчення</a:t>
            </a:r>
            <a:r>
              <a:rPr lang="ru-RU" sz="2400" dirty="0"/>
              <a:t>. Для </a:t>
            </a:r>
            <a:r>
              <a:rPr lang="ru-RU" sz="2400" dirty="0" err="1"/>
              <a:t>їх</a:t>
            </a:r>
            <a:r>
              <a:rPr lang="ru-RU" sz="2400" dirty="0"/>
              <a:t> </a:t>
            </a:r>
            <a:r>
              <a:rPr lang="ru-RU" sz="2400" dirty="0" err="1"/>
              <a:t>знищення</a:t>
            </a:r>
            <a:r>
              <a:rPr lang="ru-RU" sz="2400" dirty="0"/>
              <a:t> </a:t>
            </a:r>
            <a:r>
              <a:rPr lang="ru-RU" sz="2400" dirty="0" err="1"/>
              <a:t>необхідна</a:t>
            </a:r>
            <a:r>
              <a:rPr lang="ru-RU" sz="2400" dirty="0"/>
              <a:t> </a:t>
            </a:r>
            <a:r>
              <a:rPr lang="ru-RU" sz="2400" dirty="0" err="1"/>
              <a:t>тривала</a:t>
            </a:r>
            <a:r>
              <a:rPr lang="ru-RU" sz="2400" dirty="0"/>
              <a:t> </a:t>
            </a:r>
            <a:r>
              <a:rPr lang="ru-RU" sz="2400" dirty="0" err="1"/>
              <a:t>термічна</a:t>
            </a:r>
            <a:r>
              <a:rPr lang="ru-RU" sz="2400" dirty="0"/>
              <a:t> </a:t>
            </a:r>
            <a:r>
              <a:rPr lang="ru-RU" sz="2400" dirty="0" err="1"/>
              <a:t>обробка</a:t>
            </a:r>
            <a:r>
              <a:rPr lang="ru-RU" sz="2400" dirty="0"/>
              <a:t> </a:t>
            </a:r>
            <a:r>
              <a:rPr lang="ru-RU" sz="2400" dirty="0" err="1"/>
              <a:t>харчових</a:t>
            </a:r>
            <a:r>
              <a:rPr lang="ru-RU" sz="2400" dirty="0"/>
              <a:t> </a:t>
            </a:r>
            <a:r>
              <a:rPr lang="ru-RU" sz="2400" dirty="0" err="1"/>
              <a:t>продуктів</a:t>
            </a:r>
            <a:r>
              <a:rPr lang="ru-RU" sz="2400" dirty="0"/>
              <a:t>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73" y="4630316"/>
            <a:ext cx="1878939" cy="1390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963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227776"/>
            <a:ext cx="763284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800" b="1" i="1" dirty="0">
                <a:solidFill>
                  <a:srgbClr val="002060"/>
                </a:solidFill>
              </a:rPr>
              <a:t>Ботулізм </a:t>
            </a:r>
            <a:r>
              <a:rPr lang="uk-UA" sz="2400" dirty="0"/>
              <a:t>- виникає  внаслідок  потрапляння  до  організму токсину,  який  виробляють  </a:t>
            </a:r>
            <a:r>
              <a:rPr lang="uk-UA" sz="2400" dirty="0">
                <a:solidFill>
                  <a:srgbClr val="0070C0"/>
                </a:solidFill>
              </a:rPr>
              <a:t>палички  ботулізму. </a:t>
            </a:r>
            <a:endParaRPr lang="uk-UA" sz="2400" dirty="0" smtClean="0">
              <a:solidFill>
                <a:srgbClr val="0070C0"/>
              </a:solidFill>
            </a:endParaRPr>
          </a:p>
          <a:p>
            <a:pPr algn="just"/>
            <a:r>
              <a:rPr lang="uk-UA" sz="2400" b="1" dirty="0" smtClean="0">
                <a:solidFill>
                  <a:srgbClr val="C00000"/>
                </a:solidFill>
              </a:rPr>
              <a:t>Токсин </a:t>
            </a:r>
            <a:r>
              <a:rPr lang="uk-UA" sz="2400" b="1" i="1" dirty="0" err="1">
                <a:solidFill>
                  <a:srgbClr val="C00000"/>
                </a:solidFill>
              </a:rPr>
              <a:t>ботулін</a:t>
            </a:r>
            <a:r>
              <a:rPr lang="uk-UA" sz="2400" b="1" i="1" dirty="0">
                <a:solidFill>
                  <a:srgbClr val="C00000"/>
                </a:solidFill>
              </a:rPr>
              <a:t> </a:t>
            </a:r>
            <a:r>
              <a:rPr lang="uk-UA" sz="2400" dirty="0"/>
              <a:t>– найсильніша отрута з усіх відомих на сьогодні – 1г достатньо, щоб отруїти 14 </a:t>
            </a:r>
            <a:r>
              <a:rPr lang="uk-UA" sz="2400" dirty="0" err="1"/>
              <a:t>млн</a:t>
            </a:r>
            <a:r>
              <a:rPr lang="uk-UA" sz="2400" dirty="0"/>
              <a:t> осіб</a:t>
            </a:r>
            <a:r>
              <a:rPr lang="uk-UA" sz="2400" dirty="0" smtClean="0"/>
              <a:t>.</a:t>
            </a:r>
          </a:p>
          <a:p>
            <a:pPr algn="just"/>
            <a:r>
              <a:rPr lang="uk-UA" sz="2400" dirty="0" smtClean="0"/>
              <a:t> </a:t>
            </a:r>
            <a:r>
              <a:rPr lang="uk-UA" sz="2400" b="1" i="1" dirty="0">
                <a:solidFill>
                  <a:srgbClr val="C00000"/>
                </a:solidFill>
              </a:rPr>
              <a:t>Ознаки  ботулізму</a:t>
            </a:r>
            <a:r>
              <a:rPr lang="uk-UA" sz="2400" dirty="0"/>
              <a:t>:  біль  у  животі,  головний  біль, запаморочення,  блювота,  порушення зору,  мовлення,  ковтання  й  дихання. </a:t>
            </a:r>
            <a:endParaRPr lang="uk-UA" sz="2400" dirty="0" smtClean="0"/>
          </a:p>
          <a:p>
            <a:pPr algn="just"/>
            <a:r>
              <a:rPr lang="uk-UA" sz="2400" dirty="0"/>
              <a:t> </a:t>
            </a:r>
            <a:r>
              <a:rPr lang="uk-UA" sz="2400" b="1" i="1" dirty="0" smtClean="0">
                <a:solidFill>
                  <a:schemeClr val="accent2">
                    <a:lumMod val="50000"/>
                  </a:schemeClr>
                </a:solidFill>
              </a:rPr>
              <a:t>Дуже </a:t>
            </a:r>
            <a:r>
              <a:rPr lang="uk-UA" sz="2400" b="1" i="1" dirty="0">
                <a:solidFill>
                  <a:schemeClr val="accent2">
                    <a:lumMod val="50000"/>
                  </a:schemeClr>
                </a:solidFill>
              </a:rPr>
              <a:t>часто причиною ботулізму є гриби, м’ясо, риба, овочі, консервовані в домашніх умовах. Накопичення отрути відбувається в процесі їх тривалого зберігання без доступу повітря. 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</a:endParaRPr>
          </a:p>
          <a:p>
            <a:pPr algn="just"/>
            <a:endParaRPr lang="ru-RU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797152"/>
            <a:ext cx="3600400" cy="1932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066222"/>
            <a:ext cx="2088232" cy="1486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607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404664"/>
            <a:ext cx="741682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i="1" dirty="0">
                <a:solidFill>
                  <a:srgbClr val="C00000"/>
                </a:solidFill>
              </a:rPr>
              <a:t>Профілактика інфекційних хвороб органів травлення</a:t>
            </a:r>
            <a:endParaRPr lang="ru-RU" sz="2800" dirty="0">
              <a:solidFill>
                <a:srgbClr val="C00000"/>
              </a:solidFill>
            </a:endParaRPr>
          </a:p>
          <a:p>
            <a:r>
              <a:rPr lang="uk-UA" sz="2800" i="1" dirty="0">
                <a:solidFill>
                  <a:srgbClr val="002060"/>
                </a:solidFill>
              </a:rPr>
              <a:t>1. Дотримання  правил  особистої  гігієни.</a:t>
            </a:r>
            <a:endParaRPr lang="ru-RU" sz="2800" i="1" dirty="0">
              <a:solidFill>
                <a:srgbClr val="002060"/>
              </a:solidFill>
            </a:endParaRPr>
          </a:p>
          <a:p>
            <a:r>
              <a:rPr lang="uk-UA" sz="2800" i="1" dirty="0">
                <a:solidFill>
                  <a:srgbClr val="002060"/>
                </a:solidFill>
              </a:rPr>
              <a:t>2. Дотримання  правил зберігання  й  кулінарної обробки  продуктів. </a:t>
            </a:r>
            <a:endParaRPr lang="ru-RU" sz="2800" i="1" dirty="0">
              <a:solidFill>
                <a:srgbClr val="002060"/>
              </a:solidFill>
            </a:endParaRPr>
          </a:p>
          <a:p>
            <a:r>
              <a:rPr lang="uk-UA" sz="2800" i="1" dirty="0">
                <a:solidFill>
                  <a:srgbClr val="002060"/>
                </a:solidFill>
              </a:rPr>
              <a:t>3. Уживання  в  їжу  тільки  якісних  продуктів  і  тільки відповідно  до  терміну їх  придатності.  </a:t>
            </a:r>
            <a:endParaRPr lang="ru-RU" sz="2800" i="1" dirty="0">
              <a:solidFill>
                <a:srgbClr val="002060"/>
              </a:solidFill>
            </a:endParaRPr>
          </a:p>
          <a:p>
            <a:r>
              <a:rPr lang="uk-UA" sz="2800" i="1" dirty="0">
                <a:solidFill>
                  <a:srgbClr val="002060"/>
                </a:solidFill>
              </a:rPr>
              <a:t>4. Відмова від  уживання  консервів з  банок сумнівної якості.</a:t>
            </a:r>
            <a:endParaRPr lang="ru-RU" sz="2800" i="1" dirty="0">
              <a:solidFill>
                <a:srgbClr val="002060"/>
              </a:solidFill>
            </a:endParaRPr>
          </a:p>
          <a:p>
            <a:r>
              <a:rPr lang="uk-UA" sz="2800" i="1" dirty="0">
                <a:solidFill>
                  <a:srgbClr val="002060"/>
                </a:solidFill>
              </a:rPr>
              <a:t>5. Дотримання вказівок місцевих державних органів щодо місць купання та відпочинку.  </a:t>
            </a:r>
            <a:endParaRPr lang="ru-RU" sz="28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39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242396"/>
            <a:ext cx="8136904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002060"/>
                </a:solidFill>
              </a:rPr>
              <a:t>Розлади роботи травної системи, викликані гельмінтами</a:t>
            </a:r>
          </a:p>
          <a:p>
            <a:pPr algn="ctr"/>
            <a:r>
              <a:rPr lang="uk-UA" sz="3200" b="1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Презентують</a:t>
            </a:r>
          </a:p>
          <a:p>
            <a:pPr algn="ctr"/>
            <a:r>
              <a:rPr lang="uk-UA" sz="3200" b="1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лікарі </a:t>
            </a:r>
            <a:r>
              <a:rPr lang="uk-UA" sz="3200" b="1" i="1" dirty="0" err="1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-гельмінтологи</a:t>
            </a:r>
            <a:endParaRPr lang="ru-RU" sz="3200" b="1" i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54444" y="3656677"/>
            <a:ext cx="428611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sz="2400" i="1" dirty="0" smtClean="0">
                <a:solidFill>
                  <a:srgbClr val="7030A0"/>
                </a:solidFill>
              </a:rPr>
              <a:t>Міні – проект учнів 8 класу</a:t>
            </a:r>
          </a:p>
          <a:p>
            <a:pPr algn="r"/>
            <a:r>
              <a:rPr lang="uk-UA" sz="2400" i="1" dirty="0" smtClean="0">
                <a:solidFill>
                  <a:srgbClr val="7030A0"/>
                </a:solidFill>
              </a:rPr>
              <a:t>Богуславської ЗОШ І-ІІІ ст. № 3</a:t>
            </a:r>
          </a:p>
          <a:p>
            <a:pPr algn="r"/>
            <a:r>
              <a:rPr lang="uk-UA" sz="2400" i="1" dirty="0" smtClean="0">
                <a:solidFill>
                  <a:srgbClr val="7030A0"/>
                </a:solidFill>
              </a:rPr>
              <a:t>Демченко Марії, </a:t>
            </a:r>
          </a:p>
          <a:p>
            <a:pPr algn="r"/>
            <a:r>
              <a:rPr lang="uk-UA" sz="2400" i="1" dirty="0" smtClean="0">
                <a:solidFill>
                  <a:srgbClr val="7030A0"/>
                </a:solidFill>
              </a:rPr>
              <a:t>Даниленко Мирослави, </a:t>
            </a:r>
          </a:p>
          <a:p>
            <a:pPr algn="r"/>
            <a:r>
              <a:rPr lang="uk-UA" sz="2400" i="1" dirty="0" err="1" smtClean="0">
                <a:solidFill>
                  <a:srgbClr val="7030A0"/>
                </a:solidFill>
              </a:rPr>
              <a:t>Семенюти</a:t>
            </a:r>
            <a:r>
              <a:rPr lang="uk-UA" sz="2400" i="1" dirty="0" smtClean="0">
                <a:solidFill>
                  <a:srgbClr val="7030A0"/>
                </a:solidFill>
              </a:rPr>
              <a:t> Інни</a:t>
            </a:r>
          </a:p>
        </p:txBody>
      </p:sp>
    </p:spTree>
    <p:extLst>
      <p:ext uri="{BB962C8B-B14F-4D97-AF65-F5344CB8AC3E}">
        <p14:creationId xmlns:p14="http://schemas.microsoft.com/office/powerpoint/2010/main" val="284962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420888"/>
            <a:ext cx="7543800" cy="1296144"/>
          </a:xfrm>
        </p:spPr>
        <p:txBody>
          <a:bodyPr/>
          <a:lstStyle/>
          <a:p>
            <a:r>
              <a:rPr lang="uk-UA" sz="3200" dirty="0" smtClean="0">
                <a:solidFill>
                  <a:srgbClr val="7030A0"/>
                </a:solidFill>
              </a:rPr>
              <a:t>Із перерахованих термінів виберіть:</a:t>
            </a:r>
            <a:br>
              <a:rPr lang="uk-UA" sz="3200" dirty="0" smtClean="0">
                <a:solidFill>
                  <a:srgbClr val="7030A0"/>
                </a:solidFill>
              </a:rPr>
            </a:br>
            <a:r>
              <a:rPr lang="uk-UA" sz="3200" dirty="0">
                <a:solidFill>
                  <a:schemeClr val="accent2">
                    <a:lumMod val="50000"/>
                  </a:schemeClr>
                </a:solidFill>
              </a:rPr>
              <a:t>1) травні ферменти;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sz="32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2) органи травної системи;</a:t>
            </a:r>
            <a:r>
              <a:rPr lang="ru-RU" sz="32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/>
            </a:r>
            <a:br>
              <a:rPr lang="ru-RU" sz="32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uk-UA" sz="3200" dirty="0">
                <a:solidFill>
                  <a:schemeClr val="accent5">
                    <a:lumMod val="50000"/>
                  </a:schemeClr>
                </a:solidFill>
              </a:rPr>
              <a:t>3) залози травної системи;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uk-UA" sz="3200" dirty="0">
                <a:solidFill>
                  <a:schemeClr val="accent4">
                    <a:lumMod val="75000"/>
                  </a:schemeClr>
                </a:solidFill>
              </a:rPr>
              <a:t>4) рідини, що сприяють травленню.</a:t>
            </a:r>
            <a:r>
              <a:rPr lang="ru-RU" sz="3200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uk-UA" sz="3200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uk-UA" sz="3200" dirty="0" smtClean="0">
                <a:solidFill>
                  <a:schemeClr val="accent4">
                    <a:lumMod val="75000"/>
                  </a:schemeClr>
                </a:solidFill>
              </a:rPr>
            </a:br>
            <a:endParaRPr lang="ru-RU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2996952"/>
            <a:ext cx="8064896" cy="2952328"/>
          </a:xfrm>
        </p:spPr>
        <p:txBody>
          <a:bodyPr/>
          <a:lstStyle/>
          <a:p>
            <a:pPr algn="just"/>
            <a:r>
              <a:rPr lang="uk-UA" sz="32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3200" i="1" dirty="0" smtClean="0">
                <a:solidFill>
                  <a:srgbClr val="7030A0"/>
                </a:solidFill>
              </a:rPr>
              <a:t>Слина</a:t>
            </a:r>
            <a:r>
              <a:rPr lang="uk-UA" sz="3200" i="1" dirty="0">
                <a:solidFill>
                  <a:srgbClr val="7030A0"/>
                </a:solidFill>
              </a:rPr>
              <a:t>, стравохід, пепсин, амілаза, слинні залози, </a:t>
            </a:r>
            <a:r>
              <a:rPr lang="uk-UA" sz="3200" i="1" dirty="0" err="1">
                <a:solidFill>
                  <a:srgbClr val="7030A0"/>
                </a:solidFill>
              </a:rPr>
              <a:t>мальтаза</a:t>
            </a:r>
            <a:r>
              <a:rPr lang="uk-UA" sz="3200" i="1" dirty="0">
                <a:solidFill>
                  <a:srgbClr val="7030A0"/>
                </a:solidFill>
              </a:rPr>
              <a:t>, жовч, шлунковий сік, </a:t>
            </a:r>
            <a:r>
              <a:rPr lang="uk-UA" sz="3200" i="1" dirty="0" err="1">
                <a:solidFill>
                  <a:srgbClr val="7030A0"/>
                </a:solidFill>
              </a:rPr>
              <a:t>хімотрипсин</a:t>
            </a:r>
            <a:r>
              <a:rPr lang="uk-UA" sz="3200" i="1" dirty="0">
                <a:solidFill>
                  <a:srgbClr val="7030A0"/>
                </a:solidFill>
              </a:rPr>
              <a:t>,  язик, печінка, підшлункова залоза, ренін, кишечник, ліпаза, </a:t>
            </a:r>
            <a:r>
              <a:rPr lang="uk-UA" sz="3200" i="1" dirty="0" err="1">
                <a:solidFill>
                  <a:srgbClr val="7030A0"/>
                </a:solidFill>
              </a:rPr>
              <a:t>муцин</a:t>
            </a:r>
            <a:r>
              <a:rPr lang="uk-UA" sz="3200" i="1" dirty="0">
                <a:solidFill>
                  <a:srgbClr val="7030A0"/>
                </a:solidFill>
              </a:rPr>
              <a:t>, трипсин, шлунок.</a:t>
            </a:r>
            <a:endParaRPr lang="ru-RU" sz="3200" i="1" dirty="0">
              <a:solidFill>
                <a:srgbClr val="7030A0"/>
              </a:solidFill>
            </a:endParaRP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49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404664"/>
            <a:ext cx="74888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b="1" i="1" dirty="0">
                <a:solidFill>
                  <a:srgbClr val="002060"/>
                </a:solidFill>
              </a:rPr>
              <a:t>Аскаридоз</a:t>
            </a:r>
            <a:r>
              <a:rPr lang="uk-UA" sz="2400" dirty="0"/>
              <a:t> – хвороба, викликана паразитичним круглим </a:t>
            </a:r>
            <a:r>
              <a:rPr lang="uk-UA" sz="2400" dirty="0" err="1"/>
              <a:t>червом</a:t>
            </a:r>
            <a:r>
              <a:rPr lang="uk-UA" sz="2400" dirty="0"/>
              <a:t> </a:t>
            </a:r>
            <a:r>
              <a:rPr lang="uk-UA" sz="2400" i="1" dirty="0"/>
              <a:t>аскаридою</a:t>
            </a:r>
            <a:r>
              <a:rPr lang="uk-UA" sz="2400" dirty="0"/>
              <a:t>. </a:t>
            </a:r>
            <a:endParaRPr lang="uk-UA" sz="2400" dirty="0" smtClean="0"/>
          </a:p>
          <a:p>
            <a:pPr algn="just"/>
            <a:r>
              <a:rPr lang="uk-UA" sz="2400" dirty="0"/>
              <a:t> </a:t>
            </a:r>
            <a:r>
              <a:rPr lang="uk-UA" sz="2400" dirty="0" smtClean="0"/>
              <a:t> Джерело </a:t>
            </a:r>
            <a:r>
              <a:rPr lang="uk-UA" sz="2400" dirty="0"/>
              <a:t>зараження – хвора людина, а яйця глистів можуть потрапити в організм із брудними руками, немитими овочами, фруктами. </a:t>
            </a:r>
            <a:endParaRPr lang="ru-RU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776" y="2564904"/>
            <a:ext cx="5125763" cy="4118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81933"/>
            <a:ext cx="2994045" cy="2642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221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7576"/>
            <a:ext cx="8712968" cy="6534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234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330618"/>
            <a:ext cx="77048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b="1" i="1" dirty="0">
                <a:solidFill>
                  <a:srgbClr val="002060"/>
                </a:solidFill>
              </a:rPr>
              <a:t>Ентеробіоз</a:t>
            </a:r>
            <a:r>
              <a:rPr lang="uk-UA" sz="2400" b="1" i="1" dirty="0"/>
              <a:t> </a:t>
            </a:r>
            <a:r>
              <a:rPr lang="uk-UA" sz="2400" dirty="0"/>
              <a:t> –  хвороба, викликана паразитичним круглим </a:t>
            </a:r>
            <a:r>
              <a:rPr lang="uk-UA" sz="2400" dirty="0" err="1"/>
              <a:t>червом</a:t>
            </a:r>
            <a:r>
              <a:rPr lang="uk-UA" sz="2400" dirty="0"/>
              <a:t> </a:t>
            </a:r>
            <a:r>
              <a:rPr lang="uk-UA" sz="2400" i="1" dirty="0">
                <a:solidFill>
                  <a:srgbClr val="C00000"/>
                </a:solidFill>
              </a:rPr>
              <a:t>гостриком</a:t>
            </a:r>
            <a:r>
              <a:rPr lang="uk-UA" sz="2400" dirty="0"/>
              <a:t>. Від цього гельмінта часто страждають діти. Інфікування відбувається </a:t>
            </a:r>
            <a:r>
              <a:rPr lang="uk-UA" sz="2400" dirty="0" smtClean="0"/>
              <a:t>яйцями </a:t>
            </a:r>
            <a:r>
              <a:rPr lang="uk-UA" sz="2400" dirty="0"/>
              <a:t>паразита через брудні руки. </a:t>
            </a:r>
            <a:endParaRPr lang="uk-UA" sz="2400" dirty="0" smtClean="0"/>
          </a:p>
          <a:p>
            <a:pPr algn="just"/>
            <a:r>
              <a:rPr lang="uk-UA" sz="2400" dirty="0"/>
              <a:t> </a:t>
            </a:r>
            <a:r>
              <a:rPr lang="uk-UA" sz="2400" dirty="0" smtClean="0"/>
              <a:t> </a:t>
            </a:r>
            <a:r>
              <a:rPr lang="uk-UA" sz="2400" b="1" i="1" dirty="0" smtClean="0">
                <a:solidFill>
                  <a:srgbClr val="C00000"/>
                </a:solidFill>
              </a:rPr>
              <a:t>Симптоми </a:t>
            </a:r>
            <a:r>
              <a:rPr lang="uk-UA" sz="2400" b="1" i="1" dirty="0">
                <a:solidFill>
                  <a:srgbClr val="C00000"/>
                </a:solidFill>
              </a:rPr>
              <a:t>хвороби </a:t>
            </a:r>
            <a:r>
              <a:rPr lang="uk-UA" sz="2400" dirty="0"/>
              <a:t>– неспокійний сон, зниження працездатності внаслідок токсикації організму, нервові розлади.</a:t>
            </a:r>
            <a:endParaRPr lang="ru-RU" sz="2400" dirty="0"/>
          </a:p>
          <a:p>
            <a:pPr algn="just"/>
            <a:endParaRPr lang="ru-RU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3" y="3377606"/>
            <a:ext cx="5009193" cy="2546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5" y="3377607"/>
            <a:ext cx="2853719" cy="2337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964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188640"/>
            <a:ext cx="77768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b="1" i="1" dirty="0">
                <a:solidFill>
                  <a:srgbClr val="002060"/>
                </a:solidFill>
              </a:rPr>
              <a:t>Трихоцефальоз</a:t>
            </a:r>
            <a:r>
              <a:rPr lang="uk-UA" sz="2400" dirty="0"/>
              <a:t> – хвороба, спричинена гельмінтом </a:t>
            </a:r>
            <a:r>
              <a:rPr lang="uk-UA" sz="2400" i="1" dirty="0">
                <a:solidFill>
                  <a:srgbClr val="7030A0"/>
                </a:solidFill>
              </a:rPr>
              <a:t>волосоголовець людський</a:t>
            </a:r>
            <a:r>
              <a:rPr lang="uk-UA" sz="2400" i="1" dirty="0" smtClean="0"/>
              <a:t>.</a:t>
            </a:r>
          </a:p>
          <a:p>
            <a:pPr algn="just"/>
            <a:r>
              <a:rPr lang="uk-UA" sz="2400" i="1" dirty="0"/>
              <a:t> </a:t>
            </a:r>
            <a:r>
              <a:rPr lang="uk-UA" sz="2400" i="1" dirty="0" smtClean="0"/>
              <a:t> </a:t>
            </a:r>
            <a:r>
              <a:rPr lang="uk-UA" sz="2400" dirty="0" smtClean="0"/>
              <a:t> </a:t>
            </a:r>
            <a:r>
              <a:rPr lang="uk-UA" sz="2400" dirty="0"/>
              <a:t>Живе в товстій кишці людини, переднім кінцем заглиблюється в слизову оболонку кишки і живиться кров’ю. </a:t>
            </a:r>
            <a:endParaRPr lang="uk-UA" sz="2400" dirty="0" smtClean="0"/>
          </a:p>
          <a:p>
            <a:pPr algn="just"/>
            <a:r>
              <a:rPr lang="uk-UA" sz="2400" dirty="0"/>
              <a:t> </a:t>
            </a:r>
            <a:r>
              <a:rPr lang="uk-UA" sz="2400" dirty="0" smtClean="0"/>
              <a:t> Викликає </a:t>
            </a:r>
            <a:r>
              <a:rPr lang="uk-UA" sz="2400" dirty="0"/>
              <a:t>недокрів’я, токсикацію організму. </a:t>
            </a:r>
            <a:endParaRPr lang="uk-UA" sz="2400" dirty="0" smtClean="0"/>
          </a:p>
          <a:p>
            <a:pPr algn="just"/>
            <a:r>
              <a:rPr lang="uk-UA" sz="2400" dirty="0"/>
              <a:t> </a:t>
            </a:r>
            <a:r>
              <a:rPr lang="uk-UA" sz="2400" dirty="0" smtClean="0"/>
              <a:t> Людина </a:t>
            </a:r>
            <a:r>
              <a:rPr lang="uk-UA" sz="2400" dirty="0"/>
              <a:t>заражається через забруднену яйцями </a:t>
            </a:r>
            <a:r>
              <a:rPr lang="uk-UA" sz="2400" dirty="0" smtClean="0"/>
              <a:t>їжу, </a:t>
            </a:r>
            <a:r>
              <a:rPr lang="uk-UA" sz="2400" dirty="0"/>
              <a:t>або питну воду.</a:t>
            </a:r>
            <a:endParaRPr lang="ru-RU" sz="2400" dirty="0"/>
          </a:p>
          <a:p>
            <a:pPr algn="just"/>
            <a:endParaRPr lang="ru-RU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206" y="2996952"/>
            <a:ext cx="4508186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07" y="3823805"/>
            <a:ext cx="3360487" cy="2348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126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404664"/>
            <a:ext cx="82089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b="1" i="1" dirty="0" smtClean="0">
                <a:solidFill>
                  <a:srgbClr val="002060"/>
                </a:solidFill>
              </a:rPr>
              <a:t> Дракункульоз </a:t>
            </a:r>
            <a:r>
              <a:rPr lang="uk-UA" sz="2400" i="1" dirty="0" smtClean="0">
                <a:solidFill>
                  <a:srgbClr val="7030A0"/>
                </a:solidFill>
              </a:rPr>
              <a:t>(</a:t>
            </a:r>
            <a:r>
              <a:rPr lang="ru-RU" sz="2400" i="1" dirty="0" smtClean="0">
                <a:solidFill>
                  <a:srgbClr val="7030A0"/>
                </a:solidFill>
              </a:rPr>
              <a:t>«</a:t>
            </a:r>
            <a:r>
              <a:rPr lang="ru-RU" sz="2400" i="1" dirty="0" err="1">
                <a:solidFill>
                  <a:srgbClr val="7030A0"/>
                </a:solidFill>
              </a:rPr>
              <a:t>ураження</a:t>
            </a:r>
            <a:r>
              <a:rPr lang="ru-RU" sz="2400" i="1" dirty="0">
                <a:solidFill>
                  <a:srgbClr val="7030A0"/>
                </a:solidFill>
              </a:rPr>
              <a:t> маленькими драконами</a:t>
            </a:r>
            <a:r>
              <a:rPr lang="ru-RU" sz="2400" i="1" dirty="0" smtClean="0">
                <a:solidFill>
                  <a:srgbClr val="7030A0"/>
                </a:solidFill>
              </a:rPr>
              <a:t>»)</a:t>
            </a:r>
            <a:r>
              <a:rPr lang="uk-UA" sz="2400" b="1" i="1" dirty="0" smtClean="0">
                <a:solidFill>
                  <a:srgbClr val="7030A0"/>
                </a:solidFill>
              </a:rPr>
              <a:t> </a:t>
            </a:r>
            <a:r>
              <a:rPr lang="uk-UA" sz="2400" dirty="0"/>
              <a:t>– викликається паразитом </a:t>
            </a:r>
            <a:r>
              <a:rPr lang="uk-UA" sz="2400" i="1" dirty="0" err="1">
                <a:solidFill>
                  <a:srgbClr val="0070C0"/>
                </a:solidFill>
              </a:rPr>
              <a:t>ришта</a:t>
            </a:r>
            <a:r>
              <a:rPr lang="uk-UA" sz="2400" i="1" dirty="0">
                <a:solidFill>
                  <a:srgbClr val="0070C0"/>
                </a:solidFill>
              </a:rPr>
              <a:t>,</a:t>
            </a:r>
            <a:r>
              <a:rPr lang="uk-UA" sz="2400" dirty="0"/>
              <a:t> самка може досягати розмірів 70-120 см. </a:t>
            </a:r>
            <a:endParaRPr lang="uk-UA" sz="2400" dirty="0" smtClean="0"/>
          </a:p>
          <a:p>
            <a:pPr algn="just"/>
            <a:r>
              <a:rPr lang="uk-UA" sz="2400" dirty="0"/>
              <a:t> </a:t>
            </a:r>
            <a:r>
              <a:rPr lang="uk-UA" sz="2400" dirty="0" smtClean="0"/>
              <a:t> </a:t>
            </a: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</a:rPr>
              <a:t>Проміжний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</a:rPr>
              <a:t>хазяїн </a:t>
            </a:r>
            <a:r>
              <a:rPr lang="uk-UA" sz="2400" i="1" dirty="0" err="1">
                <a:solidFill>
                  <a:schemeClr val="accent2">
                    <a:lumMod val="50000"/>
                  </a:schemeClr>
                </a:solidFill>
              </a:rPr>
              <a:t>ришти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</a:rPr>
              <a:t> – рачок циклоп</a:t>
            </a:r>
            <a:r>
              <a:rPr lang="uk-UA" sz="2400" dirty="0"/>
              <a:t>, тому людина може заразитись, випадково проковтнувши циклопа із сирою водою. </a:t>
            </a:r>
            <a:endParaRPr lang="uk-UA" sz="2400" dirty="0" smtClean="0"/>
          </a:p>
          <a:p>
            <a:pPr algn="just"/>
            <a:r>
              <a:rPr lang="uk-UA" sz="2400" dirty="0"/>
              <a:t> </a:t>
            </a:r>
            <a:r>
              <a:rPr lang="uk-UA" sz="2400" dirty="0" smtClean="0"/>
              <a:t> Личинка </a:t>
            </a:r>
            <a:r>
              <a:rPr lang="uk-UA" sz="2400" dirty="0"/>
              <a:t>мігрує із </a:t>
            </a:r>
            <a:r>
              <a:rPr lang="uk-UA" sz="2400" dirty="0" err="1"/>
              <a:t>кишечника</a:t>
            </a:r>
            <a:r>
              <a:rPr lang="uk-UA" sz="2400" dirty="0"/>
              <a:t> в інші тканини, із неї розвивається черв’як, який живе в підшкірній клітковині.</a:t>
            </a:r>
            <a:endParaRPr lang="ru-RU" sz="2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1" y="3451652"/>
            <a:ext cx="2431847" cy="3029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15" y="3451652"/>
            <a:ext cx="4752528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238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88640"/>
            <a:ext cx="7992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b="1" i="1" dirty="0" err="1">
                <a:solidFill>
                  <a:srgbClr val="002060"/>
                </a:solidFill>
              </a:rPr>
              <a:t>Теніози</a:t>
            </a:r>
            <a:r>
              <a:rPr lang="uk-UA" sz="2400" dirty="0">
                <a:solidFill>
                  <a:srgbClr val="002060"/>
                </a:solidFill>
              </a:rPr>
              <a:t> </a:t>
            </a:r>
            <a:r>
              <a:rPr lang="uk-UA" sz="2400" dirty="0"/>
              <a:t>– враження організму людини </a:t>
            </a:r>
            <a:r>
              <a:rPr lang="uk-UA" sz="2400" i="1" dirty="0">
                <a:solidFill>
                  <a:srgbClr val="7030A0"/>
                </a:solidFill>
              </a:rPr>
              <a:t>ціп’яками (свинячим та бичачим). </a:t>
            </a:r>
            <a:endParaRPr lang="uk-UA" sz="2400" i="1" dirty="0" smtClean="0">
              <a:solidFill>
                <a:srgbClr val="7030A0"/>
              </a:solidFill>
            </a:endParaRPr>
          </a:p>
          <a:p>
            <a:pPr algn="just"/>
            <a:r>
              <a:rPr lang="uk-UA" sz="2400" i="1" dirty="0">
                <a:solidFill>
                  <a:srgbClr val="7030A0"/>
                </a:solidFill>
              </a:rPr>
              <a:t> </a:t>
            </a:r>
            <a:r>
              <a:rPr lang="uk-UA" sz="2400" i="1" dirty="0" smtClean="0">
                <a:solidFill>
                  <a:srgbClr val="7030A0"/>
                </a:solidFill>
              </a:rPr>
              <a:t> </a:t>
            </a:r>
            <a:r>
              <a:rPr lang="uk-UA" sz="2400" dirty="0" smtClean="0"/>
              <a:t>Зараження </a:t>
            </a:r>
            <a:r>
              <a:rPr lang="uk-UA" sz="2400" dirty="0"/>
              <a:t>відбувається в результаті вживання м’яса, інфікованого личинками паразитів. </a:t>
            </a:r>
            <a:endParaRPr lang="uk-UA" sz="2400" dirty="0" smtClean="0"/>
          </a:p>
          <a:p>
            <a:pPr algn="just"/>
            <a:r>
              <a:rPr lang="uk-UA" sz="2400" dirty="0"/>
              <a:t> </a:t>
            </a:r>
            <a:r>
              <a:rPr lang="uk-UA" sz="2400" b="1" i="1" dirty="0" smtClean="0">
                <a:solidFill>
                  <a:srgbClr val="C00000"/>
                </a:solidFill>
              </a:rPr>
              <a:t>Симптоми</a:t>
            </a:r>
            <a:r>
              <a:rPr lang="uk-UA" sz="2400" b="1" i="1" dirty="0">
                <a:solidFill>
                  <a:srgbClr val="C00000"/>
                </a:solidFill>
              </a:rPr>
              <a:t>:</a:t>
            </a:r>
            <a:r>
              <a:rPr lang="uk-UA" sz="2400" dirty="0"/>
              <a:t> розлади травлення, недокрів’я, інтоксикація продуктами обміну гельмінтів.</a:t>
            </a:r>
            <a:endParaRPr lang="ru-RU" sz="2400" dirty="0"/>
          </a:p>
          <a:p>
            <a:pPr algn="just"/>
            <a:endParaRPr lang="ru-RU" sz="2400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727" y="2845174"/>
            <a:ext cx="4191615" cy="3659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6" y="2636912"/>
            <a:ext cx="4915239" cy="2632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088" y="5301208"/>
            <a:ext cx="2117353" cy="1411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170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7584" y="620688"/>
            <a:ext cx="69847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i="1" dirty="0">
                <a:solidFill>
                  <a:srgbClr val="C00000"/>
                </a:solidFill>
              </a:rPr>
              <a:t>Профілактика глистяних захворювань</a:t>
            </a:r>
            <a:endParaRPr lang="ru-RU" sz="2800" dirty="0">
              <a:solidFill>
                <a:srgbClr val="C00000"/>
              </a:solidFill>
            </a:endParaRPr>
          </a:p>
          <a:p>
            <a:r>
              <a:rPr lang="uk-UA" sz="2800" i="1" dirty="0">
                <a:solidFill>
                  <a:srgbClr val="002060"/>
                </a:solidFill>
              </a:rPr>
              <a:t>1. Дотримання правил особистої гігієни.</a:t>
            </a:r>
            <a:endParaRPr lang="ru-RU" sz="2800" i="1" dirty="0">
              <a:solidFill>
                <a:srgbClr val="002060"/>
              </a:solidFill>
            </a:endParaRPr>
          </a:p>
          <a:p>
            <a:r>
              <a:rPr lang="uk-UA" sz="2800" i="1" dirty="0">
                <a:solidFill>
                  <a:srgbClr val="002060"/>
                </a:solidFill>
              </a:rPr>
              <a:t>2. Старанне миття ягід, овочів, зелені і фруктів.</a:t>
            </a:r>
            <a:endParaRPr lang="ru-RU" sz="2800" i="1" dirty="0">
              <a:solidFill>
                <a:srgbClr val="002060"/>
              </a:solidFill>
            </a:endParaRPr>
          </a:p>
          <a:p>
            <a:r>
              <a:rPr lang="uk-UA" sz="2800" i="1" dirty="0">
                <a:solidFill>
                  <a:srgbClr val="002060"/>
                </a:solidFill>
              </a:rPr>
              <a:t>3. Вживання в їжу достатньо провареного чи прожареного м’яса та риби.</a:t>
            </a:r>
            <a:endParaRPr lang="ru-RU" sz="2800" i="1" dirty="0">
              <a:solidFill>
                <a:srgbClr val="002060"/>
              </a:solidFill>
            </a:endParaRPr>
          </a:p>
          <a:p>
            <a:r>
              <a:rPr lang="uk-UA" sz="2800" i="1" dirty="0">
                <a:solidFill>
                  <a:srgbClr val="002060"/>
                </a:solidFill>
              </a:rPr>
              <a:t>4. Медичні огляди з метою виявлення та лікування хворих, оскільки вони є джерелом розповсюдження паразитів.</a:t>
            </a:r>
            <a:endParaRPr lang="ru-RU" sz="28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59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242396"/>
            <a:ext cx="8136904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002060"/>
                </a:solidFill>
              </a:rPr>
              <a:t>Вплив алкоголю та </a:t>
            </a:r>
            <a:r>
              <a:rPr lang="uk-UA" sz="3600" b="1" i="1" dirty="0" err="1" smtClean="0">
                <a:solidFill>
                  <a:srgbClr val="002060"/>
                </a:solidFill>
              </a:rPr>
              <a:t>тютюнопаління</a:t>
            </a:r>
            <a:r>
              <a:rPr lang="uk-UA" sz="3600" b="1" i="1" dirty="0" smtClean="0">
                <a:solidFill>
                  <a:srgbClr val="002060"/>
                </a:solidFill>
              </a:rPr>
              <a:t> на роботу травної системи, </a:t>
            </a:r>
            <a:r>
              <a:rPr lang="uk-UA" sz="3200" b="1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Презентують</a:t>
            </a:r>
          </a:p>
          <a:p>
            <a:pPr algn="ctr"/>
            <a:r>
              <a:rPr lang="uk-UA" sz="3200" b="1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лікарі - наркологи</a:t>
            </a:r>
            <a:endParaRPr lang="ru-RU" sz="3200" b="1" i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54444" y="3656677"/>
            <a:ext cx="428611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sz="2400" i="1" dirty="0" smtClean="0">
                <a:solidFill>
                  <a:srgbClr val="7030A0"/>
                </a:solidFill>
              </a:rPr>
              <a:t>Міні – проект учнів 8 класу</a:t>
            </a:r>
          </a:p>
          <a:p>
            <a:pPr algn="r"/>
            <a:r>
              <a:rPr lang="uk-UA" sz="2400" i="1" dirty="0" smtClean="0">
                <a:solidFill>
                  <a:srgbClr val="7030A0"/>
                </a:solidFill>
              </a:rPr>
              <a:t>Богуславської ЗОШ І-ІІІ ст. № 3</a:t>
            </a:r>
          </a:p>
          <a:p>
            <a:pPr algn="r"/>
            <a:r>
              <a:rPr lang="uk-UA" sz="2400" i="1" dirty="0" smtClean="0">
                <a:solidFill>
                  <a:srgbClr val="7030A0"/>
                </a:solidFill>
              </a:rPr>
              <a:t>Сироїд Вікторії, </a:t>
            </a:r>
          </a:p>
          <a:p>
            <a:pPr algn="r"/>
            <a:r>
              <a:rPr lang="uk-UA" sz="2400" i="1" dirty="0" err="1" smtClean="0">
                <a:solidFill>
                  <a:srgbClr val="7030A0"/>
                </a:solidFill>
              </a:rPr>
              <a:t>Яковишиної</a:t>
            </a:r>
            <a:r>
              <a:rPr lang="uk-UA" sz="2400" i="1" dirty="0" smtClean="0">
                <a:solidFill>
                  <a:srgbClr val="7030A0"/>
                </a:solidFill>
              </a:rPr>
              <a:t> Віри, </a:t>
            </a:r>
          </a:p>
          <a:p>
            <a:pPr algn="r"/>
            <a:r>
              <a:rPr lang="uk-UA" sz="2400" i="1" dirty="0" smtClean="0">
                <a:solidFill>
                  <a:srgbClr val="7030A0"/>
                </a:solidFill>
              </a:rPr>
              <a:t>Коваленка Максима</a:t>
            </a:r>
          </a:p>
        </p:txBody>
      </p:sp>
    </p:spTree>
    <p:extLst>
      <p:ext uri="{BB962C8B-B14F-4D97-AF65-F5344CB8AC3E}">
        <p14:creationId xmlns:p14="http://schemas.microsoft.com/office/powerpoint/2010/main" val="40988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16632"/>
            <a:ext cx="79208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 err="1" smtClean="0">
                <a:solidFill>
                  <a:srgbClr val="002060"/>
                </a:solidFill>
              </a:rPr>
              <a:t>Алкоголізм</a:t>
            </a:r>
            <a:r>
              <a:rPr lang="ru-RU" sz="2400" dirty="0"/>
              <a:t> — 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захворювання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що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викликається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систематичним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вживанням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алкогольних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напоїв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що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характеризується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патологічним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потягом до них,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призводить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до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психічних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і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фізичних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розладів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та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порушує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соціальні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стосунки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особи, яка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страждає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цим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захворюванням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algn="just"/>
            <a:endParaRPr lang="ru-RU" sz="2400" dirty="0"/>
          </a:p>
        </p:txBody>
      </p:sp>
      <p:pic>
        <p:nvPicPr>
          <p:cNvPr id="5" name="Picture 4" descr="images (4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944" y="2492896"/>
            <a:ext cx="3291393" cy="3864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2420888"/>
            <a:ext cx="588494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  </a:t>
            </a:r>
            <a:r>
              <a:rPr lang="ru-RU" sz="2400" i="1" dirty="0" smtClean="0">
                <a:solidFill>
                  <a:srgbClr val="002060"/>
                </a:solidFill>
              </a:rPr>
              <a:t>За </a:t>
            </a:r>
            <a:r>
              <a:rPr lang="ru-RU" sz="2400" i="1" dirty="0" err="1">
                <a:solidFill>
                  <a:srgbClr val="002060"/>
                </a:solidFill>
              </a:rPr>
              <a:t>даними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Всесвітньої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організації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охорони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здоров’я</a:t>
            </a:r>
            <a:r>
              <a:rPr lang="ru-RU" sz="2400" i="1" dirty="0">
                <a:solidFill>
                  <a:srgbClr val="002060"/>
                </a:solidFill>
              </a:rPr>
              <a:t> (ВООЗ) алкоголь </a:t>
            </a:r>
            <a:r>
              <a:rPr lang="ru-RU" sz="2400" i="1" dirty="0" err="1">
                <a:solidFill>
                  <a:srgbClr val="002060"/>
                </a:solidFill>
              </a:rPr>
              <a:t>вбиває</a:t>
            </a:r>
            <a:r>
              <a:rPr lang="ru-RU" sz="2400" i="1" dirty="0">
                <a:solidFill>
                  <a:srgbClr val="002060"/>
                </a:solidFill>
              </a:rPr>
              <a:t> 2,5 млн людей </a:t>
            </a:r>
            <a:r>
              <a:rPr lang="ru-RU" sz="2400" i="1" dirty="0" err="1">
                <a:solidFill>
                  <a:srgbClr val="002060"/>
                </a:solidFill>
              </a:rPr>
              <a:t>щорічно</a:t>
            </a:r>
            <a:r>
              <a:rPr lang="ru-RU" sz="2400" i="1" dirty="0">
                <a:solidFill>
                  <a:srgbClr val="002060"/>
                </a:solidFill>
              </a:rPr>
              <a:t>. На жаль, у </a:t>
            </a:r>
            <a:r>
              <a:rPr lang="ru-RU" sz="2400" i="1" dirty="0" err="1">
                <a:solidFill>
                  <a:srgbClr val="002060"/>
                </a:solidFill>
              </a:rPr>
              <a:t>нашій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країні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від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такої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шкідливої</a:t>
            </a:r>
            <a:r>
              <a:rPr lang="ru-RU" sz="2400" i="1" dirty="0">
                <a:solidFill>
                  <a:srgbClr val="002060"/>
                </a:solidFill>
              </a:rPr>
              <a:t> та </a:t>
            </a:r>
            <a:r>
              <a:rPr lang="ru-RU" sz="2400" i="1" dirty="0" err="1">
                <a:solidFill>
                  <a:srgbClr val="002060"/>
                </a:solidFill>
              </a:rPr>
              <a:t>соціально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небезпечної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наркотичної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звички</a:t>
            </a:r>
            <a:r>
              <a:rPr lang="ru-RU" sz="2400" i="1" dirty="0">
                <a:solidFill>
                  <a:srgbClr val="002060"/>
                </a:solidFill>
              </a:rPr>
              <a:t>, як </a:t>
            </a:r>
            <a:r>
              <a:rPr lang="ru-RU" sz="2400" i="1" dirty="0" err="1">
                <a:solidFill>
                  <a:srgbClr val="002060"/>
                </a:solidFill>
              </a:rPr>
              <a:t>алкоголізм</a:t>
            </a:r>
            <a:r>
              <a:rPr lang="ru-RU" sz="2400" i="1" dirty="0">
                <a:solidFill>
                  <a:srgbClr val="002060"/>
                </a:solidFill>
              </a:rPr>
              <a:t>, </a:t>
            </a:r>
            <a:r>
              <a:rPr lang="ru-RU" sz="2400" i="1" dirty="0" err="1">
                <a:solidFill>
                  <a:srgbClr val="002060"/>
                </a:solidFill>
              </a:rPr>
              <a:t>щорічно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помирає</a:t>
            </a:r>
            <a:r>
              <a:rPr lang="ru-RU" sz="2400" i="1" dirty="0">
                <a:solidFill>
                  <a:srgbClr val="002060"/>
                </a:solidFill>
              </a:rPr>
              <a:t> все </a:t>
            </a:r>
            <a:r>
              <a:rPr lang="ru-RU" sz="2400" i="1" dirty="0" err="1">
                <a:solidFill>
                  <a:srgbClr val="002060"/>
                </a:solidFill>
              </a:rPr>
              <a:t>більше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 smtClean="0">
                <a:solidFill>
                  <a:srgbClr val="002060"/>
                </a:solidFill>
              </a:rPr>
              <a:t>громадян</a:t>
            </a:r>
            <a:r>
              <a:rPr lang="ru-RU" sz="2400" i="1" dirty="0" smtClean="0">
                <a:solidFill>
                  <a:srgbClr val="002060"/>
                </a:solidFill>
              </a:rPr>
              <a:t>. </a:t>
            </a:r>
            <a:endParaRPr lang="ru-RU" sz="2400" i="1" dirty="0">
              <a:solidFill>
                <a:srgbClr val="002060"/>
              </a:solidFill>
            </a:endParaRPr>
          </a:p>
          <a:p>
            <a:pPr algn="just"/>
            <a:r>
              <a:rPr lang="ru-RU" sz="2400" i="1" dirty="0" smtClean="0">
                <a:solidFill>
                  <a:srgbClr val="002060"/>
                </a:solidFill>
              </a:rPr>
              <a:t>   </a:t>
            </a:r>
            <a:r>
              <a:rPr lang="ru-RU" sz="2400" i="1" dirty="0" err="1">
                <a:solidFill>
                  <a:srgbClr val="002060"/>
                </a:solidFill>
              </a:rPr>
              <a:t>Основним</a:t>
            </a:r>
            <a:r>
              <a:rPr lang="ru-RU" sz="2400" i="1" dirty="0">
                <a:solidFill>
                  <a:srgbClr val="002060"/>
                </a:solidFill>
              </a:rPr>
              <a:t> фактором </a:t>
            </a:r>
            <a:r>
              <a:rPr lang="ru-RU" sz="2400" i="1" dirty="0" err="1">
                <a:solidFill>
                  <a:srgbClr val="002060"/>
                </a:solidFill>
              </a:rPr>
              <a:t>такої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великої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смертності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являється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високий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рівень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споживання</a:t>
            </a:r>
            <a:r>
              <a:rPr lang="ru-RU" sz="2400" i="1" dirty="0">
                <a:solidFill>
                  <a:srgbClr val="002060"/>
                </a:solidFill>
              </a:rPr>
              <a:t> алкоголю — 20 л у </a:t>
            </a:r>
            <a:r>
              <a:rPr lang="ru-RU" sz="2400" i="1" dirty="0" err="1">
                <a:solidFill>
                  <a:srgbClr val="002060"/>
                </a:solidFill>
              </a:rPr>
              <a:t>рік</a:t>
            </a:r>
            <a:r>
              <a:rPr lang="ru-RU" sz="2400" i="1" dirty="0">
                <a:solidFill>
                  <a:srgbClr val="002060"/>
                </a:solidFill>
              </a:rPr>
              <a:t> на душу </a:t>
            </a:r>
            <a:r>
              <a:rPr lang="ru-RU" sz="2400" i="1" dirty="0" err="1">
                <a:solidFill>
                  <a:srgbClr val="002060"/>
                </a:solidFill>
              </a:rPr>
              <a:t>населення</a:t>
            </a:r>
            <a:r>
              <a:rPr lang="ru-RU" sz="2400" i="1" dirty="0">
                <a:solidFill>
                  <a:srgbClr val="002060"/>
                </a:solidFill>
              </a:rPr>
              <a:t>. За </a:t>
            </a:r>
            <a:r>
              <a:rPr lang="ru-RU" sz="2400" i="1" dirty="0" err="1">
                <a:solidFill>
                  <a:srgbClr val="002060"/>
                </a:solidFill>
              </a:rPr>
              <a:t>оцінками</a:t>
            </a:r>
            <a:r>
              <a:rPr lang="ru-RU" sz="2400" i="1" dirty="0">
                <a:solidFill>
                  <a:srgbClr val="002060"/>
                </a:solidFill>
              </a:rPr>
              <a:t> ВООЗ, критична цифра </a:t>
            </a:r>
            <a:r>
              <a:rPr lang="ru-RU" sz="2400" i="1" dirty="0" err="1">
                <a:solidFill>
                  <a:srgbClr val="002060"/>
                </a:solidFill>
              </a:rPr>
              <a:t>споживання</a:t>
            </a:r>
            <a:r>
              <a:rPr lang="ru-RU" sz="2400" i="1" dirty="0">
                <a:solidFill>
                  <a:srgbClr val="002060"/>
                </a:solidFill>
              </a:rPr>
              <a:t> — 8 л на </a:t>
            </a:r>
            <a:r>
              <a:rPr lang="ru-RU" sz="2400" i="1" dirty="0" err="1">
                <a:solidFill>
                  <a:srgbClr val="002060"/>
                </a:solidFill>
              </a:rPr>
              <a:t>рік</a:t>
            </a:r>
            <a:r>
              <a:rPr lang="ru-RU" sz="2400" i="1" dirty="0">
                <a:solidFill>
                  <a:srgbClr val="002060"/>
                </a:solidFill>
              </a:rPr>
              <a:t>.</a:t>
            </a:r>
          </a:p>
          <a:p>
            <a:pPr algn="just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4084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260648"/>
            <a:ext cx="56257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u="sng" dirty="0" err="1" smtClean="0">
                <a:solidFill>
                  <a:srgbClr val="C00000"/>
                </a:solidFill>
              </a:rPr>
              <a:t>Міф</a:t>
            </a:r>
            <a:r>
              <a:rPr lang="ru-RU" sz="2800" b="1" i="1" u="sng" dirty="0" smtClean="0">
                <a:solidFill>
                  <a:srgbClr val="C00000"/>
                </a:solidFill>
              </a:rPr>
              <a:t> 1: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i="1" dirty="0" smtClean="0">
                <a:solidFill>
                  <a:srgbClr val="7030A0"/>
                </a:solidFill>
              </a:rPr>
              <a:t>Алкоголь </a:t>
            </a:r>
            <a:r>
              <a:rPr lang="ru-RU" sz="2800" i="1" dirty="0" err="1">
                <a:solidFill>
                  <a:srgbClr val="7030A0"/>
                </a:solidFill>
              </a:rPr>
              <a:t>посилює</a:t>
            </a:r>
            <a:r>
              <a:rPr lang="ru-RU" sz="2800" i="1" dirty="0">
                <a:solidFill>
                  <a:srgbClr val="7030A0"/>
                </a:solidFill>
              </a:rPr>
              <a:t> </a:t>
            </a:r>
            <a:r>
              <a:rPr lang="ru-RU" sz="2800" i="1" dirty="0" err="1">
                <a:solidFill>
                  <a:srgbClr val="7030A0"/>
                </a:solidFill>
              </a:rPr>
              <a:t>апетит</a:t>
            </a:r>
            <a:r>
              <a:rPr lang="ru-RU" sz="2800" i="1" dirty="0">
                <a:solidFill>
                  <a:srgbClr val="C00000"/>
                </a:solidFill>
              </a:rPr>
              <a:t>.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504" y="854323"/>
            <a:ext cx="835292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  </a:t>
            </a:r>
            <a:r>
              <a:rPr lang="ru-RU" sz="2400" dirty="0" err="1" smtClean="0"/>
              <a:t>Спиртне</a:t>
            </a:r>
            <a:r>
              <a:rPr lang="ru-RU" sz="2400" dirty="0" smtClean="0"/>
              <a:t> </a:t>
            </a:r>
            <a:r>
              <a:rPr lang="ru-RU" sz="2400" dirty="0" err="1"/>
              <a:t>справді</a:t>
            </a:r>
            <a:r>
              <a:rPr lang="ru-RU" sz="2400" dirty="0"/>
              <a:t> </a:t>
            </a:r>
            <a:r>
              <a:rPr lang="ru-RU" sz="2400" dirty="0" err="1"/>
              <a:t>збуджує</a:t>
            </a:r>
            <a:r>
              <a:rPr lang="ru-RU" sz="2400" dirty="0"/>
              <a:t> </a:t>
            </a:r>
            <a:r>
              <a:rPr lang="ru-RU" sz="2400" dirty="0" err="1"/>
              <a:t>апетит</a:t>
            </a:r>
            <a:r>
              <a:rPr lang="ru-RU" sz="2400" dirty="0"/>
              <a:t>. Але </a:t>
            </a:r>
            <a:r>
              <a:rPr lang="ru-RU" sz="2400" dirty="0" err="1"/>
              <a:t>появу</a:t>
            </a:r>
            <a:r>
              <a:rPr lang="ru-RU" sz="2400" dirty="0"/>
              <a:t> легкого </a:t>
            </a:r>
            <a:r>
              <a:rPr lang="ru-RU" sz="2400" dirty="0" err="1"/>
              <a:t>почуття</a:t>
            </a:r>
            <a:r>
              <a:rPr lang="ru-RU" sz="2400" dirty="0"/>
              <a:t> голоду </a:t>
            </a:r>
            <a:r>
              <a:rPr lang="ru-RU" sz="2400" dirty="0" err="1"/>
              <a:t>провокують</a:t>
            </a:r>
            <a:r>
              <a:rPr lang="ru-RU" sz="2400" dirty="0"/>
              <a:t> </a:t>
            </a:r>
            <a:r>
              <a:rPr lang="ru-RU" sz="2400" dirty="0" err="1" smtClean="0"/>
              <a:t>міцні</a:t>
            </a:r>
            <a:r>
              <a:rPr lang="ru-RU" sz="2400" dirty="0" smtClean="0"/>
              <a:t> </a:t>
            </a:r>
            <a:r>
              <a:rPr lang="ru-RU" sz="2400" dirty="0" err="1" smtClean="0"/>
              <a:t>напої</a:t>
            </a:r>
            <a:r>
              <a:rPr lang="ru-RU" sz="2400" dirty="0" smtClean="0"/>
              <a:t> </a:t>
            </a:r>
            <a:r>
              <a:rPr lang="ru-RU" sz="2400" dirty="0" err="1" smtClean="0"/>
              <a:t>лише</a:t>
            </a:r>
            <a:r>
              <a:rPr lang="ru-RU" sz="2400" dirty="0" smtClean="0"/>
              <a:t> в </a:t>
            </a:r>
            <a:r>
              <a:rPr lang="ru-RU" sz="2400" dirty="0" err="1"/>
              <a:t>малі</a:t>
            </a:r>
            <a:r>
              <a:rPr lang="ru-RU" sz="2400" dirty="0"/>
              <a:t> </a:t>
            </a:r>
            <a:r>
              <a:rPr lang="ru-RU" sz="2400" dirty="0" err="1"/>
              <a:t>їх</a:t>
            </a:r>
            <a:r>
              <a:rPr lang="ru-RU" sz="2400" dirty="0"/>
              <a:t> </a:t>
            </a:r>
            <a:r>
              <a:rPr lang="ru-RU" sz="2400" dirty="0" err="1"/>
              <a:t>кількості</a:t>
            </a:r>
            <a:r>
              <a:rPr lang="ru-RU" sz="2400" dirty="0"/>
              <a:t>. </a:t>
            </a:r>
            <a:r>
              <a:rPr lang="ru-RU" sz="2400" dirty="0" err="1"/>
              <a:t>Мова</a:t>
            </a:r>
            <a:r>
              <a:rPr lang="ru-RU" sz="2400" dirty="0"/>
              <a:t> </a:t>
            </a:r>
            <a:r>
              <a:rPr lang="ru-RU" sz="2400" dirty="0" err="1"/>
              <a:t>йде</a:t>
            </a:r>
            <a:r>
              <a:rPr lang="ru-RU" sz="2400" dirty="0"/>
              <a:t> про 20-25 </a:t>
            </a:r>
            <a:r>
              <a:rPr lang="ru-RU" sz="2400" dirty="0" err="1"/>
              <a:t>грамів</a:t>
            </a:r>
            <a:r>
              <a:rPr lang="ru-RU" sz="2400" dirty="0"/>
              <a:t> </a:t>
            </a:r>
            <a:r>
              <a:rPr lang="ru-RU" sz="2400" dirty="0" err="1"/>
              <a:t>горілки</a:t>
            </a:r>
            <a:r>
              <a:rPr lang="ru-RU" sz="2400" dirty="0"/>
              <a:t>. Вона </a:t>
            </a:r>
            <a:r>
              <a:rPr lang="ru-RU" sz="2400" dirty="0" err="1"/>
              <a:t>впливає</a:t>
            </a:r>
            <a:r>
              <a:rPr lang="ru-RU" sz="2400" dirty="0"/>
              <a:t> на центр </a:t>
            </a:r>
            <a:r>
              <a:rPr lang="ru-RU" sz="2400" dirty="0" err="1"/>
              <a:t>насичення</a:t>
            </a:r>
            <a:r>
              <a:rPr lang="ru-RU" sz="2400" dirty="0"/>
              <a:t> і </a:t>
            </a:r>
            <a:r>
              <a:rPr lang="ru-RU" sz="2400" dirty="0" err="1"/>
              <a:t>активує</a:t>
            </a:r>
            <a:r>
              <a:rPr lang="ru-RU" sz="2400" dirty="0"/>
              <a:t> </a:t>
            </a:r>
            <a:r>
              <a:rPr lang="ru-RU" sz="2400" dirty="0" err="1"/>
              <a:t>його</a:t>
            </a:r>
            <a:r>
              <a:rPr lang="ru-RU" sz="2400" dirty="0"/>
              <a:t>. Весь </a:t>
            </a:r>
            <a:r>
              <a:rPr lang="ru-RU" sz="2400" dirty="0" err="1"/>
              <a:t>цей</a:t>
            </a:r>
            <a:r>
              <a:rPr lang="ru-RU" sz="2400" dirty="0"/>
              <a:t> </a:t>
            </a:r>
            <a:r>
              <a:rPr lang="ru-RU" sz="2400" dirty="0" err="1"/>
              <a:t>процес</a:t>
            </a:r>
            <a:r>
              <a:rPr lang="ru-RU" sz="2400" dirty="0"/>
              <a:t> </a:t>
            </a:r>
            <a:r>
              <a:rPr lang="ru-RU" sz="2400" dirty="0" err="1"/>
              <a:t>займає</a:t>
            </a:r>
            <a:r>
              <a:rPr lang="ru-RU" sz="2400" dirty="0"/>
              <a:t> 15-20 </a:t>
            </a:r>
            <a:r>
              <a:rPr lang="ru-RU" sz="2400" dirty="0" err="1"/>
              <a:t>хвилин</a:t>
            </a:r>
            <a:r>
              <a:rPr lang="ru-RU" sz="2400" dirty="0"/>
              <a:t>, не </a:t>
            </a:r>
            <a:r>
              <a:rPr lang="ru-RU" sz="2400" dirty="0" err="1"/>
              <a:t>менше</a:t>
            </a:r>
            <a:r>
              <a:rPr lang="ru-RU" sz="2400" dirty="0"/>
              <a:t>. </a:t>
            </a:r>
            <a:endParaRPr lang="ru-RU" sz="2400" dirty="0" smtClean="0"/>
          </a:p>
          <a:p>
            <a:r>
              <a:rPr lang="ru-RU" sz="2400" dirty="0"/>
              <a:t> </a:t>
            </a:r>
            <a:r>
              <a:rPr lang="ru-RU" sz="2400" dirty="0" smtClean="0"/>
              <a:t> Тому </a:t>
            </a:r>
            <a:r>
              <a:rPr lang="ru-RU" sz="2400" dirty="0" err="1"/>
              <a:t>пити</a:t>
            </a:r>
            <a:r>
              <a:rPr lang="ru-RU" sz="2400" dirty="0"/>
              <a:t> «для </a:t>
            </a:r>
            <a:r>
              <a:rPr lang="ru-RU" sz="2400" dirty="0" err="1"/>
              <a:t>апетиту</a:t>
            </a:r>
            <a:r>
              <a:rPr lang="ru-RU" sz="2400" dirty="0"/>
              <a:t>» прямо перед </a:t>
            </a:r>
            <a:r>
              <a:rPr lang="ru-RU" sz="2400" dirty="0" err="1"/>
              <a:t>їжею</a:t>
            </a:r>
            <a:r>
              <a:rPr lang="ru-RU" sz="2400" dirty="0"/>
              <a:t> в </a:t>
            </a:r>
            <a:r>
              <a:rPr lang="ru-RU" sz="2400" dirty="0" err="1"/>
              <a:t>корені</a:t>
            </a:r>
            <a:r>
              <a:rPr lang="ru-RU" sz="2400" dirty="0"/>
              <a:t> неправильно. </a:t>
            </a:r>
            <a:r>
              <a:rPr lang="ru-RU" sz="2400" dirty="0" err="1"/>
              <a:t>Адже</a:t>
            </a:r>
            <a:r>
              <a:rPr lang="ru-RU" sz="2400" dirty="0"/>
              <a:t> за </a:t>
            </a:r>
            <a:r>
              <a:rPr lang="ru-RU" sz="2400" dirty="0" err="1"/>
              <a:t>лічені</a:t>
            </a:r>
            <a:r>
              <a:rPr lang="ru-RU" sz="2400" dirty="0"/>
              <a:t> </a:t>
            </a:r>
            <a:r>
              <a:rPr lang="ru-RU" sz="2400" dirty="0" err="1"/>
              <a:t>секунди</a:t>
            </a:r>
            <a:r>
              <a:rPr lang="ru-RU" sz="2400" dirty="0"/>
              <a:t> голод не </a:t>
            </a:r>
            <a:r>
              <a:rPr lang="ru-RU" sz="2400" dirty="0" err="1"/>
              <a:t>з'явиться</a:t>
            </a:r>
            <a:r>
              <a:rPr lang="ru-RU" sz="2400" dirty="0"/>
              <a:t>: на </a:t>
            </a:r>
            <a:r>
              <a:rPr lang="ru-RU" sz="2400" dirty="0" err="1"/>
              <a:t>це</a:t>
            </a:r>
            <a:r>
              <a:rPr lang="ru-RU" sz="2400" dirty="0"/>
              <a:t> </a:t>
            </a:r>
            <a:r>
              <a:rPr lang="ru-RU" sz="2400" dirty="0" err="1"/>
              <a:t>потрібен</a:t>
            </a:r>
            <a:r>
              <a:rPr lang="ru-RU" sz="2400" dirty="0"/>
              <a:t> </a:t>
            </a:r>
            <a:r>
              <a:rPr lang="ru-RU" sz="2400" dirty="0" err="1"/>
              <a:t>більш</a:t>
            </a:r>
            <a:r>
              <a:rPr lang="ru-RU" sz="2400" dirty="0"/>
              <a:t> </a:t>
            </a:r>
            <a:r>
              <a:rPr lang="ru-RU" sz="2400" dirty="0" err="1"/>
              <a:t>тривалий</a:t>
            </a:r>
            <a:r>
              <a:rPr lang="ru-RU" sz="2400" dirty="0"/>
              <a:t> час.</a:t>
            </a:r>
            <a:br>
              <a:rPr lang="ru-RU" sz="2400" dirty="0"/>
            </a:br>
            <a:r>
              <a:rPr lang="ru-RU" sz="2400" dirty="0" smtClean="0"/>
              <a:t>  До </a:t>
            </a:r>
            <a:r>
              <a:rPr lang="ru-RU" sz="2400" dirty="0"/>
              <a:t>того </a:t>
            </a:r>
            <a:r>
              <a:rPr lang="ru-RU" sz="2400" dirty="0" smtClean="0"/>
              <a:t>ж, </a:t>
            </a:r>
            <a:r>
              <a:rPr lang="ru-RU" sz="2400" dirty="0" err="1" smtClean="0"/>
              <a:t>спиртне</a:t>
            </a:r>
            <a:r>
              <a:rPr lang="ru-RU" sz="2400" dirty="0" smtClean="0"/>
              <a:t> </a:t>
            </a:r>
            <a:r>
              <a:rPr lang="ru-RU" sz="2400" dirty="0"/>
              <a:t>перед </a:t>
            </a:r>
            <a:r>
              <a:rPr lang="ru-RU" sz="2400" dirty="0" err="1"/>
              <a:t>їжею</a:t>
            </a:r>
            <a:r>
              <a:rPr lang="ru-RU" sz="2400" dirty="0"/>
              <a:t> </a:t>
            </a:r>
            <a:r>
              <a:rPr lang="ru-RU" sz="2400" dirty="0" smtClean="0"/>
              <a:t> буде </a:t>
            </a:r>
            <a:r>
              <a:rPr lang="ru-RU" sz="2400" dirty="0" err="1"/>
              <a:t>агресивно</a:t>
            </a:r>
            <a:r>
              <a:rPr lang="ru-RU" sz="2400" dirty="0"/>
              <a:t> вести себе по </a:t>
            </a:r>
            <a:r>
              <a:rPr lang="ru-RU" sz="2400" dirty="0" err="1"/>
              <a:t>відношенню</a:t>
            </a:r>
            <a:r>
              <a:rPr lang="ru-RU" sz="2400" dirty="0"/>
              <a:t> до </a:t>
            </a:r>
            <a:r>
              <a:rPr lang="ru-RU" sz="2400" dirty="0" err="1"/>
              <a:t>слизової</a:t>
            </a:r>
            <a:r>
              <a:rPr lang="ru-RU" sz="2400" dirty="0"/>
              <a:t> </a:t>
            </a:r>
            <a:r>
              <a:rPr lang="ru-RU" sz="2400" dirty="0" err="1"/>
              <a:t>оболонки</a:t>
            </a:r>
            <a:r>
              <a:rPr lang="ru-RU" sz="2400" dirty="0"/>
              <a:t> голодного </a:t>
            </a:r>
            <a:r>
              <a:rPr lang="ru-RU" sz="2400" dirty="0" err="1"/>
              <a:t>шлунка</a:t>
            </a:r>
            <a:r>
              <a:rPr lang="ru-RU" sz="2400" dirty="0"/>
              <a:t>. </a:t>
            </a:r>
            <a:r>
              <a:rPr lang="ru-RU" sz="2400" dirty="0" err="1"/>
              <a:t>Він</a:t>
            </a:r>
            <a:r>
              <a:rPr lang="ru-RU" sz="2400" dirty="0"/>
              <a:t> буде </a:t>
            </a:r>
            <a:r>
              <a:rPr lang="ru-RU" sz="2400" dirty="0" err="1"/>
              <a:t>страждати</a:t>
            </a:r>
            <a:r>
              <a:rPr lang="ru-RU" sz="2400" dirty="0"/>
              <a:t> і </a:t>
            </a:r>
            <a:r>
              <a:rPr lang="ru-RU" sz="2400" dirty="0" err="1"/>
              <a:t>від</a:t>
            </a:r>
            <a:r>
              <a:rPr lang="ru-RU" sz="2400" dirty="0"/>
              <a:t> </a:t>
            </a:r>
            <a:r>
              <a:rPr lang="ru-RU" sz="2400" dirty="0" err="1"/>
              <a:t>соляної</a:t>
            </a:r>
            <a:r>
              <a:rPr lang="ru-RU" sz="2400" dirty="0"/>
              <a:t> </a:t>
            </a:r>
            <a:r>
              <a:rPr lang="ru-RU" sz="2400" dirty="0" err="1"/>
              <a:t>кислоти</a:t>
            </a:r>
            <a:r>
              <a:rPr lang="ru-RU" sz="2400" dirty="0"/>
              <a:t>, </a:t>
            </a:r>
            <a:r>
              <a:rPr lang="ru-RU" sz="2400" dirty="0" err="1"/>
              <a:t>вироблення</a:t>
            </a:r>
            <a:r>
              <a:rPr lang="ru-RU" sz="2400" dirty="0"/>
              <a:t> </a:t>
            </a:r>
            <a:r>
              <a:rPr lang="ru-RU" sz="2400" dirty="0" err="1"/>
              <a:t>якої</a:t>
            </a:r>
            <a:r>
              <a:rPr lang="ru-RU" sz="2400" dirty="0"/>
              <a:t> </a:t>
            </a:r>
            <a:r>
              <a:rPr lang="ru-RU" sz="2400" dirty="0" err="1"/>
              <a:t>теж</a:t>
            </a:r>
            <a:r>
              <a:rPr lang="ru-RU" sz="2400" dirty="0"/>
              <a:t> буде </a:t>
            </a:r>
            <a:r>
              <a:rPr lang="ru-RU" sz="2400" dirty="0" err="1"/>
              <a:t>посилюватися</a:t>
            </a:r>
            <a:r>
              <a:rPr lang="ru-RU" sz="2400" dirty="0"/>
              <a:t>. В </a:t>
            </a:r>
            <a:r>
              <a:rPr lang="ru-RU" sz="2400" dirty="0" err="1"/>
              <a:t>результаті</a:t>
            </a:r>
            <a:r>
              <a:rPr lang="ru-RU" sz="2400" dirty="0"/>
              <a:t> </a:t>
            </a:r>
            <a:r>
              <a:rPr lang="ru-RU" sz="2400" dirty="0" err="1"/>
              <a:t>можливий</a:t>
            </a:r>
            <a:r>
              <a:rPr lang="ru-RU" sz="2400" dirty="0"/>
              <a:t> </a:t>
            </a:r>
            <a:r>
              <a:rPr lang="ru-RU" sz="2400" dirty="0" err="1"/>
              <a:t>розвиток</a:t>
            </a:r>
            <a:r>
              <a:rPr lang="ru-RU" sz="2400" dirty="0"/>
              <a:t> гастриту. </a:t>
            </a:r>
            <a:r>
              <a:rPr lang="ru-RU" sz="2400" i="1" dirty="0" err="1">
                <a:solidFill>
                  <a:srgbClr val="C00000"/>
                </a:solidFill>
              </a:rPr>
              <a:t>Чи</a:t>
            </a:r>
            <a:r>
              <a:rPr lang="ru-RU" sz="2400" i="1" dirty="0">
                <a:solidFill>
                  <a:srgbClr val="C00000"/>
                </a:solidFill>
              </a:rPr>
              <a:t> не </a:t>
            </a:r>
            <a:r>
              <a:rPr lang="ru-RU" sz="2400" i="1" dirty="0" err="1">
                <a:solidFill>
                  <a:srgbClr val="C00000"/>
                </a:solidFill>
              </a:rPr>
              <a:t>занадто</a:t>
            </a:r>
            <a:r>
              <a:rPr lang="ru-RU" sz="2400" i="1" dirty="0">
                <a:solidFill>
                  <a:srgbClr val="C00000"/>
                </a:solidFill>
              </a:rPr>
              <a:t> </a:t>
            </a:r>
            <a:r>
              <a:rPr lang="ru-RU" sz="2400" i="1" dirty="0" err="1">
                <a:solidFill>
                  <a:srgbClr val="C00000"/>
                </a:solidFill>
              </a:rPr>
              <a:t>висока</a:t>
            </a:r>
            <a:r>
              <a:rPr lang="ru-RU" sz="2400" i="1" dirty="0">
                <a:solidFill>
                  <a:srgbClr val="C00000"/>
                </a:solidFill>
              </a:rPr>
              <a:t> </a:t>
            </a:r>
            <a:r>
              <a:rPr lang="ru-RU" sz="2400" i="1" dirty="0" err="1">
                <a:solidFill>
                  <a:srgbClr val="C00000"/>
                </a:solidFill>
              </a:rPr>
              <a:t>ціна</a:t>
            </a:r>
            <a:r>
              <a:rPr lang="ru-RU" sz="2400" i="1" dirty="0">
                <a:solidFill>
                  <a:srgbClr val="C00000"/>
                </a:solidFill>
              </a:rPr>
              <a:t> за те, </a:t>
            </a:r>
            <a:r>
              <a:rPr lang="ru-RU" sz="2400" i="1" dirty="0" err="1">
                <a:solidFill>
                  <a:srgbClr val="C00000"/>
                </a:solidFill>
              </a:rPr>
              <a:t>щоб</a:t>
            </a:r>
            <a:r>
              <a:rPr lang="ru-RU" sz="2400" i="1" dirty="0">
                <a:solidFill>
                  <a:srgbClr val="C00000"/>
                </a:solidFill>
              </a:rPr>
              <a:t> з </a:t>
            </a:r>
            <a:r>
              <a:rPr lang="ru-RU" sz="2400" i="1" dirty="0" err="1">
                <a:solidFill>
                  <a:srgbClr val="C00000"/>
                </a:solidFill>
              </a:rPr>
              <a:t>апетитом</a:t>
            </a:r>
            <a:r>
              <a:rPr lang="ru-RU" sz="2400" i="1" dirty="0">
                <a:solidFill>
                  <a:srgbClr val="C00000"/>
                </a:solidFill>
              </a:rPr>
              <a:t> </a:t>
            </a:r>
            <a:r>
              <a:rPr lang="ru-RU" sz="2400" i="1" dirty="0" err="1">
                <a:solidFill>
                  <a:srgbClr val="C00000"/>
                </a:solidFill>
              </a:rPr>
              <a:t>поїсти</a:t>
            </a:r>
            <a:r>
              <a:rPr lang="ru-RU" sz="2400" i="1" dirty="0">
                <a:solidFill>
                  <a:srgbClr val="C00000"/>
                </a:solidFill>
              </a:rPr>
              <a:t>? </a:t>
            </a:r>
          </a:p>
          <a:p>
            <a:pPr algn="just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3520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7919" y="3284984"/>
            <a:ext cx="74168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600" dirty="0" smtClean="0"/>
              <a:t>  </a:t>
            </a:r>
            <a:r>
              <a:rPr lang="uk-UA" sz="3600" b="1" i="1" dirty="0" smtClean="0">
                <a:solidFill>
                  <a:schemeClr val="accent2">
                    <a:lumMod val="50000"/>
                  </a:schemeClr>
                </a:solidFill>
              </a:rPr>
              <a:t>Здоров’я </a:t>
            </a:r>
            <a:r>
              <a:rPr lang="uk-UA" sz="3600" b="1" i="1" dirty="0">
                <a:solidFill>
                  <a:schemeClr val="accent2">
                    <a:lumMod val="50000"/>
                  </a:schemeClr>
                </a:solidFill>
              </a:rPr>
              <a:t>більше залежить від наших звичок та харчування, ніж від лікарського мистецтва </a:t>
            </a:r>
            <a:endParaRPr lang="uk-UA" sz="3600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/>
            <a:r>
              <a:rPr lang="uk-UA" sz="3600" dirty="0"/>
              <a:t> </a:t>
            </a:r>
            <a:r>
              <a:rPr lang="uk-UA" sz="3600" dirty="0" smtClean="0"/>
              <a:t>                                    </a:t>
            </a:r>
            <a:r>
              <a:rPr lang="uk-UA" sz="3600" i="1" dirty="0" smtClean="0"/>
              <a:t>(</a:t>
            </a:r>
            <a:r>
              <a:rPr lang="uk-UA" sz="3600" i="1" dirty="0"/>
              <a:t>Вільям Шекспір)</a:t>
            </a:r>
            <a:endParaRPr lang="ru-RU" sz="36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692696"/>
            <a:ext cx="68407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i="1" dirty="0" smtClean="0">
                <a:solidFill>
                  <a:srgbClr val="7030A0"/>
                </a:solidFill>
              </a:rPr>
              <a:t>Урок – консиліум</a:t>
            </a:r>
          </a:p>
          <a:p>
            <a:pPr algn="ctr"/>
            <a:r>
              <a:rPr lang="uk-UA" sz="4000" b="1" i="1" dirty="0">
                <a:solidFill>
                  <a:srgbClr val="002060"/>
                </a:solidFill>
              </a:rPr>
              <a:t>Харчові розлади та їх запобігання</a:t>
            </a:r>
            <a:endParaRPr lang="ru-RU" sz="40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38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3868" y="260648"/>
            <a:ext cx="4952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i="1" u="sng" dirty="0" err="1" smtClean="0">
                <a:solidFill>
                  <a:srgbClr val="C00000"/>
                </a:solidFill>
              </a:rPr>
              <a:t>Міф</a:t>
            </a:r>
            <a:r>
              <a:rPr lang="ru-RU" sz="2800" b="1" i="1" u="sng" dirty="0" smtClean="0">
                <a:solidFill>
                  <a:srgbClr val="C00000"/>
                </a:solidFill>
              </a:rPr>
              <a:t> 2</a:t>
            </a:r>
            <a:r>
              <a:rPr lang="ru-RU" sz="2800" i="1" u="sng" dirty="0" smtClean="0">
                <a:solidFill>
                  <a:srgbClr val="C00000"/>
                </a:solidFill>
              </a:rPr>
              <a:t>: Алкоголь </a:t>
            </a:r>
            <a:r>
              <a:rPr lang="ru-RU" sz="2800" i="1" u="sng" dirty="0">
                <a:solidFill>
                  <a:srgbClr val="C00000"/>
                </a:solidFill>
              </a:rPr>
              <a:t>не </a:t>
            </a:r>
            <a:r>
              <a:rPr lang="ru-RU" sz="2800" i="1" u="sng" dirty="0" err="1">
                <a:solidFill>
                  <a:srgbClr val="C00000"/>
                </a:solidFill>
              </a:rPr>
              <a:t>калорійний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908720"/>
            <a:ext cx="806489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</a:t>
            </a:r>
            <a:r>
              <a:rPr lang="ru-RU" sz="2400" dirty="0" err="1" smtClean="0"/>
              <a:t>Багато</a:t>
            </a:r>
            <a:r>
              <a:rPr lang="ru-RU" sz="2400" dirty="0" smtClean="0"/>
              <a:t> </a:t>
            </a:r>
            <a:r>
              <a:rPr lang="ru-RU" sz="2400" dirty="0" err="1"/>
              <a:t>жінок</a:t>
            </a:r>
            <a:r>
              <a:rPr lang="ru-RU" sz="2400" dirty="0"/>
              <a:t> </a:t>
            </a:r>
            <a:r>
              <a:rPr lang="ru-RU" sz="2400" dirty="0" err="1"/>
              <a:t>підраховують</a:t>
            </a:r>
            <a:r>
              <a:rPr lang="ru-RU" sz="2400" dirty="0"/>
              <a:t> </a:t>
            </a:r>
            <a:r>
              <a:rPr lang="ru-RU" sz="2400" dirty="0" err="1"/>
              <a:t>всі</a:t>
            </a:r>
            <a:r>
              <a:rPr lang="ru-RU" sz="2400" dirty="0"/>
              <a:t> </a:t>
            </a:r>
            <a:r>
              <a:rPr lang="ru-RU" sz="2400" dirty="0" err="1"/>
              <a:t>спожиті</a:t>
            </a:r>
            <a:r>
              <a:rPr lang="ru-RU" sz="2400" dirty="0"/>
              <a:t> </a:t>
            </a:r>
            <a:r>
              <a:rPr lang="ru-RU" sz="2400" dirty="0" err="1"/>
              <a:t>калорії</a:t>
            </a:r>
            <a:r>
              <a:rPr lang="ru-RU" sz="2400" dirty="0"/>
              <a:t>. </a:t>
            </a:r>
            <a:endParaRPr lang="ru-RU" sz="2400" dirty="0" smtClean="0"/>
          </a:p>
          <a:p>
            <a:r>
              <a:rPr lang="ru-RU" sz="2400" dirty="0"/>
              <a:t> </a:t>
            </a:r>
            <a:r>
              <a:rPr lang="ru-RU" sz="2400" dirty="0" smtClean="0"/>
              <a:t> А </a:t>
            </a:r>
            <a:r>
              <a:rPr lang="ru-RU" sz="2400" dirty="0" err="1"/>
              <a:t>випитих</a:t>
            </a:r>
            <a:r>
              <a:rPr lang="ru-RU" sz="2400" dirty="0"/>
              <a:t> </a:t>
            </a:r>
            <a:r>
              <a:rPr lang="ru-RU" sz="2400" dirty="0" err="1"/>
              <a:t>калорії</a:t>
            </a:r>
            <a:r>
              <a:rPr lang="ru-RU" sz="2400" dirty="0"/>
              <a:t> не </a:t>
            </a:r>
            <a:r>
              <a:rPr lang="ru-RU" sz="2400" dirty="0" err="1"/>
              <a:t>враховують</a:t>
            </a:r>
            <a:r>
              <a:rPr lang="ru-RU" sz="2400" dirty="0"/>
              <a:t>. </a:t>
            </a:r>
            <a:r>
              <a:rPr lang="ru-RU" sz="2400" dirty="0" err="1"/>
              <a:t>Між</a:t>
            </a:r>
            <a:r>
              <a:rPr lang="ru-RU" sz="2400" dirty="0"/>
              <a:t> </a:t>
            </a:r>
            <a:r>
              <a:rPr lang="ru-RU" sz="2400" dirty="0" err="1" smtClean="0"/>
              <a:t>тим</a:t>
            </a:r>
            <a:r>
              <a:rPr lang="ru-RU" sz="2400" dirty="0" smtClean="0"/>
              <a:t>, </a:t>
            </a:r>
            <a:r>
              <a:rPr lang="ru-RU" sz="2400" dirty="0"/>
              <a:t>алкоголь </a:t>
            </a:r>
            <a:r>
              <a:rPr lang="ru-RU" sz="2400" dirty="0" err="1"/>
              <a:t>має</a:t>
            </a:r>
            <a:r>
              <a:rPr lang="ru-RU" sz="2400" dirty="0"/>
              <a:t> </a:t>
            </a:r>
            <a:r>
              <a:rPr lang="ru-RU" sz="2400" dirty="0" err="1"/>
              <a:t>дуже</a:t>
            </a:r>
            <a:r>
              <a:rPr lang="ru-RU" sz="2400" dirty="0"/>
              <a:t> </a:t>
            </a:r>
            <a:r>
              <a:rPr lang="ru-RU" sz="2400" dirty="0" err="1"/>
              <a:t>високу</a:t>
            </a:r>
            <a:r>
              <a:rPr lang="ru-RU" sz="2400" dirty="0"/>
              <a:t> </a:t>
            </a:r>
            <a:r>
              <a:rPr lang="ru-RU" sz="2400" dirty="0" err="1" smtClean="0"/>
              <a:t>енергетичну</a:t>
            </a:r>
            <a:r>
              <a:rPr lang="ru-RU" sz="2400" dirty="0" smtClean="0"/>
              <a:t> </a:t>
            </a:r>
            <a:r>
              <a:rPr lang="ru-RU" sz="2400" dirty="0" err="1"/>
              <a:t>цінність</a:t>
            </a:r>
            <a:r>
              <a:rPr lang="ru-RU" sz="2400" dirty="0"/>
              <a:t>, </a:t>
            </a:r>
            <a:r>
              <a:rPr lang="ru-RU" sz="2400" dirty="0" err="1"/>
              <a:t>причому</a:t>
            </a:r>
            <a:r>
              <a:rPr lang="ru-RU" sz="2400" dirty="0"/>
              <a:t> </a:t>
            </a:r>
            <a:r>
              <a:rPr lang="ru-RU" sz="2400" dirty="0" err="1"/>
              <a:t>чим</a:t>
            </a:r>
            <a:r>
              <a:rPr lang="ru-RU" sz="2400" dirty="0"/>
              <a:t> </a:t>
            </a:r>
            <a:r>
              <a:rPr lang="ru-RU" sz="2400" dirty="0" err="1"/>
              <a:t>міцніше</a:t>
            </a:r>
            <a:r>
              <a:rPr lang="ru-RU" sz="2400" dirty="0"/>
              <a:t> </a:t>
            </a:r>
            <a:r>
              <a:rPr lang="ru-RU" sz="2400" dirty="0" err="1"/>
              <a:t>напій</a:t>
            </a:r>
            <a:r>
              <a:rPr lang="ru-RU" sz="2400" dirty="0"/>
              <a:t>, </a:t>
            </a:r>
            <a:r>
              <a:rPr lang="ru-RU" sz="2400" dirty="0" err="1"/>
              <a:t>тим</a:t>
            </a:r>
            <a:r>
              <a:rPr lang="ru-RU" sz="2400" dirty="0"/>
              <a:t> </a:t>
            </a:r>
            <a:r>
              <a:rPr lang="ru-RU" sz="2400" dirty="0" err="1"/>
              <a:t>ця</a:t>
            </a:r>
            <a:r>
              <a:rPr lang="ru-RU" sz="2400" dirty="0"/>
              <a:t> </a:t>
            </a:r>
            <a:r>
              <a:rPr lang="ru-RU" sz="2400" dirty="0" err="1"/>
              <a:t>цінність</a:t>
            </a:r>
            <a:r>
              <a:rPr lang="ru-RU" sz="2400" dirty="0"/>
              <a:t> </a:t>
            </a:r>
            <a:r>
              <a:rPr lang="ru-RU" sz="2400" dirty="0" err="1"/>
              <a:t>більше</a:t>
            </a:r>
            <a:r>
              <a:rPr lang="ru-RU" sz="2400" dirty="0"/>
              <a:t>. </a:t>
            </a:r>
            <a:r>
              <a:rPr lang="ru-RU" sz="2400" dirty="0" err="1"/>
              <a:t>Найбільш</a:t>
            </a:r>
            <a:r>
              <a:rPr lang="ru-RU" sz="2400" dirty="0"/>
              <a:t> </a:t>
            </a:r>
            <a:r>
              <a:rPr lang="ru-RU" sz="2400" dirty="0" err="1"/>
              <a:t>високий</a:t>
            </a:r>
            <a:r>
              <a:rPr lang="ru-RU" sz="2400" dirty="0"/>
              <a:t> </a:t>
            </a:r>
            <a:r>
              <a:rPr lang="ru-RU" sz="2400" dirty="0" err="1"/>
              <a:t>цей</a:t>
            </a:r>
            <a:r>
              <a:rPr lang="ru-RU" sz="2400" dirty="0"/>
              <a:t> </a:t>
            </a:r>
            <a:r>
              <a:rPr lang="ru-RU" sz="2400" dirty="0" err="1"/>
              <a:t>показник</a:t>
            </a:r>
            <a:r>
              <a:rPr lang="ru-RU" sz="2400" dirty="0"/>
              <a:t> у </a:t>
            </a:r>
            <a:r>
              <a:rPr lang="ru-RU" sz="2400" dirty="0" err="1"/>
              <a:t>горілки</a:t>
            </a:r>
            <a:r>
              <a:rPr lang="ru-RU" sz="2400" dirty="0"/>
              <a:t>. </a:t>
            </a:r>
            <a:r>
              <a:rPr lang="ru-RU" sz="2400" dirty="0" err="1"/>
              <a:t>Остання</a:t>
            </a:r>
            <a:r>
              <a:rPr lang="ru-RU" sz="2400" dirty="0"/>
              <a:t> </a:t>
            </a:r>
            <a:r>
              <a:rPr lang="ru-RU" sz="2400" dirty="0" err="1"/>
              <a:t>поживними</a:t>
            </a:r>
            <a:r>
              <a:rPr lang="ru-RU" sz="2400" dirty="0"/>
              <a:t> </a:t>
            </a:r>
            <a:r>
              <a:rPr lang="ru-RU" sz="2400" dirty="0" err="1"/>
              <a:t>властивостями</a:t>
            </a:r>
            <a:r>
              <a:rPr lang="ru-RU" sz="2400" dirty="0"/>
              <a:t> не </a:t>
            </a:r>
            <a:r>
              <a:rPr lang="ru-RU" sz="2400" dirty="0" err="1"/>
              <a:t>володіє</a:t>
            </a:r>
            <a:r>
              <a:rPr lang="ru-RU" sz="2400" dirty="0"/>
              <a:t>, </a:t>
            </a:r>
            <a:r>
              <a:rPr lang="ru-RU" sz="2400" dirty="0" err="1"/>
              <a:t>калорії</a:t>
            </a:r>
            <a:r>
              <a:rPr lang="ru-RU" sz="2400" dirty="0"/>
              <a:t> </a:t>
            </a:r>
            <a:r>
              <a:rPr lang="ru-RU" sz="2400" dirty="0" err="1"/>
              <a:t>привносять</a:t>
            </a:r>
            <a:r>
              <a:rPr lang="ru-RU" sz="2400" dirty="0"/>
              <a:t> </a:t>
            </a:r>
            <a:r>
              <a:rPr lang="ru-RU" sz="2400" dirty="0" err="1"/>
              <a:t>тільки</a:t>
            </a:r>
            <a:r>
              <a:rPr lang="ru-RU" sz="2400" dirty="0"/>
              <a:t> за </a:t>
            </a:r>
            <a:r>
              <a:rPr lang="ru-RU" sz="2400" dirty="0" err="1"/>
              <a:t>рахунок</a:t>
            </a:r>
            <a:r>
              <a:rPr lang="ru-RU" sz="2400" dirty="0"/>
              <a:t> спирту. </a:t>
            </a:r>
            <a:r>
              <a:rPr lang="ru-RU" sz="2400" dirty="0" err="1"/>
              <a:t>Саме</a:t>
            </a:r>
            <a:r>
              <a:rPr lang="ru-RU" sz="2400" dirty="0"/>
              <a:t> тому </a:t>
            </a:r>
            <a:r>
              <a:rPr lang="ru-RU" sz="2400" dirty="0" err="1"/>
              <a:t>від</a:t>
            </a:r>
            <a:r>
              <a:rPr lang="ru-RU" sz="2400" dirty="0"/>
              <a:t> них </a:t>
            </a:r>
            <a:r>
              <a:rPr lang="ru-RU" sz="2400" dirty="0" err="1"/>
              <a:t>дуже</a:t>
            </a:r>
            <a:r>
              <a:rPr lang="ru-RU" sz="2400" dirty="0"/>
              <a:t> </a:t>
            </a:r>
            <a:r>
              <a:rPr lang="ru-RU" sz="2400" dirty="0" err="1"/>
              <a:t>важко</a:t>
            </a:r>
            <a:r>
              <a:rPr lang="ru-RU" sz="2400" dirty="0"/>
              <a:t> </a:t>
            </a:r>
            <a:r>
              <a:rPr lang="ru-RU" sz="2400" dirty="0" err="1"/>
              <a:t>позбутися</a:t>
            </a:r>
            <a:r>
              <a:rPr lang="ru-RU" sz="2400" dirty="0"/>
              <a:t>. </a:t>
            </a:r>
            <a:endParaRPr lang="ru-RU" sz="2400" dirty="0" smtClean="0"/>
          </a:p>
          <a:p>
            <a:r>
              <a:rPr lang="ru-RU" sz="2400" dirty="0"/>
              <a:t> </a:t>
            </a:r>
            <a:r>
              <a:rPr lang="ru-RU" sz="2400" dirty="0" smtClean="0"/>
              <a:t> </a:t>
            </a:r>
            <a:r>
              <a:rPr lang="ru-RU" sz="2400" dirty="0" err="1" smtClean="0"/>
              <a:t>Трохи</a:t>
            </a:r>
            <a:r>
              <a:rPr lang="ru-RU" sz="2400" dirty="0" smtClean="0"/>
              <a:t> </a:t>
            </a:r>
            <a:r>
              <a:rPr lang="ru-RU" sz="2400" dirty="0" err="1"/>
              <a:t>по-іншому</a:t>
            </a:r>
            <a:r>
              <a:rPr lang="ru-RU" sz="2400" dirty="0"/>
              <a:t> з вином. </a:t>
            </a:r>
            <a:r>
              <a:rPr lang="ru-RU" sz="2400" dirty="0" err="1"/>
              <a:t>Енергетична</a:t>
            </a:r>
            <a:r>
              <a:rPr lang="ru-RU" sz="2400" dirty="0"/>
              <a:t> </a:t>
            </a:r>
            <a:r>
              <a:rPr lang="ru-RU" sz="2400" dirty="0" err="1"/>
              <a:t>цінність</a:t>
            </a:r>
            <a:r>
              <a:rPr lang="ru-RU" sz="2400" dirty="0"/>
              <a:t> </a:t>
            </a:r>
            <a:r>
              <a:rPr lang="ru-RU" sz="2400" dirty="0" err="1"/>
              <a:t>цього</a:t>
            </a:r>
            <a:r>
              <a:rPr lang="ru-RU" sz="2400" dirty="0"/>
              <a:t> напою </a:t>
            </a:r>
            <a:r>
              <a:rPr lang="ru-RU" sz="2400" dirty="0" err="1"/>
              <a:t>частково</a:t>
            </a:r>
            <a:r>
              <a:rPr lang="ru-RU" sz="2400" dirty="0"/>
              <a:t> </a:t>
            </a:r>
            <a:r>
              <a:rPr lang="ru-RU" sz="2400" dirty="0" err="1"/>
              <a:t>зумовлена</a:t>
            </a:r>
            <a:r>
              <a:rPr lang="ru-RU" sz="2400" dirty="0"/>
              <a:t> </a:t>
            </a:r>
            <a:r>
              <a:rPr lang="ru-RU" sz="2400" dirty="0" err="1"/>
              <a:t>вуглеводами</a:t>
            </a:r>
            <a:r>
              <a:rPr lang="ru-RU" sz="2400" dirty="0"/>
              <a:t>, </a:t>
            </a:r>
            <a:r>
              <a:rPr lang="ru-RU" sz="2400" dirty="0" err="1"/>
              <a:t>які</a:t>
            </a:r>
            <a:r>
              <a:rPr lang="ru-RU" sz="2400" dirty="0"/>
              <a:t> легко </a:t>
            </a:r>
            <a:r>
              <a:rPr lang="ru-RU" sz="2400" dirty="0" err="1"/>
              <a:t>розщеплюються</a:t>
            </a:r>
            <a:r>
              <a:rPr lang="ru-RU" sz="2400" dirty="0"/>
              <a:t> і легко </a:t>
            </a:r>
            <a:r>
              <a:rPr lang="ru-RU" sz="2400" dirty="0" err="1"/>
              <a:t>згорають</a:t>
            </a:r>
            <a:r>
              <a:rPr lang="ru-RU" sz="2400" dirty="0"/>
              <a:t>. Тому вино не так </a:t>
            </a:r>
            <a:r>
              <a:rPr lang="ru-RU" sz="2400" dirty="0" err="1"/>
              <a:t>згубно</a:t>
            </a:r>
            <a:r>
              <a:rPr lang="ru-RU" sz="2400" dirty="0"/>
              <a:t> </a:t>
            </a:r>
            <a:r>
              <a:rPr lang="ru-RU" sz="2400" dirty="0" err="1"/>
              <a:t>позначається</a:t>
            </a:r>
            <a:r>
              <a:rPr lang="ru-RU" sz="2400" dirty="0"/>
              <a:t> на </a:t>
            </a:r>
            <a:r>
              <a:rPr lang="ru-RU" sz="2400" dirty="0" err="1"/>
              <a:t>зовнішності</a:t>
            </a:r>
            <a:r>
              <a:rPr lang="ru-RU" sz="2400" dirty="0"/>
              <a:t>. І </a:t>
            </a:r>
            <a:r>
              <a:rPr lang="ru-RU" sz="2400" dirty="0" err="1"/>
              <a:t>тим</a:t>
            </a:r>
            <a:r>
              <a:rPr lang="ru-RU" sz="2400" dirty="0"/>
              <a:t> не </a:t>
            </a:r>
            <a:r>
              <a:rPr lang="ru-RU" sz="2400" dirty="0" err="1" smtClean="0"/>
              <a:t>менше</a:t>
            </a:r>
            <a:r>
              <a:rPr lang="ru-RU" sz="2400" dirty="0" smtClean="0"/>
              <a:t> </a:t>
            </a:r>
            <a:r>
              <a:rPr lang="ru-RU" sz="2400" dirty="0"/>
              <a:t>будь-</a:t>
            </a:r>
            <a:r>
              <a:rPr lang="ru-RU" sz="2400" dirty="0" err="1"/>
              <a:t>який</a:t>
            </a:r>
            <a:r>
              <a:rPr lang="ru-RU" sz="2400" dirty="0"/>
              <a:t> алкоголь </a:t>
            </a:r>
            <a:r>
              <a:rPr lang="ru-RU" sz="2400" dirty="0" err="1"/>
              <a:t>дуже</a:t>
            </a:r>
            <a:r>
              <a:rPr lang="ru-RU" sz="2400" dirty="0"/>
              <a:t> </a:t>
            </a:r>
            <a:r>
              <a:rPr lang="ru-RU" sz="2400" dirty="0" err="1"/>
              <a:t>калорійний</a:t>
            </a:r>
            <a:r>
              <a:rPr lang="ru-RU" sz="2400" dirty="0"/>
              <a:t>. </a:t>
            </a:r>
            <a:r>
              <a:rPr lang="ru-RU" sz="2400" dirty="0" err="1"/>
              <a:t>Це</a:t>
            </a:r>
            <a:r>
              <a:rPr lang="ru-RU" sz="2400" dirty="0"/>
              <a:t> правило не </a:t>
            </a:r>
            <a:r>
              <a:rPr lang="ru-RU" sz="2400" dirty="0" err="1"/>
              <a:t>знає</a:t>
            </a:r>
            <a:r>
              <a:rPr lang="ru-RU" sz="2400" dirty="0"/>
              <a:t> </a:t>
            </a:r>
            <a:r>
              <a:rPr lang="ru-RU" sz="2400" dirty="0" err="1"/>
              <a:t>винятків</a:t>
            </a:r>
            <a:r>
              <a:rPr lang="ru-RU" sz="2400" dirty="0"/>
              <a:t>, тому перш, </a:t>
            </a:r>
            <a:r>
              <a:rPr lang="ru-RU" sz="2400" dirty="0" err="1"/>
              <a:t>ніж</a:t>
            </a:r>
            <a:r>
              <a:rPr lang="ru-RU" sz="2400" dirty="0"/>
              <a:t> </a:t>
            </a:r>
            <a:r>
              <a:rPr lang="ru-RU" sz="2400" dirty="0" err="1"/>
              <a:t>випити</a:t>
            </a:r>
            <a:r>
              <a:rPr lang="ru-RU" sz="2400" dirty="0"/>
              <a:t>, треба </a:t>
            </a:r>
            <a:r>
              <a:rPr lang="ru-RU" sz="2400" dirty="0" err="1"/>
              <a:t>подумати</a:t>
            </a:r>
            <a:r>
              <a:rPr lang="ru-RU" sz="2400" dirty="0"/>
              <a:t> не </a:t>
            </a:r>
            <a:r>
              <a:rPr lang="ru-RU" sz="2400" dirty="0" err="1"/>
              <a:t>тільки</a:t>
            </a:r>
            <a:r>
              <a:rPr lang="ru-RU" sz="2400" dirty="0"/>
              <a:t> про </a:t>
            </a:r>
            <a:r>
              <a:rPr lang="ru-RU" sz="2400" dirty="0" err="1"/>
              <a:t>своє</a:t>
            </a:r>
            <a:r>
              <a:rPr lang="ru-RU" sz="2400" dirty="0"/>
              <a:t> </a:t>
            </a:r>
            <a:r>
              <a:rPr lang="ru-RU" sz="2400" dirty="0" err="1"/>
              <a:t>здоров'я</a:t>
            </a:r>
            <a:r>
              <a:rPr lang="ru-RU" sz="2400" dirty="0"/>
              <a:t>, але й про </a:t>
            </a:r>
            <a:r>
              <a:rPr lang="ru-RU" sz="2400" dirty="0" err="1"/>
              <a:t>фігуру</a:t>
            </a:r>
            <a:r>
              <a:rPr lang="ru-RU" sz="2400" dirty="0"/>
              <a:t>.</a:t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608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img10_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0648"/>
            <a:ext cx="5364163" cy="365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66815" y="4293096"/>
            <a:ext cx="7848872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sz="2400" i="1" dirty="0">
                <a:solidFill>
                  <a:srgbClr val="002060"/>
                </a:solidFill>
              </a:rPr>
              <a:t>Алкоголь </a:t>
            </a:r>
            <a:r>
              <a:rPr lang="ru-RU" sz="2400" i="1" dirty="0" err="1">
                <a:solidFill>
                  <a:srgbClr val="002060"/>
                </a:solidFill>
              </a:rPr>
              <a:t>надзвичайно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руйнівно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діє</a:t>
            </a:r>
            <a:r>
              <a:rPr lang="ru-RU" sz="2400" i="1" dirty="0">
                <a:solidFill>
                  <a:srgbClr val="002060"/>
                </a:solidFill>
              </a:rPr>
              <a:t> на </a:t>
            </a:r>
            <a:r>
              <a:rPr lang="ru-RU" sz="2400" i="1" dirty="0" err="1">
                <a:solidFill>
                  <a:srgbClr val="002060"/>
                </a:solidFill>
              </a:rPr>
              <a:t>печінку</a:t>
            </a:r>
            <a:r>
              <a:rPr lang="ru-RU" sz="2400" i="1" dirty="0">
                <a:solidFill>
                  <a:srgbClr val="002060"/>
                </a:solidFill>
              </a:rPr>
              <a:t>, яка </a:t>
            </a:r>
            <a:r>
              <a:rPr lang="ru-RU" sz="2400" i="1" dirty="0" err="1">
                <a:solidFill>
                  <a:srgbClr val="002060"/>
                </a:solidFill>
              </a:rPr>
              <a:t>зазнає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</a:rPr>
              <a:t>сильного удару </a:t>
            </a:r>
            <a:r>
              <a:rPr lang="ru-RU" sz="2400" i="1" dirty="0" err="1">
                <a:solidFill>
                  <a:srgbClr val="002060"/>
                </a:solidFill>
              </a:rPr>
              <a:t>спиртної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отрути</a:t>
            </a:r>
            <a:r>
              <a:rPr lang="ru-RU" sz="2400" i="1" dirty="0">
                <a:solidFill>
                  <a:srgbClr val="002060"/>
                </a:solidFill>
              </a:rPr>
              <a:t>. </a:t>
            </a:r>
            <a:r>
              <a:rPr lang="ru-RU" sz="2400" i="1" dirty="0" err="1">
                <a:solidFill>
                  <a:srgbClr val="002060"/>
                </a:solidFill>
              </a:rPr>
              <a:t>Клітини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цього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внутрішнього</a:t>
            </a:r>
            <a:r>
              <a:rPr lang="ru-RU" sz="2400" i="1" dirty="0">
                <a:solidFill>
                  <a:srgbClr val="002060"/>
                </a:solidFill>
              </a:rPr>
              <a:t> органу </a:t>
            </a:r>
            <a:r>
              <a:rPr lang="ru-RU" sz="2400" i="1" dirty="0" err="1">
                <a:solidFill>
                  <a:srgbClr val="002060"/>
                </a:solidFill>
              </a:rPr>
              <a:t>відмирають</a:t>
            </a:r>
            <a:r>
              <a:rPr lang="ru-RU" sz="2400" i="1" dirty="0">
                <a:solidFill>
                  <a:srgbClr val="002060"/>
                </a:solidFill>
              </a:rPr>
              <a:t>, </a:t>
            </a:r>
            <a:r>
              <a:rPr lang="ru-RU" sz="2400" i="1" dirty="0" err="1">
                <a:solidFill>
                  <a:srgbClr val="002060"/>
                </a:solidFill>
              </a:rPr>
              <a:t>їх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зміщують</a:t>
            </a:r>
            <a:r>
              <a:rPr lang="ru-RU" sz="2400" i="1" dirty="0">
                <a:solidFill>
                  <a:srgbClr val="002060"/>
                </a:solidFill>
              </a:rPr>
              <a:t> жир і </a:t>
            </a:r>
            <a:r>
              <a:rPr lang="ru-RU" sz="2400" i="1" dirty="0" err="1">
                <a:solidFill>
                  <a:srgbClr val="002060"/>
                </a:solidFill>
              </a:rPr>
              <a:t>сполучні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тканини</a:t>
            </a:r>
            <a:r>
              <a:rPr lang="ru-RU" sz="2400" i="1" dirty="0">
                <a:solidFill>
                  <a:srgbClr val="002060"/>
                </a:solidFill>
              </a:rPr>
              <a:t>. </a:t>
            </a:r>
            <a:r>
              <a:rPr lang="ru-RU" sz="2400" i="1" dirty="0" err="1">
                <a:solidFill>
                  <a:srgbClr val="002060"/>
                </a:solidFill>
              </a:rPr>
              <a:t>Починається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переродження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печінки</a:t>
            </a:r>
            <a:r>
              <a:rPr lang="ru-RU" sz="2400" i="1" dirty="0">
                <a:solidFill>
                  <a:srgbClr val="002060"/>
                </a:solidFill>
              </a:rPr>
              <a:t> - </a:t>
            </a:r>
            <a:r>
              <a:rPr lang="ru-RU" sz="2400" i="1" dirty="0" err="1">
                <a:solidFill>
                  <a:srgbClr val="002060"/>
                </a:solidFill>
              </a:rPr>
              <a:t>гепатоз</a:t>
            </a:r>
            <a:r>
              <a:rPr lang="ru-RU" sz="2400" i="1" dirty="0">
                <a:solidFill>
                  <a:srgbClr val="002060"/>
                </a:solidFill>
              </a:rPr>
              <a:t>. </a:t>
            </a:r>
            <a:r>
              <a:rPr lang="ru-RU" sz="2400" i="1" dirty="0" err="1">
                <a:solidFill>
                  <a:srgbClr val="002060"/>
                </a:solidFill>
              </a:rPr>
              <a:t>Потім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настає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цероз</a:t>
            </a:r>
            <a:r>
              <a:rPr lang="ru-RU" sz="2400" i="1" dirty="0">
                <a:solidFill>
                  <a:srgbClr val="002060"/>
                </a:solidFill>
              </a:rPr>
              <a:t>, за ним - рак. </a:t>
            </a:r>
          </a:p>
        </p:txBody>
      </p:sp>
    </p:spTree>
    <p:extLst>
      <p:ext uri="{BB962C8B-B14F-4D97-AF65-F5344CB8AC3E}">
        <p14:creationId xmlns:p14="http://schemas.microsoft.com/office/powerpoint/2010/main" val="91575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75608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i="1" dirty="0" smtClean="0">
                <a:solidFill>
                  <a:srgbClr val="002060"/>
                </a:solidFill>
              </a:rPr>
              <a:t>  Під  </a:t>
            </a:r>
            <a:r>
              <a:rPr lang="uk-UA" sz="2400" i="1" dirty="0">
                <a:solidFill>
                  <a:srgbClr val="002060"/>
                </a:solidFill>
              </a:rPr>
              <a:t>впливом  алкоголю  погіршується  працездатність  </a:t>
            </a:r>
            <a:r>
              <a:rPr lang="uk-UA" sz="2400" i="1" dirty="0">
                <a:solidFill>
                  <a:srgbClr val="C00000"/>
                </a:solidFill>
              </a:rPr>
              <a:t>підшлункової  залози</a:t>
            </a:r>
            <a:r>
              <a:rPr lang="uk-UA" sz="2400" i="1" dirty="0">
                <a:solidFill>
                  <a:srgbClr val="002060"/>
                </a:solidFill>
              </a:rPr>
              <a:t>. Коли алкоголь з кров'ю потрапляє у вашу підшлункову залозу, він спричиняє спазм її протоків. Ферменти накопичуються, - і перетравлюють залозу зсередини. Вона розбухає, починається запалення, потім – руйнування клітин. Зрештою, це призводить до важкого смертельного захворювання – </a:t>
            </a:r>
            <a:r>
              <a:rPr lang="uk-UA" sz="2400" b="1" i="1" dirty="0">
                <a:solidFill>
                  <a:srgbClr val="C00000"/>
                </a:solidFill>
              </a:rPr>
              <a:t>панкреатиту.</a:t>
            </a:r>
            <a:endParaRPr lang="ru-RU" sz="2400" b="1" i="1" dirty="0">
              <a:solidFill>
                <a:srgbClr val="C00000"/>
              </a:solidFill>
            </a:endParaRPr>
          </a:p>
          <a:p>
            <a:pPr algn="just"/>
            <a:endParaRPr lang="ru-RU" sz="2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501008"/>
            <a:ext cx="3790950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555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20544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cap="none" spc="50" dirty="0" err="1" smtClean="0">
                <a:ln w="11430"/>
                <a:solidFill>
                  <a:srgbClr val="6F159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Що</a:t>
            </a:r>
            <a:r>
              <a:rPr lang="ru-RU" sz="4000" b="1" i="1" cap="none" spc="50" dirty="0" smtClean="0">
                <a:ln w="11430"/>
                <a:solidFill>
                  <a:srgbClr val="6F159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b="1" i="1" cap="none" spc="50" dirty="0" err="1" smtClean="0">
                <a:ln w="11430"/>
                <a:solidFill>
                  <a:srgbClr val="6F159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таке</a:t>
            </a:r>
            <a:r>
              <a:rPr lang="ru-RU" sz="4000" b="1" i="1" cap="none" spc="50" dirty="0" smtClean="0">
                <a:ln w="11430"/>
                <a:solidFill>
                  <a:srgbClr val="6F159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тютюн та </a:t>
            </a:r>
            <a:r>
              <a:rPr lang="ru-RU" sz="4000" b="1" i="1" cap="none" spc="50" dirty="0" err="1" smtClean="0">
                <a:ln w="11430"/>
                <a:solidFill>
                  <a:srgbClr val="6F159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нікотин</a:t>
            </a:r>
            <a:r>
              <a:rPr lang="ru-RU" sz="4000" b="1" i="1" cap="none" spc="50" dirty="0" smtClean="0">
                <a:ln w="11430"/>
                <a:solidFill>
                  <a:srgbClr val="6F159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?</a:t>
            </a:r>
            <a:endParaRPr lang="ru-RU" sz="4000" b="1" i="1" cap="none" spc="50" dirty="0">
              <a:ln w="11430"/>
              <a:solidFill>
                <a:srgbClr val="6F1597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31840" y="811915"/>
            <a:ext cx="57383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b="1" dirty="0" smtClean="0">
                <a:latin typeface="Georgia" pitchFamily="18" charset="0"/>
              </a:rPr>
              <a:t>	</a:t>
            </a:r>
            <a:r>
              <a:rPr lang="uk-UA" sz="2400" b="1" i="1" dirty="0" smtClean="0">
                <a:solidFill>
                  <a:srgbClr val="7030A0"/>
                </a:solidFill>
                <a:latin typeface="Georgia" pitchFamily="18" charset="0"/>
              </a:rPr>
              <a:t>Тютюн</a:t>
            </a:r>
            <a:r>
              <a:rPr lang="uk-UA" sz="2400" dirty="0" smtClean="0">
                <a:latin typeface="Georgia" pitchFamily="18" charset="0"/>
              </a:rPr>
              <a:t> — це однорічна рослина з родини пасльонових, висушені листки якої після спеціальної обробки подрібнюють і використовують для куріння. </a:t>
            </a:r>
          </a:p>
          <a:p>
            <a:pPr algn="just"/>
            <a:r>
              <a:rPr lang="uk-UA" sz="2400" dirty="0" smtClean="0">
                <a:latin typeface="Georgia" pitchFamily="18" charset="0"/>
              </a:rPr>
              <a:t>	Основна особливість тютюну — вміст </a:t>
            </a:r>
            <a:r>
              <a:rPr lang="uk-UA" sz="2400" b="1" i="1" dirty="0" smtClean="0">
                <a:solidFill>
                  <a:srgbClr val="7030A0"/>
                </a:solidFill>
                <a:latin typeface="Georgia" pitchFamily="18" charset="0"/>
              </a:rPr>
              <a:t>нікотину</a:t>
            </a:r>
            <a:r>
              <a:rPr lang="uk-UA" sz="2400" i="1" dirty="0" smtClean="0">
                <a:solidFill>
                  <a:srgbClr val="7030A0"/>
                </a:solidFill>
                <a:latin typeface="Georgia" pitchFamily="18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137" y="3335253"/>
            <a:ext cx="61434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b="1" dirty="0" smtClean="0">
                <a:latin typeface="Georgia" pitchFamily="18" charset="0"/>
              </a:rPr>
              <a:t>	</a:t>
            </a:r>
            <a:r>
              <a:rPr lang="uk-UA" sz="2400" b="1" i="1" dirty="0" smtClean="0">
                <a:solidFill>
                  <a:srgbClr val="C00000"/>
                </a:solidFill>
                <a:latin typeface="Georgia" pitchFamily="18" charset="0"/>
              </a:rPr>
              <a:t>Нікотин</a:t>
            </a:r>
            <a:r>
              <a:rPr lang="uk-UA" sz="2400" i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uk-UA" sz="2400" dirty="0" smtClean="0">
                <a:latin typeface="Georgia" pitchFamily="18" charset="0"/>
              </a:rPr>
              <a:t>— одна з найсильніших рослинних </a:t>
            </a:r>
            <a:r>
              <a:rPr lang="uk-UA" sz="2400" dirty="0" err="1" smtClean="0">
                <a:latin typeface="Georgia" pitchFamily="18" charset="0"/>
              </a:rPr>
              <a:t>отрут</a:t>
            </a:r>
            <a:r>
              <a:rPr lang="uk-UA" sz="2400" dirty="0" smtClean="0">
                <a:latin typeface="Georgia" pitchFamily="18" charset="0"/>
              </a:rPr>
              <a:t>, основна складова частина тютюнового диму. У чистому вигляді це безбарвна оліїста рідина неприємного запаху, гірка на смак. </a:t>
            </a:r>
          </a:p>
        </p:txBody>
      </p:sp>
      <p:pic>
        <p:nvPicPr>
          <p:cNvPr id="144389" name="Picture 5" descr="http://static.guim.co.uk/sys-images/Guardian/Pix/pictures/2011/7/19/1311091925648/Tobacco-plants-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71" y="1124076"/>
            <a:ext cx="3119069" cy="18714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4395" name="Picture 11" descr="http://www.bbj.hu/images2/201402/cigarette-an_2014022408290218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6791" y="3292752"/>
            <a:ext cx="2698659" cy="20239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39551" y="5345738"/>
            <a:ext cx="56166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b="1" dirty="0">
                <a:solidFill>
                  <a:srgbClr val="C00000"/>
                </a:solidFill>
                <a:latin typeface="Georgia" pitchFamily="18" charset="0"/>
              </a:rPr>
              <a:t>Смертельна доза нікотину</a:t>
            </a:r>
            <a:r>
              <a:rPr lang="uk-UA" sz="2400" dirty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uk-UA" sz="2400" dirty="0">
                <a:latin typeface="Georgia" pitchFamily="18" charset="0"/>
              </a:rPr>
              <a:t>для людини — </a:t>
            </a:r>
            <a:r>
              <a:rPr lang="uk-UA" sz="2400" b="1" dirty="0">
                <a:latin typeface="Georgia" pitchFamily="18" charset="0"/>
              </a:rPr>
              <a:t>50-70 мг </a:t>
            </a:r>
            <a:r>
              <a:rPr lang="uk-UA" sz="2400" dirty="0">
                <a:latin typeface="Georgia" pitchFamily="18" charset="0"/>
              </a:rPr>
              <a:t>(1 </a:t>
            </a:r>
            <a:r>
              <a:rPr lang="uk-UA" sz="2400" dirty="0" err="1">
                <a:latin typeface="Georgia" pitchFamily="18" charset="0"/>
              </a:rPr>
              <a:t>мг</a:t>
            </a:r>
            <a:r>
              <a:rPr lang="uk-UA" sz="2400" dirty="0">
                <a:latin typeface="Georgia" pitchFamily="18" charset="0"/>
              </a:rPr>
              <a:t> на кілограм маси тіла).</a:t>
            </a:r>
          </a:p>
        </p:txBody>
      </p:sp>
    </p:spTree>
    <p:extLst>
      <p:ext uri="{BB962C8B-B14F-4D97-AF65-F5344CB8AC3E}">
        <p14:creationId xmlns:p14="http://schemas.microsoft.com/office/powerpoint/2010/main" val="383882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20544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i="1" cap="none" spc="50" dirty="0" smtClean="0">
                <a:ln w="11430"/>
                <a:solidFill>
                  <a:srgbClr val="6F159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Що ховається у сигареті?</a:t>
            </a:r>
            <a:endParaRPr lang="uk-UA" sz="4000" b="1" i="1" cap="none" spc="50" dirty="0">
              <a:ln w="11430"/>
              <a:solidFill>
                <a:srgbClr val="6F1597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57699" name="Picture 3" descr="D:\Аня ;)\Школа\Химия\куріння\bezymjannyj4.jpg"/>
          <p:cNvPicPr>
            <a:picLocks noChangeAspect="1" noChangeArrowheads="1"/>
          </p:cNvPicPr>
          <p:nvPr/>
        </p:nvPicPr>
        <p:blipFill>
          <a:blip r:embed="rId2"/>
          <a:srcRect t="10478" b="328"/>
          <a:stretch>
            <a:fillRect/>
          </a:stretch>
        </p:blipFill>
        <p:spPr bwMode="auto">
          <a:xfrm>
            <a:off x="500034" y="857232"/>
            <a:ext cx="8072494" cy="5786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2080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20544"/>
            <a:ext cx="91440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i="1" cap="none" spc="50" dirty="0" smtClean="0">
                <a:ln w="11430"/>
                <a:solidFill>
                  <a:srgbClr val="6F159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Дія тютюнокуріння на травну систему</a:t>
            </a:r>
            <a:endParaRPr lang="uk-UA" sz="3200" b="1" i="1" cap="none" spc="50" dirty="0">
              <a:ln w="11430"/>
              <a:solidFill>
                <a:srgbClr val="6F1597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4280605183"/>
              </p:ext>
            </p:extLst>
          </p:nvPr>
        </p:nvGraphicFramePr>
        <p:xfrm>
          <a:off x="-5779" y="1214398"/>
          <a:ext cx="8501122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3363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980728"/>
            <a:ext cx="7620000" cy="1143000"/>
          </a:xfrm>
        </p:spPr>
        <p:txBody>
          <a:bodyPr/>
          <a:lstStyle/>
          <a:p>
            <a:pPr algn="ctr"/>
            <a:r>
              <a:rPr lang="uk-UA" i="1" u="sng" dirty="0">
                <a:solidFill>
                  <a:srgbClr val="C00000"/>
                </a:solidFill>
              </a:rPr>
              <a:t>Відкритий мікрофон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2348880"/>
            <a:ext cx="7200800" cy="2404864"/>
          </a:xfrm>
        </p:spPr>
        <p:txBody>
          <a:bodyPr/>
          <a:lstStyle/>
          <a:p>
            <a:pPr marL="114300" indent="0" algn="ctr">
              <a:buNone/>
            </a:pPr>
            <a:r>
              <a:rPr lang="uk-UA" sz="4000" dirty="0" smtClean="0">
                <a:solidFill>
                  <a:srgbClr val="002060"/>
                </a:solidFill>
              </a:rPr>
              <a:t>     Яке </a:t>
            </a:r>
            <a:r>
              <a:rPr lang="uk-UA" sz="4000" dirty="0">
                <a:solidFill>
                  <a:srgbClr val="002060"/>
                </a:solidFill>
              </a:rPr>
              <a:t>значення мають для </a:t>
            </a:r>
            <a:endParaRPr lang="uk-UA" sz="4000" dirty="0" smtClean="0">
              <a:solidFill>
                <a:srgbClr val="002060"/>
              </a:solidFill>
            </a:endParaRPr>
          </a:p>
          <a:p>
            <a:pPr marL="114300" indent="0" algn="ctr">
              <a:buNone/>
            </a:pPr>
            <a:r>
              <a:rPr lang="uk-UA" sz="4000" dirty="0" smtClean="0">
                <a:solidFill>
                  <a:srgbClr val="002060"/>
                </a:solidFill>
              </a:rPr>
              <a:t>вас </a:t>
            </a:r>
            <a:r>
              <a:rPr lang="uk-UA" sz="4000" dirty="0">
                <a:solidFill>
                  <a:srgbClr val="002060"/>
                </a:solidFill>
              </a:rPr>
              <a:t>знання, здобуті сьогодні </a:t>
            </a:r>
            <a:endParaRPr lang="uk-UA" sz="4000" dirty="0" smtClean="0">
              <a:solidFill>
                <a:srgbClr val="002060"/>
              </a:solidFill>
            </a:endParaRPr>
          </a:p>
          <a:p>
            <a:pPr marL="114300" indent="0" algn="ctr">
              <a:buNone/>
            </a:pPr>
            <a:r>
              <a:rPr lang="uk-UA" sz="4000" dirty="0" smtClean="0">
                <a:solidFill>
                  <a:srgbClr val="002060"/>
                </a:solidFill>
              </a:rPr>
              <a:t>на </a:t>
            </a:r>
            <a:r>
              <a:rPr lang="uk-UA" sz="4000" dirty="0">
                <a:solidFill>
                  <a:srgbClr val="002060"/>
                </a:solidFill>
              </a:rPr>
              <a:t>уроці?</a:t>
            </a:r>
            <a:endParaRPr lang="ru-RU" sz="4000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8" y="30591"/>
            <a:ext cx="2543175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081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4353" y="1340768"/>
            <a:ext cx="81369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002060"/>
                </a:solidFill>
              </a:rPr>
              <a:t>Запальні хвороби травної системи</a:t>
            </a:r>
          </a:p>
          <a:p>
            <a:pPr algn="ctr"/>
            <a:r>
              <a:rPr lang="uk-UA" sz="3200" b="1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Презентують</a:t>
            </a:r>
          </a:p>
          <a:p>
            <a:pPr algn="ctr"/>
            <a:r>
              <a:rPr lang="uk-UA" sz="3200" b="1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лікарі - гастроентерологи</a:t>
            </a:r>
            <a:endParaRPr lang="ru-RU" sz="3200" b="1" i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54509" y="3656677"/>
            <a:ext cx="428604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sz="2400" i="1" dirty="0" smtClean="0">
                <a:solidFill>
                  <a:srgbClr val="7030A0"/>
                </a:solidFill>
              </a:rPr>
              <a:t>Міні – проект учнів 8 класу</a:t>
            </a:r>
          </a:p>
          <a:p>
            <a:pPr algn="r"/>
            <a:r>
              <a:rPr lang="uk-UA" sz="2400" i="1" dirty="0" smtClean="0">
                <a:solidFill>
                  <a:srgbClr val="7030A0"/>
                </a:solidFill>
              </a:rPr>
              <a:t>Богуславської ЗОШ І-ІІІ ст. № 3</a:t>
            </a:r>
          </a:p>
          <a:p>
            <a:pPr algn="r"/>
            <a:r>
              <a:rPr lang="uk-UA" sz="2400" i="1" dirty="0" err="1" smtClean="0">
                <a:solidFill>
                  <a:srgbClr val="7030A0"/>
                </a:solidFill>
              </a:rPr>
              <a:t>Біленчук</a:t>
            </a:r>
            <a:r>
              <a:rPr lang="uk-UA" sz="2400" i="1" dirty="0" smtClean="0">
                <a:solidFill>
                  <a:srgbClr val="7030A0"/>
                </a:solidFill>
              </a:rPr>
              <a:t> Карини, </a:t>
            </a:r>
          </a:p>
          <a:p>
            <a:pPr algn="r"/>
            <a:r>
              <a:rPr lang="uk-UA" sz="2400" i="1" dirty="0" err="1" smtClean="0">
                <a:solidFill>
                  <a:srgbClr val="7030A0"/>
                </a:solidFill>
              </a:rPr>
              <a:t>Олеоленка</a:t>
            </a:r>
            <a:r>
              <a:rPr lang="uk-UA" sz="2400" i="1" dirty="0" smtClean="0">
                <a:solidFill>
                  <a:srgbClr val="7030A0"/>
                </a:solidFill>
              </a:rPr>
              <a:t> Михайла, </a:t>
            </a:r>
          </a:p>
          <a:p>
            <a:pPr algn="r"/>
            <a:r>
              <a:rPr lang="uk-UA" sz="2400" i="1" dirty="0" smtClean="0">
                <a:solidFill>
                  <a:srgbClr val="7030A0"/>
                </a:solidFill>
              </a:rPr>
              <a:t>Коваленко Уляни</a:t>
            </a:r>
            <a:endParaRPr lang="ru-RU" sz="24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76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260648"/>
            <a:ext cx="70463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800" b="1" i="1" dirty="0" smtClean="0">
                <a:latin typeface="Times New Roman"/>
                <a:ea typeface="Calibri"/>
              </a:rPr>
              <a:t>Гастрит</a:t>
            </a:r>
            <a:r>
              <a:rPr lang="uk-UA" sz="2800" dirty="0" smtClean="0">
                <a:latin typeface="Times New Roman"/>
                <a:ea typeface="Calibri"/>
              </a:rPr>
              <a:t> </a:t>
            </a:r>
            <a:r>
              <a:rPr lang="uk-UA" sz="2800" dirty="0">
                <a:latin typeface="Times New Roman"/>
                <a:ea typeface="Calibri"/>
              </a:rPr>
              <a:t>- це запалення слизової </a:t>
            </a:r>
            <a:r>
              <a:rPr lang="uk-UA" sz="2800" dirty="0" smtClean="0">
                <a:latin typeface="Times New Roman"/>
                <a:ea typeface="Calibri"/>
              </a:rPr>
              <a:t>оболонки шлунка, </a:t>
            </a:r>
            <a:r>
              <a:rPr lang="uk-UA" sz="2800" dirty="0">
                <a:latin typeface="Times New Roman"/>
                <a:ea typeface="Calibri"/>
              </a:rPr>
              <a:t>яке спричинює </a:t>
            </a:r>
            <a:r>
              <a:rPr lang="uk-UA" sz="2800" dirty="0" smtClean="0">
                <a:latin typeface="Times New Roman"/>
                <a:ea typeface="Calibri"/>
              </a:rPr>
              <a:t>порушення його функцій. 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38" y="2003810"/>
            <a:ext cx="3666050" cy="366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moizhivot.ru/wp-content/uploads/2015/03/gastrit-12-632x4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8988" y="2276871"/>
            <a:ext cx="4574931" cy="311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78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7" y="620688"/>
            <a:ext cx="792087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dirty="0" err="1" smtClean="0">
                <a:solidFill>
                  <a:srgbClr val="002060"/>
                </a:solidFill>
              </a:rPr>
              <a:t>Виразка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шлунку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i="1" dirty="0" smtClean="0">
                <a:solidFill>
                  <a:srgbClr val="002060"/>
                </a:solidFill>
              </a:rPr>
              <a:t>- </a:t>
            </a:r>
            <a:r>
              <a:rPr lang="ru-RU" sz="2800" i="1" dirty="0" err="1" smtClean="0">
                <a:solidFill>
                  <a:srgbClr val="002060"/>
                </a:solidFill>
              </a:rPr>
              <a:t>руйнування</a:t>
            </a:r>
            <a:r>
              <a:rPr lang="ru-RU" sz="2800" i="1" dirty="0" smtClean="0">
                <a:solidFill>
                  <a:srgbClr val="002060"/>
                </a:solidFill>
              </a:rPr>
              <a:t> </a:t>
            </a:r>
            <a:r>
              <a:rPr lang="ru-RU" sz="2800" i="1" dirty="0" err="1">
                <a:solidFill>
                  <a:srgbClr val="002060"/>
                </a:solidFill>
              </a:rPr>
              <a:t>слизової</a:t>
            </a:r>
            <a:r>
              <a:rPr lang="ru-RU" sz="2800" i="1" dirty="0">
                <a:solidFill>
                  <a:srgbClr val="002060"/>
                </a:solidFill>
              </a:rPr>
              <a:t> </a:t>
            </a:r>
            <a:r>
              <a:rPr lang="ru-RU" sz="2800" i="1" dirty="0" err="1">
                <a:solidFill>
                  <a:srgbClr val="002060"/>
                </a:solidFill>
              </a:rPr>
              <a:t>оболонки</a:t>
            </a:r>
            <a:r>
              <a:rPr lang="ru-RU" sz="2800" i="1" dirty="0">
                <a:solidFill>
                  <a:srgbClr val="002060"/>
                </a:solidFill>
              </a:rPr>
              <a:t> </a:t>
            </a:r>
            <a:r>
              <a:rPr lang="ru-RU" sz="2800" i="1" dirty="0" err="1">
                <a:solidFill>
                  <a:srgbClr val="002060"/>
                </a:solidFill>
              </a:rPr>
              <a:t>внутрішніх</a:t>
            </a:r>
            <a:r>
              <a:rPr lang="ru-RU" sz="2800" i="1" dirty="0">
                <a:solidFill>
                  <a:srgbClr val="002060"/>
                </a:solidFill>
              </a:rPr>
              <a:t> </a:t>
            </a:r>
            <a:r>
              <a:rPr lang="ru-RU" sz="2800" i="1" dirty="0" err="1">
                <a:solidFill>
                  <a:srgbClr val="002060"/>
                </a:solidFill>
              </a:rPr>
              <a:t>стінок</a:t>
            </a:r>
            <a:r>
              <a:rPr lang="ru-RU" sz="2800" i="1" dirty="0">
                <a:solidFill>
                  <a:srgbClr val="002060"/>
                </a:solidFill>
              </a:rPr>
              <a:t>  </a:t>
            </a:r>
            <a:r>
              <a:rPr lang="ru-RU" sz="2800" i="1" dirty="0" err="1" smtClean="0">
                <a:solidFill>
                  <a:srgbClr val="002060"/>
                </a:solidFill>
              </a:rPr>
              <a:t>шлунка</a:t>
            </a:r>
            <a:r>
              <a:rPr lang="ru-RU" sz="2800" i="1" dirty="0" smtClean="0">
                <a:solidFill>
                  <a:srgbClr val="002060"/>
                </a:solidFill>
              </a:rPr>
              <a:t> </a:t>
            </a:r>
            <a:r>
              <a:rPr lang="ru-RU" sz="2800" i="1" dirty="0">
                <a:solidFill>
                  <a:srgbClr val="002060"/>
                </a:solidFill>
              </a:rPr>
              <a:t>і </a:t>
            </a:r>
            <a:r>
              <a:rPr lang="ru-RU" sz="2800" i="1" dirty="0" err="1">
                <a:solidFill>
                  <a:srgbClr val="002060"/>
                </a:solidFill>
              </a:rPr>
              <a:t>утворення</a:t>
            </a:r>
            <a:r>
              <a:rPr lang="ru-RU" sz="2800" i="1" dirty="0">
                <a:solidFill>
                  <a:srgbClr val="002060"/>
                </a:solidFill>
              </a:rPr>
              <a:t> </a:t>
            </a:r>
            <a:r>
              <a:rPr lang="ru-RU" sz="2800" i="1" dirty="0" err="1" smtClean="0">
                <a:solidFill>
                  <a:srgbClr val="002060"/>
                </a:solidFill>
              </a:rPr>
              <a:t>яскраво</a:t>
            </a:r>
            <a:r>
              <a:rPr lang="ru-RU" sz="2800" i="1" dirty="0" smtClean="0">
                <a:solidFill>
                  <a:srgbClr val="002060"/>
                </a:solidFill>
              </a:rPr>
              <a:t> </a:t>
            </a:r>
            <a:r>
              <a:rPr lang="ru-RU" sz="2800" i="1" dirty="0" err="1">
                <a:solidFill>
                  <a:srgbClr val="002060"/>
                </a:solidFill>
              </a:rPr>
              <a:t>виражених</a:t>
            </a:r>
            <a:r>
              <a:rPr lang="ru-RU" sz="2800" i="1" dirty="0">
                <a:solidFill>
                  <a:srgbClr val="002060"/>
                </a:solidFill>
              </a:rPr>
              <a:t> </a:t>
            </a:r>
            <a:r>
              <a:rPr lang="ru-RU" sz="2800" i="1" dirty="0" err="1">
                <a:solidFill>
                  <a:srgbClr val="002060"/>
                </a:solidFill>
              </a:rPr>
              <a:t>ушкоджень</a:t>
            </a:r>
            <a:r>
              <a:rPr lang="ru-RU" sz="2800" i="1" dirty="0">
                <a:solidFill>
                  <a:srgbClr val="002060"/>
                </a:solidFill>
              </a:rPr>
              <a:t>. 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605" y="2420888"/>
            <a:ext cx="3870430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348880"/>
            <a:ext cx="5029130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196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692696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dirty="0">
                <a:solidFill>
                  <a:srgbClr val="002060"/>
                </a:solidFill>
              </a:rPr>
              <a:t>П</a:t>
            </a:r>
            <a:r>
              <a:rPr lang="ru-RU" sz="2800" b="1" i="1" dirty="0" smtClean="0">
                <a:solidFill>
                  <a:srgbClr val="002060"/>
                </a:solidFill>
              </a:rPr>
              <a:t>анкреатит</a:t>
            </a:r>
            <a:r>
              <a:rPr lang="ru-RU" sz="2800" dirty="0" smtClean="0">
                <a:solidFill>
                  <a:srgbClr val="002060"/>
                </a:solidFill>
              </a:rPr>
              <a:t> - </a:t>
            </a:r>
            <a:r>
              <a:rPr lang="ru-RU" sz="2800" i="1" dirty="0" err="1">
                <a:solidFill>
                  <a:srgbClr val="002060"/>
                </a:solidFill>
              </a:rPr>
              <a:t>запалення</a:t>
            </a:r>
            <a:r>
              <a:rPr lang="ru-RU" sz="2800" i="1" dirty="0">
                <a:solidFill>
                  <a:srgbClr val="002060"/>
                </a:solidFill>
              </a:rPr>
              <a:t> </a:t>
            </a:r>
            <a:r>
              <a:rPr lang="ru-RU" sz="2800" i="1" dirty="0" err="1" smtClean="0">
                <a:solidFill>
                  <a:srgbClr val="002060"/>
                </a:solidFill>
              </a:rPr>
              <a:t>підшлункової</a:t>
            </a:r>
            <a:r>
              <a:rPr lang="ru-RU" sz="2800" i="1" dirty="0" smtClean="0">
                <a:solidFill>
                  <a:srgbClr val="002060"/>
                </a:solidFill>
              </a:rPr>
              <a:t> </a:t>
            </a:r>
            <a:r>
              <a:rPr lang="ru-RU" sz="2800" i="1" dirty="0" err="1" smtClean="0">
                <a:solidFill>
                  <a:srgbClr val="002060"/>
                </a:solidFill>
              </a:rPr>
              <a:t>залози</a:t>
            </a:r>
            <a:r>
              <a:rPr lang="ru-RU" sz="2800" dirty="0">
                <a:solidFill>
                  <a:srgbClr val="002060"/>
                </a:solidFill>
              </a:rPr>
              <a:t>. 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413958"/>
            <a:ext cx="3911010" cy="2523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4864"/>
            <a:ext cx="3960440" cy="2942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368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476672"/>
            <a:ext cx="69363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rgbClr val="002060"/>
                </a:solidFill>
              </a:rPr>
              <a:t>Холецистит - </a:t>
            </a:r>
            <a:r>
              <a:rPr lang="uk-UA" sz="2800" i="1" dirty="0" smtClean="0">
                <a:solidFill>
                  <a:srgbClr val="002060"/>
                </a:solidFill>
              </a:rPr>
              <a:t>запалення </a:t>
            </a:r>
            <a:r>
              <a:rPr lang="uk-UA" sz="2800" i="1" dirty="0">
                <a:solidFill>
                  <a:srgbClr val="002060"/>
                </a:solidFill>
              </a:rPr>
              <a:t>жовчного міхура</a:t>
            </a:r>
            <a:endParaRPr lang="ru-RU" sz="2800" i="1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70" y="2060848"/>
            <a:ext cx="3342437" cy="245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9607" y="1196752"/>
            <a:ext cx="4896544" cy="439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717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548680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800" b="1" i="1" dirty="0" smtClean="0">
                <a:solidFill>
                  <a:srgbClr val="002060"/>
                </a:solidFill>
              </a:rPr>
              <a:t>       Апендицит - </a:t>
            </a:r>
            <a:r>
              <a:rPr lang="uk-UA" sz="2800" i="1" dirty="0">
                <a:solidFill>
                  <a:srgbClr val="002060"/>
                </a:solidFill>
              </a:rPr>
              <a:t>з</a:t>
            </a:r>
            <a:r>
              <a:rPr lang="uk-UA" sz="2800" i="1" dirty="0" smtClean="0">
                <a:solidFill>
                  <a:srgbClr val="002060"/>
                </a:solidFill>
              </a:rPr>
              <a:t>апалення </a:t>
            </a:r>
            <a:r>
              <a:rPr lang="uk-UA" sz="2800" i="1" dirty="0">
                <a:solidFill>
                  <a:srgbClr val="002060"/>
                </a:solidFill>
              </a:rPr>
              <a:t>червоподібного </a:t>
            </a:r>
            <a:r>
              <a:rPr lang="uk-UA" sz="2800" i="1" dirty="0" smtClean="0">
                <a:solidFill>
                  <a:srgbClr val="002060"/>
                </a:solidFill>
              </a:rPr>
              <a:t>   відростка </a:t>
            </a:r>
            <a:r>
              <a:rPr lang="uk-UA" sz="2800" i="1" dirty="0">
                <a:solidFill>
                  <a:srgbClr val="002060"/>
                </a:solidFill>
              </a:rPr>
              <a:t>товстої кишки </a:t>
            </a:r>
            <a:r>
              <a:rPr lang="uk-UA" sz="2800" i="1" dirty="0" smtClean="0">
                <a:solidFill>
                  <a:srgbClr val="002060"/>
                </a:solidFill>
              </a:rPr>
              <a:t>– апендикса.  </a:t>
            </a:r>
            <a:endParaRPr lang="ru-RU" sz="2800" i="1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242218"/>
            <a:ext cx="3010981" cy="2706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05508"/>
            <a:ext cx="5040560" cy="2856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9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340</TotalTime>
  <Words>1402</Words>
  <Application>Microsoft Office PowerPoint</Application>
  <PresentationFormat>Екран (4:3)</PresentationFormat>
  <Paragraphs>134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36</vt:i4>
      </vt:variant>
    </vt:vector>
  </HeadingPairs>
  <TitlesOfParts>
    <vt:vector size="37" baseType="lpstr">
      <vt:lpstr>Соседство</vt:lpstr>
      <vt:lpstr>Тема.  Харчові розлади    та їх запобігання. </vt:lpstr>
      <vt:lpstr>Із перерахованих термінів виберіть: 1) травні ферменти; 2) органи травної системи; 3) залози травної системи; 4) рідини, що сприяють травленню.  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Відкритий мікрофон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Із перерахованих термінів виберіть: 1) травні ферменти; 2) органи травної системи; 3) залози травної системи; 4) рідини, що сприяють травленню.  </dc:title>
  <dc:creator>Kovchenko</dc:creator>
  <cp:lastModifiedBy>Ноут_6</cp:lastModifiedBy>
  <cp:revision>44</cp:revision>
  <dcterms:created xsi:type="dcterms:W3CDTF">2016-10-29T17:54:29Z</dcterms:created>
  <dcterms:modified xsi:type="dcterms:W3CDTF">2016-10-31T09:44:23Z</dcterms:modified>
</cp:coreProperties>
</file>