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7" r:id="rId4"/>
    <p:sldId id="280" r:id="rId5"/>
    <p:sldId id="258" r:id="rId6"/>
    <p:sldId id="259" r:id="rId7"/>
    <p:sldId id="271" r:id="rId8"/>
    <p:sldId id="260" r:id="rId9"/>
    <p:sldId id="272" r:id="rId10"/>
    <p:sldId id="273" r:id="rId11"/>
    <p:sldId id="261" r:id="rId12"/>
    <p:sldId id="274" r:id="rId13"/>
    <p:sldId id="275" r:id="rId14"/>
    <p:sldId id="276" r:id="rId15"/>
    <p:sldId id="277" r:id="rId16"/>
    <p:sldId id="262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8000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5" d="100"/>
          <a:sy n="65" d="100"/>
        </p:scale>
        <p:origin x="-154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2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96;&#1082;&#1086;&#1083;&#1072;\&#1059;&#1088;&#1086;&#1082;&#1080;%20&#1076;&#1088;&#1091;&#1075;&#1080;&#1093;%20&#1091;&#1095;&#1080;&#1090;&#1077;&#1083;&#1077;&#1081;\&#1058;&#1048;%20&#1056;&#1099;&#1073;&#1099;\&#1046;&#1080;&#1090;&#1090;&#1103;%20&#1074;%20&#1086;&#1082;&#1077;&#1072;&#1085;&#1110;%202.av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4067" y="1412776"/>
            <a:ext cx="1842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РИБИ</a:t>
            </a: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4088" y="5085184"/>
            <a:ext cx="3779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Урок </a:t>
            </a:r>
            <a:r>
              <a:rPr lang="uk-UA" sz="2400" dirty="0" smtClean="0"/>
              <a:t>біології </a:t>
            </a:r>
          </a:p>
          <a:p>
            <a:r>
              <a:rPr lang="uk-UA" sz="2400" dirty="0"/>
              <a:t>7</a:t>
            </a:r>
            <a:r>
              <a:rPr lang="uk-UA" sz="2400" dirty="0" smtClean="0"/>
              <a:t>клас</a:t>
            </a:r>
          </a:p>
          <a:p>
            <a:r>
              <a:rPr lang="uk-UA" sz="2400" dirty="0" smtClean="0"/>
              <a:t>Вчитель вищої категорії</a:t>
            </a:r>
          </a:p>
          <a:p>
            <a:r>
              <a:rPr lang="uk-UA" sz="2400" dirty="0" smtClean="0"/>
              <a:t>Нечаєва Т.І.</a:t>
            </a:r>
            <a:endParaRPr lang="ru-RU" sz="2400" dirty="0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uk-UA" b="1" i="1" smtClean="0"/>
              <a:t>Опорно-рухова система</a:t>
            </a:r>
            <a:endParaRPr lang="ru-RU" b="1" i="1" smtClean="0"/>
          </a:p>
        </p:txBody>
      </p:sp>
      <p:pic>
        <p:nvPicPr>
          <p:cNvPr id="921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196752"/>
            <a:ext cx="9134634" cy="4824536"/>
          </a:xfrm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0"/>
            <a:ext cx="59046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err="1" smtClean="0"/>
              <a:t>Лабораторне</a:t>
            </a:r>
            <a:r>
              <a:rPr lang="ru-RU" sz="4400" b="1" i="1" dirty="0" smtClean="0"/>
              <a:t> </a:t>
            </a:r>
            <a:r>
              <a:rPr lang="ru-RU" sz="4400" b="1" i="1" dirty="0" err="1" smtClean="0"/>
              <a:t>дослідження</a:t>
            </a:r>
            <a:endParaRPr lang="ru-RU" sz="44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5275" y="548680"/>
            <a:ext cx="807984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800" b="1" cap="none" spc="300" dirty="0" smtClean="0">
              <a:ln w="11430" cmpd="sng">
                <a:solidFill>
                  <a:sysClr val="windowText" lastClr="00000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4800" b="1" cap="none" spc="300" dirty="0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</a:t>
            </a:r>
            <a:r>
              <a:rPr lang="ru-RU" sz="4800" b="1" spc="300" dirty="0" err="1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Вивчення</a:t>
            </a:r>
            <a:r>
              <a:rPr lang="ru-RU" sz="4800" b="1" spc="300" dirty="0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800" b="1" spc="300" dirty="0" err="1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зовнішньої</a:t>
            </a:r>
            <a:r>
              <a:rPr lang="ru-RU" sz="4800" b="1" spc="300" dirty="0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4800" b="1" spc="300" dirty="0" err="1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будови</a:t>
            </a:r>
            <a:r>
              <a:rPr lang="ru-RU" sz="4800" b="1" spc="300" dirty="0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та </a:t>
            </a:r>
            <a:r>
              <a:rPr lang="ru-RU" sz="4800" b="1" spc="300" dirty="0" err="1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поведінки</a:t>
            </a:r>
            <a:r>
              <a:rPr lang="ru-RU" sz="4800" b="1" spc="300" dirty="0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800" b="1" spc="300" dirty="0" err="1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риб</a:t>
            </a:r>
            <a:r>
              <a:rPr lang="ru-RU" sz="4800" b="1" cap="none" spc="300" dirty="0" smtClean="0">
                <a:ln w="1143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»</a:t>
            </a:r>
            <a:endParaRPr lang="ru-RU" sz="4800" b="1" cap="none" spc="300" dirty="0">
              <a:ln w="11430" cmpd="sng">
                <a:solidFill>
                  <a:sysClr val="windowText" lastClr="00000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074" name="Picture 2" descr="D:\школа\Уроки других учителей\ТИ Рыбы\rib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87" y="3428335"/>
            <a:ext cx="4346873" cy="3260155"/>
          </a:xfrm>
          <a:prstGeom prst="rect">
            <a:avLst/>
          </a:prstGeom>
          <a:noFill/>
        </p:spPr>
      </p:pic>
      <p:pic>
        <p:nvPicPr>
          <p:cNvPr id="3075" name="Picture 3" descr="D:\школа\Уроки других учителей\ТИ Рыбы\watermark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7207" y="3286694"/>
            <a:ext cx="4626793" cy="35713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2505075"/>
            <a:ext cx="6372199" cy="4352925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sz="2800" dirty="0" smtClean="0"/>
              <a:t>   Нерідко назви риб вдало відображають особливості їхньої будови, забарвлення і поведінки. Деякі назви вказують на схожість форми тіла риби або окремих його частин з різними предметами: </a:t>
            </a:r>
          </a:p>
          <a:p>
            <a:pPr eaLnBrk="1" hangingPunct="1">
              <a:defRPr/>
            </a:pPr>
            <a:r>
              <a:rPr lang="uk-UA" sz="2800" dirty="0" smtClean="0"/>
              <a:t>з робочими інструментами – молот-риба, риба-пилка, сокира-риба, ніж-риба;</a:t>
            </a:r>
            <a:endParaRPr lang="en-US" sz="2800" dirty="0" smtClean="0"/>
          </a:p>
          <a:p>
            <a:pPr eaLnBrk="1" hangingPunct="1">
              <a:defRPr/>
            </a:pPr>
            <a:r>
              <a:rPr lang="uk-UA" sz="2800" dirty="0" smtClean="0"/>
              <a:t>з музичними інструментами: ліра-риба, гітара-риба, дудка-риба, трубка-риба;</a:t>
            </a:r>
            <a:endParaRPr lang="ru-RU" sz="2800" dirty="0" smtClean="0"/>
          </a:p>
          <a:p>
            <a:pPr eaLnBrk="1" hangingPunct="1">
              <a:defRPr/>
            </a:pPr>
            <a:endParaRPr lang="ru-RU" sz="2800" dirty="0" smtClean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3419872" cy="2256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школа\Уроки других учителей\ТИ Рыбы\0_cc08c_2b873cd3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7048" y="0"/>
            <a:ext cx="2996952" cy="2247714"/>
          </a:xfrm>
          <a:prstGeom prst="rect">
            <a:avLst/>
          </a:prstGeom>
          <a:noFill/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843808" y="0"/>
            <a:ext cx="3600450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 цікаво</a:t>
            </a:r>
            <a:endParaRPr kumimoji="0" lang="ru-RU" sz="5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 descr="D:\школа\Уроки других учителей\ТИ Рыбы\431569_podvodnyj_mir_ryba_shar_puzyr_shipi_1680x1050_(www.GdeFon.ru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9318" y="5273824"/>
            <a:ext cx="2534682" cy="15841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b="1" i="1" dirty="0" smtClean="0"/>
              <a:t>Це цікаво</a:t>
            </a:r>
            <a:endParaRPr lang="ru-RU" b="1" i="1" dirty="0" smtClean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72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/>
              <a:t>з багатьма іншими предметами: ліхтар-риба, куля-риба, ключ-риба, меч-риба, шабля-риба, спис-риба, арбалет-риба.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dirty="0" smtClean="0"/>
              <a:t>   Особливості голови та її окремих органів відображено в таких назвах: </a:t>
            </a:r>
            <a:r>
              <a:rPr lang="uk-UA" dirty="0" err="1" smtClean="0"/>
              <a:t>великорот</a:t>
            </a:r>
            <a:r>
              <a:rPr lang="uk-UA" dirty="0" smtClean="0"/>
              <a:t>, </a:t>
            </a:r>
            <a:r>
              <a:rPr lang="uk-UA" dirty="0" err="1" smtClean="0"/>
              <a:t>довгорил</a:t>
            </a:r>
            <a:r>
              <a:rPr lang="uk-UA" dirty="0" smtClean="0"/>
              <a:t>, широкорот, </a:t>
            </a:r>
            <a:r>
              <a:rPr lang="uk-UA" dirty="0" err="1" smtClean="0"/>
              <a:t>трубкорот</a:t>
            </a:r>
            <a:r>
              <a:rPr lang="uk-UA" dirty="0" smtClean="0"/>
              <a:t>, лопатоніс, </a:t>
            </a:r>
            <a:r>
              <a:rPr lang="uk-UA" dirty="0" err="1" smtClean="0"/>
              <a:t>веслоніс</a:t>
            </a:r>
            <a:r>
              <a:rPr lang="uk-UA" dirty="0" smtClean="0"/>
              <a:t>, гостроніс, носач, лобань. </a:t>
            </a:r>
            <a:endParaRPr lang="ru-RU" dirty="0" smtClean="0"/>
          </a:p>
        </p:txBody>
      </p:sp>
      <p:pic>
        <p:nvPicPr>
          <p:cNvPr id="2050" name="Picture 2" descr="D:\школа\Уроки других учителей\ТИ Рыбы\431569_podvodnyj_mir_ryba_shar_puzyr_shipi_1680x1050_(www.GdeFon.ru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405545"/>
            <a:ext cx="3923928" cy="2452455"/>
          </a:xfrm>
          <a:prstGeom prst="rect">
            <a:avLst/>
          </a:prstGeom>
          <a:noFill/>
        </p:spPr>
      </p:pic>
      <p:pic>
        <p:nvPicPr>
          <p:cNvPr id="2051" name="Picture 3" descr="D:\школа\Уроки других учителей\ТИ Рыбы\7f837cdd6247cff33e054679b4aacd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27170"/>
            <a:ext cx="3491880" cy="233083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b="1" i="1" smtClean="0"/>
              <a:t>Це цікаво</a:t>
            </a:r>
            <a:endParaRPr lang="ru-RU" b="1" i="1" smtClean="0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73238"/>
            <a:ext cx="8229600" cy="2189162"/>
          </a:xfrm>
        </p:spPr>
        <p:txBody>
          <a:bodyPr/>
          <a:lstStyle/>
          <a:p>
            <a:pPr eaLnBrk="1" hangingPunct="1">
              <a:defRPr/>
            </a:pPr>
            <a:r>
              <a:rPr lang="uk-UA" smtClean="0"/>
              <a:t>Тривалість життя риб різна: хамса, тюлька живуть 3 - 5 років, оселедці – 15 – 18, тріска – до 25, сом – 50 – 80, білуга – до 100 років.  </a:t>
            </a:r>
            <a:endParaRPr lang="ru-RU" smtClean="0"/>
          </a:p>
        </p:txBody>
      </p:sp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162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4868863"/>
            <a:ext cx="26638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9" name="Rectangle 7"/>
          <p:cNvSpPr>
            <a:spLocks noChangeArrowheads="1"/>
          </p:cNvSpPr>
          <p:nvPr/>
        </p:nvSpPr>
        <p:spPr bwMode="auto">
          <a:xfrm>
            <a:off x="7308850" y="6356350"/>
            <a:ext cx="11382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000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Тюлька</a:t>
            </a:r>
            <a:endParaRPr lang="ru-RU" sz="2000" b="1" i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1042988" y="1316038"/>
            <a:ext cx="965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000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Хамса</a:t>
            </a:r>
            <a:endParaRPr lang="ru-RU" sz="2000" b="1" i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9704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0"/>
            <a:ext cx="29876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42" name="Rectangle 10"/>
          <p:cNvSpPr>
            <a:spLocks noChangeArrowheads="1"/>
          </p:cNvSpPr>
          <p:nvPr/>
        </p:nvSpPr>
        <p:spPr bwMode="auto">
          <a:xfrm>
            <a:off x="7380288" y="1243013"/>
            <a:ext cx="976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000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Тріска</a:t>
            </a:r>
            <a:endParaRPr lang="ru-RU" sz="2000" b="1" i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9706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3933825"/>
            <a:ext cx="3135313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44" name="Rectangle 12"/>
          <p:cNvSpPr>
            <a:spLocks noChangeArrowheads="1"/>
          </p:cNvSpPr>
          <p:nvPr/>
        </p:nvSpPr>
        <p:spPr bwMode="auto">
          <a:xfrm>
            <a:off x="1258888" y="54197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000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Сом</a:t>
            </a:r>
            <a:endParaRPr lang="ru-RU" sz="2000" b="1" i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9708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838" y="3860800"/>
            <a:ext cx="21463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46" name="Rectangle 14"/>
          <p:cNvSpPr>
            <a:spLocks noChangeArrowheads="1"/>
          </p:cNvSpPr>
          <p:nvPr/>
        </p:nvSpPr>
        <p:spPr bwMode="auto">
          <a:xfrm>
            <a:off x="4356100" y="6165850"/>
            <a:ext cx="1009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000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Білуга</a:t>
            </a:r>
            <a:endParaRPr lang="ru-RU" sz="2000" b="1" i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b="1" i="1" dirty="0" smtClean="0"/>
              <a:t>Це цікаво</a:t>
            </a:r>
            <a:endParaRPr lang="ru-RU" b="1" i="1" dirty="0" smtClean="0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0728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/>
              <a:t>Серед прісноводних та прохідних риб є велетні. Наприклад білуга, яка досягає 9 м завдовжки, її маса 1560 кг. Пігмеєм серед риб вважається бичок </a:t>
            </a:r>
            <a:r>
              <a:rPr lang="uk-UA" dirty="0" err="1" smtClean="0"/>
              <a:t>пандака</a:t>
            </a:r>
            <a:r>
              <a:rPr lang="uk-UA" dirty="0" smtClean="0"/>
              <a:t> з Філіппінських островів. Довжина його тіла менше 2 см. В Америці модниці не так давно носили у вухах кришталеві сережки, у яких плавали ці крихітні рибки.</a:t>
            </a:r>
            <a:endParaRPr lang="ru-RU" dirty="0" smtClean="0"/>
          </a:p>
        </p:txBody>
      </p:sp>
      <p:pic>
        <p:nvPicPr>
          <p:cNvPr id="3074" name="Picture 2" descr="D:\школа\Уроки других учителей\ТИ Рыбы\STURGEON WHITE (A. transmontanus) canada fraser river columbia  ai big fishes huge world record  caught records largest IGFA  biggest fish trophy ocean sea monster giant r image British Columb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5608" y="4507209"/>
            <a:ext cx="3528392" cy="235079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753" y="2636912"/>
            <a:ext cx="907062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Прийом «Естафета»</a:t>
            </a:r>
            <a:endParaRPr lang="ru-RU" sz="80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CC"/>
              </a:solidFill>
              <a:effectLst/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908720"/>
            <a:ext cx="799379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Домашнє</a:t>
            </a:r>
            <a:r>
              <a:rPr lang="ru-RU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72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2420888"/>
            <a:ext cx="88924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Опрацювати §34, стор. 132-134,</a:t>
            </a:r>
          </a:p>
          <a:p>
            <a:r>
              <a:rPr lang="uk-UA" sz="3200" dirty="0" smtClean="0"/>
              <a:t>проаналізувати висновки,</a:t>
            </a:r>
          </a:p>
          <a:p>
            <a:r>
              <a:rPr lang="uk-UA" sz="3200" dirty="0" smtClean="0"/>
              <a:t>Підготувати повідомлення </a:t>
            </a:r>
            <a:r>
              <a:rPr lang="uk-UA" sz="3200" dirty="0" err="1" smtClean="0"/>
              <a:t>“Різноманітність</a:t>
            </a:r>
            <a:r>
              <a:rPr lang="uk-UA" sz="3200" dirty="0" smtClean="0"/>
              <a:t> кісткових </a:t>
            </a:r>
            <a:r>
              <a:rPr lang="uk-UA" sz="3200" dirty="0" err="1" smtClean="0"/>
              <a:t>риб”</a:t>
            </a:r>
            <a:endParaRPr lang="ru-RU" sz="3200" dirty="0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6600" b="1" cap="all" dirty="0" smtClean="0">
                <a:ln>
                  <a:solidFill>
                    <a:sysClr val="windowText" lastClr="000000"/>
                  </a:solidFill>
                </a:ln>
                <a:solidFill>
                  <a:srgbClr val="0000CC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Асоціативний кущ</a:t>
            </a:r>
            <a:endParaRPr lang="uk-UA" sz="6600" b="1" cap="all" dirty="0">
              <a:ln>
                <a:solidFill>
                  <a:sysClr val="windowText" lastClr="000000"/>
                </a:solidFill>
              </a:ln>
              <a:solidFill>
                <a:srgbClr val="0000CC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D:\школа\Уроки других учителей\ТИ Рыбы\Tigershark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85184"/>
            <a:ext cx="3100316" cy="1656184"/>
          </a:xfrm>
          <a:prstGeom prst="rect">
            <a:avLst/>
          </a:prstGeom>
          <a:noFill/>
        </p:spPr>
      </p:pic>
      <p:pic>
        <p:nvPicPr>
          <p:cNvPr id="1027" name="Picture 3" descr="D:\школа\Уроки других учителей\ТИ Рыбы\Spotted_Eagle_Ray_(Aetobatus_narinari)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440652"/>
            <a:ext cx="2520280" cy="1890364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131840" y="2132856"/>
            <a:ext cx="2808312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Ознаки хордових</a:t>
            </a:r>
          </a:p>
          <a:p>
            <a:pPr algn="ctr"/>
            <a:r>
              <a:rPr lang="uk-UA" sz="2400" b="1" dirty="0" smtClean="0"/>
              <a:t>тварин</a:t>
            </a:r>
            <a:endParaRPr lang="ru-RU" sz="2400" b="1" dirty="0"/>
          </a:p>
        </p:txBody>
      </p:sp>
      <p:cxnSp>
        <p:nvCxnSpPr>
          <p:cNvPr id="7" name="Прямая со стрелкой 6"/>
          <p:cNvCxnSpPr>
            <a:stCxn id="5" idx="1"/>
          </p:cNvCxnSpPr>
          <p:nvPr/>
        </p:nvCxnSpPr>
        <p:spPr>
          <a:xfrm flipH="1" flipV="1">
            <a:off x="2915816" y="1844824"/>
            <a:ext cx="627292" cy="5938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5" idx="2"/>
          </p:cNvCxnSpPr>
          <p:nvPr/>
        </p:nvCxnSpPr>
        <p:spPr>
          <a:xfrm flipH="1">
            <a:off x="1907704" y="3176972"/>
            <a:ext cx="1224136" cy="360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5" idx="3"/>
          </p:cNvCxnSpPr>
          <p:nvPr/>
        </p:nvCxnSpPr>
        <p:spPr>
          <a:xfrm flipH="1">
            <a:off x="2483768" y="3915274"/>
            <a:ext cx="1059340" cy="4498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5" idx="4"/>
          </p:cNvCxnSpPr>
          <p:nvPr/>
        </p:nvCxnSpPr>
        <p:spPr>
          <a:xfrm>
            <a:off x="4535996" y="4221088"/>
            <a:ext cx="36004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5" idx="5"/>
          </p:cNvCxnSpPr>
          <p:nvPr/>
        </p:nvCxnSpPr>
        <p:spPr>
          <a:xfrm>
            <a:off x="5528884" y="3915274"/>
            <a:ext cx="915324" cy="9538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5" idx="0"/>
          </p:cNvCxnSpPr>
          <p:nvPr/>
        </p:nvCxnSpPr>
        <p:spPr>
          <a:xfrm flipV="1">
            <a:off x="4535996" y="1628800"/>
            <a:ext cx="3600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5" idx="7"/>
          </p:cNvCxnSpPr>
          <p:nvPr/>
        </p:nvCxnSpPr>
        <p:spPr>
          <a:xfrm flipV="1">
            <a:off x="5528884" y="1844824"/>
            <a:ext cx="627292" cy="5938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620688"/>
            <a:ext cx="4803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Перегляд в</a:t>
            </a:r>
            <a:r>
              <a:rPr lang="uk-UA" sz="5400" b="1" cap="none" spc="0" dirty="0" err="1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ідео</a:t>
            </a:r>
            <a:endParaRPr lang="ru-RU" sz="5400" b="1" cap="none" spc="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00CC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44824"/>
            <a:ext cx="8892480" cy="36724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11500" b="1" i="1" cap="none" spc="0" dirty="0" err="1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10000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“Життя</a:t>
            </a:r>
            <a:r>
              <a:rPr lang="uk-UA" sz="11500" b="1" i="1" cap="none" spc="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10000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r"/>
            <a:r>
              <a:rPr lang="uk-UA" sz="11500" b="1" i="1" cap="none" spc="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10000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</a:t>
            </a:r>
            <a:r>
              <a:rPr lang="uk-UA" sz="11500" b="1" i="1" cap="none" spc="0" dirty="0" err="1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10000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океані”</a:t>
            </a:r>
            <a:endParaRPr lang="ru-RU" sz="11500" b="1" i="1" cap="none" spc="0" dirty="0">
              <a:ln w="11430">
                <a:solidFill>
                  <a:sysClr val="windowText" lastClr="000000"/>
                </a:solidFill>
              </a:ln>
              <a:gradFill>
                <a:gsLst>
                  <a:gs pos="10000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Життя в океані 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243408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320480" cy="6501568"/>
          </a:xfrm>
          <a:prstGeom prst="rect">
            <a:avLst/>
          </a:prstGeom>
          <a:noFill/>
        </p:spPr>
      </p:pic>
      <p:pic>
        <p:nvPicPr>
          <p:cNvPr id="1027" name="Picture 3" descr="F:\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6575" y="836712"/>
            <a:ext cx="4797425" cy="36052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692150"/>
            <a:ext cx="9144000" cy="5616575"/>
          </a:xfrm>
          <a:prstGeom prst="rect">
            <a:avLst/>
          </a:prstGeom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648"/>
            <a:ext cx="8229600" cy="879177"/>
          </a:xfrm>
        </p:spPr>
        <p:txBody>
          <a:bodyPr/>
          <a:lstStyle/>
          <a:p>
            <a:pPr eaLnBrk="1" hangingPunct="1">
              <a:defRPr/>
            </a:pPr>
            <a:r>
              <a:rPr lang="uk-UA" b="1" i="1" dirty="0" smtClean="0"/>
              <a:t>Покриви тіла</a:t>
            </a:r>
            <a:r>
              <a:rPr lang="uk-UA" dirty="0" smtClean="0"/>
              <a:t> </a:t>
            </a:r>
            <a:endParaRPr lang="ru-RU" dirty="0" smtClean="0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Тіло кісткових риб вкрите лускою. З ростом риби на лусках наростають річні шари, за якими можна визначити вік риби. </a:t>
            </a:r>
            <a:endParaRPr lang="ru-RU" dirty="0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3357563"/>
            <a:ext cx="612140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школа\Уроки других учителей\ТИ Рыбы\3652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2" y="0"/>
            <a:ext cx="914089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52200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Забарвлення</a:t>
            </a:r>
            <a:endParaRPr lang="ru-RU" sz="54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115888"/>
            <a:ext cx="6335713" cy="1139825"/>
          </a:xfrm>
        </p:spPr>
        <p:txBody>
          <a:bodyPr/>
          <a:lstStyle/>
          <a:p>
            <a:pPr eaLnBrk="1" hangingPunct="1">
              <a:defRPr/>
            </a:pPr>
            <a:r>
              <a:rPr lang="uk-UA" b="1" i="1" smtClean="0"/>
              <a:t>Плавальний міхур</a:t>
            </a:r>
            <a:endParaRPr lang="ru-RU" b="1" i="1" smtClean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6227763" cy="4824413"/>
          </a:xfrm>
        </p:spPr>
        <p:txBody>
          <a:bodyPr/>
          <a:lstStyle/>
          <a:p>
            <a:pPr eaLnBrk="1" hangingPunct="1">
              <a:defRPr/>
            </a:pPr>
            <a:r>
              <a:rPr lang="uk-UA" sz="2800" smtClean="0"/>
              <a:t>Плавальний міхур характерний для більшості кісткових риб, дозволяє їм перебувати на різних глибинах. Являє собою виріст кишечнику, заповнений сумішшю газів. У його стінках багато капілярів, через які відбувають зміни об</a:t>
            </a:r>
            <a:r>
              <a:rPr lang="en-US" sz="2800" smtClean="0"/>
              <a:t>`</a:t>
            </a:r>
            <a:r>
              <a:rPr lang="uk-UA" sz="2800" smtClean="0"/>
              <a:t>ємів газів. Сталий об</a:t>
            </a:r>
            <a:r>
              <a:rPr lang="en-US" sz="2800" smtClean="0"/>
              <a:t>`</a:t>
            </a:r>
            <a:r>
              <a:rPr lang="uk-UA" sz="2800" smtClean="0"/>
              <a:t>єм міхура дозволяє рибі триматися на певній глибині без втрати енергії. </a:t>
            </a:r>
            <a:endParaRPr lang="ru-RU" sz="2800" smtClean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476250"/>
            <a:ext cx="2016125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351</Words>
  <Application>Microsoft Office PowerPoint</Application>
  <PresentationFormat>Экран (4:3)</PresentationFormat>
  <Paragraphs>42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Покриви тіла </vt:lpstr>
      <vt:lpstr>Слайд 8</vt:lpstr>
      <vt:lpstr>Плавальний міхур</vt:lpstr>
      <vt:lpstr>Опорно-рухова система</vt:lpstr>
      <vt:lpstr>Слайд 11</vt:lpstr>
      <vt:lpstr>Слайд 12</vt:lpstr>
      <vt:lpstr>Це цікаво</vt:lpstr>
      <vt:lpstr>Це цікаво</vt:lpstr>
      <vt:lpstr>Це цікаво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Lia</dc:creator>
  <cp:lastModifiedBy>kl</cp:lastModifiedBy>
  <cp:revision>201</cp:revision>
  <dcterms:created xsi:type="dcterms:W3CDTF">2015-01-26T07:28:19Z</dcterms:created>
  <dcterms:modified xsi:type="dcterms:W3CDTF">2016-11-15T05:27:57Z</dcterms:modified>
</cp:coreProperties>
</file>