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56" r:id="rId2"/>
    <p:sldId id="288" r:id="rId3"/>
    <p:sldId id="265" r:id="rId4"/>
    <p:sldId id="257" r:id="rId5"/>
    <p:sldId id="260" r:id="rId6"/>
    <p:sldId id="261" r:id="rId7"/>
    <p:sldId id="262" r:id="rId8"/>
    <p:sldId id="263" r:id="rId9"/>
    <p:sldId id="264" r:id="rId10"/>
    <p:sldId id="273" r:id="rId11"/>
    <p:sldId id="289" r:id="rId12"/>
    <p:sldId id="291" r:id="rId13"/>
    <p:sldId id="267" r:id="rId14"/>
    <p:sldId id="270" r:id="rId15"/>
    <p:sldId id="272" r:id="rId16"/>
    <p:sldId id="274" r:id="rId17"/>
    <p:sldId id="280" r:id="rId18"/>
    <p:sldId id="283" r:id="rId19"/>
    <p:sldId id="281" r:id="rId20"/>
    <p:sldId id="282" r:id="rId21"/>
    <p:sldId id="292" r:id="rId22"/>
    <p:sldId id="276" r:id="rId23"/>
    <p:sldId id="277" r:id="rId24"/>
    <p:sldId id="278" r:id="rId25"/>
    <p:sldId id="279" r:id="rId26"/>
    <p:sldId id="290" r:id="rId27"/>
    <p:sldId id="284" r:id="rId28"/>
    <p:sldId id="285" r:id="rId29"/>
    <p:sldId id="286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66"/>
    <a:srgbClr val="990000"/>
    <a:srgbClr val="0066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298" autoAdjust="0"/>
    <p:restoredTop sz="85638" autoAdjust="0"/>
  </p:normalViewPr>
  <p:slideViewPr>
    <p:cSldViewPr>
      <p:cViewPr>
        <p:scale>
          <a:sx n="75" d="100"/>
          <a:sy n="75" d="100"/>
        </p:scale>
        <p:origin x="-1194" y="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DCEBE7-DF6F-4C89-AD63-11698E823846}" type="datetimeFigureOut">
              <a:rPr lang="ru-RU" smtClean="0"/>
              <a:pPr/>
              <a:t>31.01.2017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6773ED-6697-4461-9832-DBD9F51FBF0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6773ED-6697-4461-9832-DBD9F51FBF00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6773ED-6697-4461-9832-DBD9F51FBF00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6773ED-6697-4461-9832-DBD9F51FBF00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31.01.2017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571480"/>
            <a:ext cx="8786874" cy="2643206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Урок біології на тему:</a:t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sz="5300" dirty="0" smtClean="0"/>
              <a:t>Порушення функцій скелета </a:t>
            </a:r>
            <a:r>
              <a:rPr lang="uk-UA" sz="5300" smtClean="0"/>
              <a:t>та </a:t>
            </a:r>
            <a:r>
              <a:rPr lang="uk-UA" sz="5300" smtClean="0"/>
              <a:t>їх </a:t>
            </a:r>
            <a:r>
              <a:rPr lang="uk-UA" sz="5300" dirty="0" smtClean="0"/>
              <a:t>профілактика ( 9 клас) </a:t>
            </a:r>
            <a:endParaRPr lang="ru-RU" sz="53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628" y="5286388"/>
            <a:ext cx="3771904" cy="1114436"/>
          </a:xfrm>
        </p:spPr>
        <p:txBody>
          <a:bodyPr>
            <a:normAutofit/>
          </a:bodyPr>
          <a:lstStyle/>
          <a:p>
            <a:r>
              <a:rPr lang="uk-UA" sz="2800" dirty="0" smtClean="0">
                <a:solidFill>
                  <a:schemeClr val="tx1"/>
                </a:solidFill>
              </a:rPr>
              <a:t>Вчитель вищої категорії </a:t>
            </a:r>
          </a:p>
          <a:p>
            <a:r>
              <a:rPr lang="uk-UA" sz="2800" dirty="0" smtClean="0">
                <a:solidFill>
                  <a:schemeClr val="tx1"/>
                </a:solidFill>
              </a:rPr>
              <a:t>Потапова Г.Д.</a:t>
            </a:r>
            <a:endParaRPr lang="ru-RU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214291"/>
            <a:ext cx="892971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Неправильна постава</a:t>
            </a: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- </a:t>
            </a:r>
            <a:r>
              <a:rPr lang="ru-RU" sz="4000" b="1" dirty="0" err="1" smtClean="0"/>
              <a:t>це</a:t>
            </a:r>
            <a:r>
              <a:rPr lang="ru-RU" sz="4000" b="1" dirty="0" smtClean="0"/>
              <a:t> </a:t>
            </a:r>
            <a:r>
              <a:rPr lang="ru-RU" sz="4000" b="1" dirty="0" err="1" smtClean="0"/>
              <a:t>відхилення</a:t>
            </a:r>
            <a:r>
              <a:rPr lang="ru-RU" sz="4000" b="1" dirty="0" smtClean="0"/>
              <a:t>       в </a:t>
            </a:r>
            <a:r>
              <a:rPr lang="ru-RU" sz="4000" b="1" dirty="0" err="1" smtClean="0"/>
              <a:t>положенні</a:t>
            </a:r>
            <a:r>
              <a:rPr lang="ru-RU" sz="4000" b="1" dirty="0" smtClean="0"/>
              <a:t> хребта</a:t>
            </a:r>
            <a:endParaRPr lang="ru-RU" sz="40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0034" y="1000108"/>
            <a:ext cx="8286808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hlink"/>
                </a:solidFill>
                <a:latin typeface="+mj-lt"/>
              </a:rPr>
              <a:t> </a:t>
            </a:r>
            <a:endParaRPr lang="ru-RU" sz="3600" b="1" dirty="0" smtClean="0"/>
          </a:p>
          <a:p>
            <a:endParaRPr lang="ru-RU" dirty="0">
              <a:latin typeface="+mj-lt"/>
            </a:endParaRPr>
          </a:p>
        </p:txBody>
      </p:sp>
      <p:grpSp>
        <p:nvGrpSpPr>
          <p:cNvPr id="6" name="Group 8"/>
          <p:cNvGrpSpPr>
            <a:grpSpLocks/>
          </p:cNvGrpSpPr>
          <p:nvPr/>
        </p:nvGrpSpPr>
        <p:grpSpPr bwMode="auto">
          <a:xfrm>
            <a:off x="214282" y="2143115"/>
            <a:ext cx="4071966" cy="4071967"/>
            <a:chOff x="249" y="1207"/>
            <a:chExt cx="2540" cy="2762"/>
          </a:xfrm>
        </p:grpSpPr>
        <p:grpSp>
          <p:nvGrpSpPr>
            <p:cNvPr id="7" name="Group 4"/>
            <p:cNvGrpSpPr>
              <a:grpSpLocks/>
            </p:cNvGrpSpPr>
            <p:nvPr/>
          </p:nvGrpSpPr>
          <p:grpSpPr bwMode="auto">
            <a:xfrm>
              <a:off x="249" y="1207"/>
              <a:ext cx="2540" cy="2762"/>
              <a:chOff x="3220" y="1292"/>
              <a:chExt cx="2812" cy="2767"/>
            </a:xfrm>
          </p:grpSpPr>
          <p:pic>
            <p:nvPicPr>
              <p:cNvPr id="9" name="Picture 5" descr="osanka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3220" y="1292"/>
                <a:ext cx="2809" cy="276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0" name="Rectangle 6"/>
              <p:cNvSpPr>
                <a:spLocks noChangeArrowheads="1"/>
              </p:cNvSpPr>
              <p:nvPr/>
            </p:nvSpPr>
            <p:spPr bwMode="auto">
              <a:xfrm>
                <a:off x="5488" y="1383"/>
                <a:ext cx="544" cy="2676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8" name="Rectangle 7"/>
            <p:cNvSpPr>
              <a:spLocks noChangeArrowheads="1"/>
            </p:cNvSpPr>
            <p:nvPr/>
          </p:nvSpPr>
          <p:spPr bwMode="auto">
            <a:xfrm>
              <a:off x="385" y="3748"/>
              <a:ext cx="1724" cy="18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1" name="Прямоугольник 10"/>
          <p:cNvSpPr/>
          <p:nvPr/>
        </p:nvSpPr>
        <p:spPr>
          <a:xfrm>
            <a:off x="3571868" y="1428736"/>
            <a:ext cx="5357818" cy="4918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buFont typeface="Arial" pitchFamily="34" charset="0"/>
              <a:buChar char="•"/>
            </a:pPr>
            <a:r>
              <a:rPr lang="ru-RU" sz="2800" dirty="0" smtClean="0"/>
              <a:t>   </a:t>
            </a:r>
            <a:r>
              <a:rPr lang="ru-RU" sz="2800" dirty="0" err="1" smtClean="0"/>
              <a:t>Плечі</a:t>
            </a:r>
            <a:r>
              <a:rPr lang="ru-RU" sz="2800" dirty="0" smtClean="0"/>
              <a:t> </a:t>
            </a:r>
            <a:r>
              <a:rPr lang="ru-RU" sz="2800" dirty="0" err="1" smtClean="0"/>
              <a:t>зведені</a:t>
            </a:r>
            <a:r>
              <a:rPr lang="ru-RU" sz="2800" dirty="0" smtClean="0"/>
              <a:t> вперед, </a:t>
            </a:r>
            <a:r>
              <a:rPr lang="ru-RU" sz="2800" dirty="0" err="1" smtClean="0"/>
              <a:t>підняті</a:t>
            </a:r>
            <a:endParaRPr lang="ru-RU" sz="2800" dirty="0" smtClean="0"/>
          </a:p>
          <a:p>
            <a:pPr>
              <a:lnSpc>
                <a:spcPct val="80000"/>
              </a:lnSpc>
            </a:pPr>
            <a:r>
              <a:rPr lang="ru-RU" sz="2800" dirty="0" smtClean="0"/>
              <a:t> </a:t>
            </a:r>
            <a:r>
              <a:rPr lang="ru-RU" sz="2400" dirty="0" smtClean="0"/>
              <a:t>(</a:t>
            </a:r>
            <a:r>
              <a:rPr lang="ru-RU" sz="2400" dirty="0" err="1" smtClean="0"/>
              <a:t>або</a:t>
            </a:r>
            <a:r>
              <a:rPr lang="ru-RU" sz="2400" dirty="0" smtClean="0"/>
              <a:t> </a:t>
            </a:r>
            <a:r>
              <a:rPr lang="ru-RU" sz="2400" dirty="0" err="1" smtClean="0"/>
              <a:t>асиметричне</a:t>
            </a:r>
            <a:r>
              <a:rPr lang="ru-RU" sz="2400" dirty="0" smtClean="0"/>
              <a:t> </a:t>
            </a:r>
            <a:r>
              <a:rPr lang="ru-RU" sz="2400" dirty="0" err="1" smtClean="0"/>
              <a:t>положення</a:t>
            </a:r>
            <a:r>
              <a:rPr lang="ru-RU" sz="2400" dirty="0" smtClean="0"/>
              <a:t> </a:t>
            </a:r>
            <a:r>
              <a:rPr lang="ru-RU" sz="2400" dirty="0" err="1" smtClean="0"/>
              <a:t>плечей</a:t>
            </a:r>
            <a:r>
              <a:rPr lang="ru-RU" sz="2400" dirty="0" smtClean="0"/>
              <a:t>);</a:t>
            </a:r>
          </a:p>
          <a:p>
            <a:pPr>
              <a:lnSpc>
                <a:spcPct val="80000"/>
              </a:lnSpc>
            </a:pPr>
            <a:endParaRPr lang="ru-RU" sz="2800" dirty="0" smtClean="0"/>
          </a:p>
          <a:p>
            <a:pPr>
              <a:lnSpc>
                <a:spcPct val="80000"/>
              </a:lnSpc>
              <a:buFont typeface="Arial" pitchFamily="34" charset="0"/>
              <a:buChar char="•"/>
            </a:pPr>
            <a:r>
              <a:rPr lang="uk-UA" sz="2800" dirty="0" smtClean="0"/>
              <a:t>   Голова нахилена вперед;</a:t>
            </a:r>
          </a:p>
          <a:p>
            <a:pPr>
              <a:lnSpc>
                <a:spcPct val="80000"/>
              </a:lnSpc>
              <a:buFont typeface="Arial" pitchFamily="34" charset="0"/>
              <a:buChar char="•"/>
            </a:pPr>
            <a:endParaRPr lang="ru-RU" sz="2800" dirty="0" smtClean="0"/>
          </a:p>
          <a:p>
            <a:pPr>
              <a:lnSpc>
                <a:spcPct val="80000"/>
              </a:lnSpc>
              <a:buFont typeface="Arial" pitchFamily="34" charset="0"/>
              <a:buChar char="•"/>
            </a:pPr>
            <a:r>
              <a:rPr lang="ru-RU" sz="2800" dirty="0" smtClean="0"/>
              <a:t>   Кругла спина, запала </a:t>
            </a:r>
          </a:p>
          <a:p>
            <a:pPr>
              <a:lnSpc>
                <a:spcPct val="80000"/>
              </a:lnSpc>
            </a:pPr>
            <a:r>
              <a:rPr lang="ru-RU" sz="2800" dirty="0" smtClean="0"/>
              <a:t>     </a:t>
            </a:r>
            <a:r>
              <a:rPr lang="ru-RU" sz="2800" dirty="0" err="1" smtClean="0"/>
              <a:t>грудна</a:t>
            </a:r>
            <a:r>
              <a:rPr lang="ru-RU" sz="2800" dirty="0" smtClean="0"/>
              <a:t> </a:t>
            </a:r>
            <a:r>
              <a:rPr lang="ru-RU" sz="2800" dirty="0" err="1" smtClean="0"/>
              <a:t>клітка</a:t>
            </a:r>
            <a:r>
              <a:rPr lang="ru-RU" sz="2800" dirty="0" smtClean="0"/>
              <a:t>;</a:t>
            </a:r>
          </a:p>
          <a:p>
            <a:pPr>
              <a:lnSpc>
                <a:spcPct val="80000"/>
              </a:lnSpc>
            </a:pPr>
            <a:endParaRPr lang="ru-RU" sz="2800" dirty="0" smtClean="0"/>
          </a:p>
          <a:p>
            <a:pPr>
              <a:lnSpc>
                <a:spcPct val="80000"/>
              </a:lnSpc>
              <a:buFont typeface="Arial" pitchFamily="34" charset="0"/>
              <a:buChar char="•"/>
            </a:pPr>
            <a:r>
              <a:rPr lang="ru-RU" sz="2800" dirty="0" smtClean="0"/>
              <a:t>    </a:t>
            </a:r>
            <a:r>
              <a:rPr lang="ru-RU" sz="2800" dirty="0" err="1" smtClean="0"/>
              <a:t>Живіт</a:t>
            </a:r>
            <a:r>
              <a:rPr lang="ru-RU" sz="2800" dirty="0" smtClean="0"/>
              <a:t> </a:t>
            </a:r>
            <a:r>
              <a:rPr lang="ru-RU" sz="2800" dirty="0" err="1" smtClean="0"/>
              <a:t>випнутий,таз</a:t>
            </a:r>
            <a:endParaRPr lang="ru-RU" sz="2800" dirty="0" smtClean="0"/>
          </a:p>
          <a:p>
            <a:pPr>
              <a:lnSpc>
                <a:spcPct val="80000"/>
              </a:lnSpc>
            </a:pPr>
            <a:r>
              <a:rPr lang="ru-RU" sz="2800" dirty="0" smtClean="0"/>
              <a:t>      </a:t>
            </a:r>
            <a:r>
              <a:rPr lang="ru-RU" sz="2800" dirty="0" err="1" smtClean="0"/>
              <a:t>відставлений</a:t>
            </a:r>
            <a:r>
              <a:rPr lang="ru-RU" sz="2800" dirty="0" smtClean="0"/>
              <a:t> назад;</a:t>
            </a:r>
          </a:p>
          <a:p>
            <a:pPr>
              <a:lnSpc>
                <a:spcPct val="80000"/>
              </a:lnSpc>
            </a:pPr>
            <a:endParaRPr lang="ru-RU" sz="2800" dirty="0" smtClean="0"/>
          </a:p>
          <a:p>
            <a:pPr>
              <a:lnSpc>
                <a:spcPct val="80000"/>
              </a:lnSpc>
              <a:buFont typeface="Arial" pitchFamily="34" charset="0"/>
              <a:buChar char="•"/>
            </a:pPr>
            <a:r>
              <a:rPr lang="ru-RU" sz="2800" dirty="0" smtClean="0"/>
              <a:t>   </a:t>
            </a:r>
            <a:r>
              <a:rPr lang="ru-RU" sz="2800" dirty="0" err="1" smtClean="0"/>
              <a:t>Надмірно</a:t>
            </a:r>
            <a:r>
              <a:rPr lang="ru-RU" sz="2800" dirty="0" smtClean="0"/>
              <a:t> </a:t>
            </a:r>
            <a:r>
              <a:rPr lang="ru-RU" sz="2800" dirty="0" err="1" smtClean="0"/>
              <a:t>збільшений</a:t>
            </a:r>
            <a:endParaRPr lang="ru-RU" sz="2800" dirty="0" smtClean="0"/>
          </a:p>
          <a:p>
            <a:pPr>
              <a:lnSpc>
                <a:spcPct val="80000"/>
              </a:lnSpc>
            </a:pPr>
            <a:r>
              <a:rPr lang="ru-RU" sz="2800" dirty="0" smtClean="0"/>
              <a:t>     </a:t>
            </a:r>
            <a:r>
              <a:rPr lang="ru-RU" sz="2800" dirty="0" err="1" smtClean="0"/>
              <a:t>поперековий</a:t>
            </a:r>
            <a:r>
              <a:rPr lang="ru-RU" sz="2800" dirty="0" smtClean="0"/>
              <a:t> </a:t>
            </a:r>
            <a:r>
              <a:rPr lang="ru-RU" sz="2800" dirty="0" err="1" smtClean="0"/>
              <a:t>вигін</a:t>
            </a:r>
            <a:r>
              <a:rPr lang="ru-RU" sz="2800" dirty="0" smtClean="0"/>
              <a:t> хребта</a:t>
            </a:r>
          </a:p>
          <a:p>
            <a:pPr>
              <a:lnSpc>
                <a:spcPct val="80000"/>
              </a:lnSpc>
            </a:pPr>
            <a:endParaRPr lang="ru-RU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357166"/>
            <a:ext cx="800105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/>
              <a:t>Дослідження динаміки вад хребта в 5 класі з </a:t>
            </a:r>
            <a:r>
              <a:rPr lang="uk-UA" sz="3600" b="1" dirty="0" smtClean="0"/>
              <a:t>2012 по 2016 роки </a:t>
            </a:r>
            <a:endParaRPr lang="ru-RU" sz="4000" b="1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357156" y="2000239"/>
          <a:ext cx="8358248" cy="44291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57456"/>
                <a:gridCol w="1428760"/>
                <a:gridCol w="2071702"/>
                <a:gridCol w="2500330"/>
              </a:tblGrid>
              <a:tr h="1227357">
                <a:tc>
                  <a:txBody>
                    <a:bodyPr/>
                    <a:lstStyle/>
                    <a:p>
                      <a:pPr algn="ctr"/>
                      <a:r>
                        <a:rPr lang="uk-UA" sz="2400" dirty="0" smtClean="0"/>
                        <a:t>Навчальний</a:t>
                      </a:r>
                      <a:r>
                        <a:rPr lang="uk-UA" sz="2400" baseline="0" dirty="0" smtClean="0"/>
                        <a:t> рік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dirty="0" smtClean="0"/>
                        <a:t>Клас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dirty="0" smtClean="0"/>
                        <a:t>Всього учнів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dirty="0" smtClean="0"/>
                        <a:t>Кількість учнів з вадами постави</a:t>
                      </a:r>
                      <a:endParaRPr lang="ru-RU" sz="2400" dirty="0"/>
                    </a:p>
                  </a:txBody>
                  <a:tcPr/>
                </a:tc>
              </a:tr>
              <a:tr h="640360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2012/2013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15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2</a:t>
                      </a:r>
                      <a:endParaRPr lang="ru-RU" dirty="0"/>
                    </a:p>
                  </a:txBody>
                  <a:tcPr/>
                </a:tc>
              </a:tr>
              <a:tr h="640360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2013/2014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15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3</a:t>
                      </a:r>
                      <a:endParaRPr lang="ru-RU" dirty="0"/>
                    </a:p>
                  </a:txBody>
                  <a:tcPr/>
                </a:tc>
              </a:tr>
              <a:tr h="640360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2014/2015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14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4</a:t>
                      </a:r>
                      <a:endParaRPr lang="ru-RU" dirty="0"/>
                    </a:p>
                  </a:txBody>
                  <a:tcPr/>
                </a:tc>
              </a:tr>
              <a:tr h="640360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2015/2016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14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5</a:t>
                      </a:r>
                      <a:endParaRPr lang="ru-RU" dirty="0"/>
                    </a:p>
                  </a:txBody>
                  <a:tcPr/>
                </a:tc>
              </a:tr>
              <a:tr h="640360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2016/2017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14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11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714744" y="4500570"/>
            <a:ext cx="47149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0" y="0"/>
            <a:ext cx="9144000" cy="14287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800" b="1" dirty="0" smtClean="0"/>
              <a:t>Проблемне питання</a:t>
            </a:r>
            <a:endParaRPr lang="ru-RU" sz="4800" b="1" dirty="0"/>
          </a:p>
        </p:txBody>
      </p:sp>
      <p:pic>
        <p:nvPicPr>
          <p:cNvPr id="5" name="Рисунок 4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 b="2381"/>
          <a:stretch/>
        </p:blipFill>
        <p:spPr>
          <a:xfrm>
            <a:off x="0" y="2571744"/>
            <a:ext cx="3071802" cy="300039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714612" y="1428737"/>
            <a:ext cx="6286544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uk-UA" sz="3600" b="1" dirty="0" smtClean="0">
              <a:solidFill>
                <a:srgbClr val="FF0000"/>
              </a:solidFill>
            </a:endParaRPr>
          </a:p>
          <a:p>
            <a:pPr algn="ctr">
              <a:buFont typeface="Wingdings" pitchFamily="2" charset="2"/>
              <a:buChar char="Ø"/>
            </a:pPr>
            <a:r>
              <a:rPr lang="uk-UA" sz="3600" b="1" dirty="0" smtClean="0">
                <a:solidFill>
                  <a:srgbClr val="FF0000"/>
                </a:solidFill>
              </a:rPr>
              <a:t>  Чому кількість учнів з набутими вадами хребта збільшується із року в рік?</a:t>
            </a:r>
          </a:p>
          <a:p>
            <a:endParaRPr lang="uk-UA" sz="3600" b="1" dirty="0" smtClean="0">
              <a:solidFill>
                <a:srgbClr val="FF0000"/>
              </a:solidFill>
            </a:endParaRPr>
          </a:p>
          <a:p>
            <a:pPr algn="ctr">
              <a:buFont typeface="Wingdings" pitchFamily="2" charset="2"/>
              <a:buChar char="Ø"/>
            </a:pPr>
            <a:r>
              <a:rPr lang="uk-UA" sz="3600" b="1" dirty="0" smtClean="0">
                <a:solidFill>
                  <a:srgbClr val="FF0000"/>
                </a:solidFill>
              </a:rPr>
              <a:t> Яких правил слід дотримуватися з метою запобігання викривлень хребта й плоскостопості?   </a:t>
            </a:r>
            <a:endParaRPr lang="ru-RU" sz="3600" b="1" dirty="0" smtClean="0">
              <a:solidFill>
                <a:srgbClr val="FF0000"/>
              </a:solidFill>
            </a:endParaRPr>
          </a:p>
          <a:p>
            <a:pPr algn="ctr"/>
            <a:r>
              <a:rPr lang="uk-UA" sz="3600" b="1" dirty="0" smtClean="0">
                <a:solidFill>
                  <a:srgbClr val="FF0000"/>
                </a:solidFill>
              </a:rPr>
              <a:t>  </a:t>
            </a:r>
          </a:p>
          <a:p>
            <a:endParaRPr lang="uk-UA" sz="3600" b="1" dirty="0" smtClean="0">
              <a:solidFill>
                <a:srgbClr val="FF0000"/>
              </a:solidFill>
            </a:endParaRPr>
          </a:p>
          <a:p>
            <a:r>
              <a:rPr lang="uk-UA" sz="3600" b="1" dirty="0" smtClean="0">
                <a:solidFill>
                  <a:srgbClr val="FF0000"/>
                </a:solidFill>
              </a:rPr>
              <a:t>                     </a:t>
            </a:r>
            <a:endParaRPr lang="ru-RU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357166"/>
            <a:ext cx="84296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>
                <a:solidFill>
                  <a:srgbClr val="FF0000"/>
                </a:solidFill>
              </a:rPr>
              <a:t>Сколіоз </a:t>
            </a:r>
            <a:r>
              <a:rPr lang="uk-UA" sz="4000" dirty="0" smtClean="0"/>
              <a:t>– </a:t>
            </a:r>
            <a:r>
              <a:rPr lang="uk-UA" sz="3600" b="1" dirty="0" smtClean="0">
                <a:solidFill>
                  <a:srgbClr val="C00000"/>
                </a:solidFill>
              </a:rPr>
              <a:t>це</a:t>
            </a:r>
            <a:r>
              <a:rPr lang="uk-UA" sz="4000" dirty="0" smtClean="0">
                <a:solidFill>
                  <a:srgbClr val="C00000"/>
                </a:solidFill>
              </a:rPr>
              <a:t> </a:t>
            </a:r>
            <a:r>
              <a:rPr lang="uk-UA" sz="3600" b="1" dirty="0" smtClean="0">
                <a:solidFill>
                  <a:srgbClr val="C00000"/>
                </a:solidFill>
              </a:rPr>
              <a:t>бічне викривлення хребта </a:t>
            </a:r>
            <a:endParaRPr lang="ru-RU" sz="4000" b="1" dirty="0">
              <a:solidFill>
                <a:srgbClr val="C00000"/>
              </a:solidFill>
            </a:endParaRPr>
          </a:p>
        </p:txBody>
      </p:sp>
      <p:pic>
        <p:nvPicPr>
          <p:cNvPr id="3" name="Рисунок 2" descr="D:\ШКОЛА\Остриківська ЗОШ І-ІІІ ст\2016 - 17 н.р\БІОЛОГІЯ\9 клас\ОРС\Матеріали на відкритий урок\Фото на урок\le4enie-skalioza7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3071810"/>
            <a:ext cx="2071702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D:\ШКОЛА\Остриківська ЗОШ І-ІІІ ст\2016 - 17 н.р\БІОЛОГІЯ\9 клас\ОРС\Матеріали на відкритий урок\Фото на урок\сколіоз.jpe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3373" y="3143248"/>
            <a:ext cx="3071833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57158" y="642918"/>
            <a:ext cx="8501122" cy="326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uk-UA" sz="2400" b="1" dirty="0" smtClean="0"/>
          </a:p>
          <a:p>
            <a:pPr algn="ctr"/>
            <a:r>
              <a:rPr lang="uk-UA" sz="2800" b="1" dirty="0" smtClean="0"/>
              <a:t>Ознаки сколіозу</a:t>
            </a:r>
            <a:endParaRPr lang="uk-UA" sz="2400" b="1" dirty="0" smtClean="0"/>
          </a:p>
          <a:p>
            <a:pPr>
              <a:buFont typeface="Wingdings" pitchFamily="2" charset="2"/>
              <a:buChar char="q"/>
            </a:pPr>
            <a:r>
              <a:rPr lang="uk-UA" sz="2800" dirty="0" smtClean="0"/>
              <a:t>  </a:t>
            </a:r>
            <a:r>
              <a:rPr lang="uk-UA" sz="2400" dirty="0" smtClean="0"/>
              <a:t>Викривлення грудної клітки;</a:t>
            </a:r>
          </a:p>
          <a:p>
            <a:pPr>
              <a:buFont typeface="Wingdings" pitchFamily="2" charset="2"/>
              <a:buChar char="q"/>
            </a:pPr>
            <a:r>
              <a:rPr lang="uk-UA" sz="2400" dirty="0" smtClean="0"/>
              <a:t>  П</a:t>
            </a:r>
            <a:r>
              <a:rPr lang="ru-RU" sz="2400" dirty="0" err="1" smtClean="0"/>
              <a:t>леч</a:t>
            </a:r>
            <a:r>
              <a:rPr lang="uk-UA" sz="2400" dirty="0" smtClean="0"/>
              <a:t>і й </a:t>
            </a:r>
            <a:r>
              <a:rPr lang="ru-RU" sz="2400" dirty="0" smtClean="0"/>
              <a:t>лопатки </a:t>
            </a:r>
            <a:r>
              <a:rPr lang="uk-UA" sz="2400" dirty="0" smtClean="0"/>
              <a:t>з</a:t>
            </a:r>
            <a:r>
              <a:rPr lang="ru-RU" sz="2400" dirty="0" smtClean="0"/>
              <a:t>находят</a:t>
            </a:r>
            <a:r>
              <a:rPr lang="uk-UA" sz="2400" dirty="0" smtClean="0"/>
              <a:t>ь</a:t>
            </a:r>
            <a:r>
              <a:rPr lang="ru-RU" sz="2400" dirty="0" err="1" smtClean="0"/>
              <a:t>ся</a:t>
            </a:r>
            <a:r>
              <a:rPr lang="ru-RU" sz="2400" dirty="0" smtClean="0"/>
              <a:t> на </a:t>
            </a:r>
            <a:r>
              <a:rPr lang="ru-RU" sz="2400" dirty="0" err="1" smtClean="0"/>
              <a:t>р</a:t>
            </a:r>
            <a:r>
              <a:rPr lang="uk-UA" sz="2400" dirty="0" smtClean="0"/>
              <a:t>і</a:t>
            </a:r>
            <a:r>
              <a:rPr lang="ru-RU" sz="2400" dirty="0" err="1" smtClean="0"/>
              <a:t>зн</a:t>
            </a:r>
            <a:r>
              <a:rPr lang="uk-UA" sz="2400" dirty="0" smtClean="0"/>
              <a:t>и</a:t>
            </a:r>
            <a:r>
              <a:rPr lang="ru-RU" sz="2400" dirty="0" err="1" smtClean="0"/>
              <a:t>х</a:t>
            </a:r>
            <a:r>
              <a:rPr lang="ru-RU" sz="2400" dirty="0" smtClean="0"/>
              <a:t> </a:t>
            </a:r>
            <a:r>
              <a:rPr lang="uk-UA" sz="2400" dirty="0" err="1" smtClean="0"/>
              <a:t>рі</a:t>
            </a:r>
            <a:r>
              <a:rPr lang="ru-RU" sz="2400" dirty="0" err="1" smtClean="0"/>
              <a:t>внях</a:t>
            </a:r>
            <a:r>
              <a:rPr lang="uk-UA" sz="2400" dirty="0" smtClean="0"/>
              <a:t>;</a:t>
            </a:r>
          </a:p>
          <a:p>
            <a:pPr>
              <a:buFont typeface="Wingdings" pitchFamily="2" charset="2"/>
              <a:buChar char="q"/>
            </a:pPr>
            <a:r>
              <a:rPr lang="uk-UA" sz="2400" dirty="0" smtClean="0"/>
              <a:t>  З</a:t>
            </a:r>
            <a:r>
              <a:rPr lang="ru-RU" sz="2400" dirty="0" err="1" smtClean="0"/>
              <a:t>меньш</a:t>
            </a:r>
            <a:r>
              <a:rPr lang="uk-UA" sz="2400" dirty="0" err="1" smtClean="0"/>
              <a:t>ує</a:t>
            </a:r>
            <a:r>
              <a:rPr lang="ru-RU" sz="2400" dirty="0" smtClean="0"/>
              <a:t>т</a:t>
            </a:r>
            <a:r>
              <a:rPr lang="uk-UA" sz="2400" dirty="0" smtClean="0"/>
              <a:t>ь</a:t>
            </a:r>
            <a:r>
              <a:rPr lang="ru-RU" sz="2400" dirty="0" err="1" smtClean="0"/>
              <a:t>ся</a:t>
            </a:r>
            <a:r>
              <a:rPr lang="ru-RU" sz="2400" dirty="0" smtClean="0"/>
              <a:t> </a:t>
            </a:r>
            <a:r>
              <a:rPr lang="uk-UA" sz="2400" dirty="0" smtClean="0"/>
              <a:t>рухливість </a:t>
            </a:r>
            <a:r>
              <a:rPr lang="uk-UA" sz="2400" dirty="0" err="1" smtClean="0"/>
              <a:t>хребт</a:t>
            </a:r>
            <a:r>
              <a:rPr lang="ru-RU" sz="2400" dirty="0" smtClean="0"/>
              <a:t>а</a:t>
            </a:r>
            <a:r>
              <a:rPr lang="uk-UA" sz="2400" dirty="0" smtClean="0"/>
              <a:t>;</a:t>
            </a:r>
            <a:endParaRPr lang="ru-RU" sz="2400" dirty="0" smtClean="0"/>
          </a:p>
          <a:p>
            <a:pPr>
              <a:buFont typeface="Wingdings" pitchFamily="2" charset="2"/>
              <a:buChar char="q"/>
            </a:pPr>
            <a:r>
              <a:rPr lang="uk-UA" sz="2400" dirty="0" smtClean="0"/>
              <a:t>   Може </a:t>
            </a:r>
            <a:r>
              <a:rPr lang="uk-UA" sz="2400" dirty="0" err="1" smtClean="0"/>
              <a:t>зʼявитися</a:t>
            </a:r>
            <a:r>
              <a:rPr lang="ru-RU" sz="2400" dirty="0" smtClean="0"/>
              <a:t> б</a:t>
            </a:r>
            <a:r>
              <a:rPr lang="uk-UA" sz="2400" dirty="0" smtClean="0"/>
              <a:t>і</a:t>
            </a:r>
            <a:r>
              <a:rPr lang="ru-RU" sz="2400" dirty="0" smtClean="0"/>
              <a:t>л</a:t>
            </a:r>
            <a:r>
              <a:rPr lang="uk-UA" sz="2400" dirty="0" smtClean="0"/>
              <a:t>ь</a:t>
            </a:r>
            <a:r>
              <a:rPr lang="ru-RU" sz="2400" dirty="0" smtClean="0"/>
              <a:t> в </a:t>
            </a:r>
            <a:r>
              <a:rPr lang="ru-RU" sz="2400" dirty="0" err="1" smtClean="0"/>
              <a:t>спині</a:t>
            </a:r>
            <a:r>
              <a:rPr lang="ru-RU" sz="2400" dirty="0" smtClean="0"/>
              <a:t> та грудном</a:t>
            </a:r>
            <a:r>
              <a:rPr lang="uk-UA" sz="2400" dirty="0" smtClean="0"/>
              <a:t>у від</a:t>
            </a:r>
            <a:r>
              <a:rPr lang="ru-RU" sz="2400" dirty="0" err="1" smtClean="0"/>
              <a:t>д</a:t>
            </a:r>
            <a:r>
              <a:rPr lang="uk-UA" sz="2400" dirty="0" smtClean="0"/>
              <a:t>і</a:t>
            </a:r>
            <a:r>
              <a:rPr lang="ru-RU" sz="2400" dirty="0" smtClean="0"/>
              <a:t>л</a:t>
            </a:r>
            <a:r>
              <a:rPr lang="uk-UA" sz="2400" dirty="0" smtClean="0"/>
              <a:t>і</a:t>
            </a:r>
            <a:r>
              <a:rPr lang="ru-RU" sz="2400" dirty="0" smtClean="0"/>
              <a:t>.</a:t>
            </a:r>
          </a:p>
          <a:p>
            <a:endParaRPr lang="uk-UA" dirty="0" smtClean="0"/>
          </a:p>
          <a:p>
            <a:endParaRPr lang="uk-UA" dirty="0" smtClean="0"/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85720" y="5357826"/>
            <a:ext cx="857256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rgbClr val="FF0066"/>
                </a:solidFill>
              </a:rPr>
              <a:t>Тест на виявлення сколіозу</a:t>
            </a:r>
          </a:p>
          <a:p>
            <a:r>
              <a:rPr lang="uk-UA" sz="2000" b="1" dirty="0" smtClean="0"/>
              <a:t>З метою визначення </a:t>
            </a:r>
            <a:r>
              <a:rPr lang="ru-RU" sz="2000" b="1" dirty="0" err="1" smtClean="0"/>
              <a:t>сколіоз</a:t>
            </a:r>
            <a:r>
              <a:rPr lang="uk-UA" sz="2000" b="1" dirty="0" smtClean="0"/>
              <a:t>а дивляться на </a:t>
            </a:r>
            <a:r>
              <a:rPr lang="uk-UA" sz="2000" b="1" dirty="0" err="1" smtClean="0"/>
              <a:t>рі</a:t>
            </a:r>
            <a:r>
              <a:rPr lang="ru-RU" sz="2000" b="1" dirty="0" smtClean="0"/>
              <a:t>в</a:t>
            </a:r>
            <a:r>
              <a:rPr lang="uk-UA" sz="2000" b="1" dirty="0" err="1" smtClean="0"/>
              <a:t>ень</a:t>
            </a:r>
            <a:r>
              <a:rPr lang="uk-UA" sz="2000" b="1" dirty="0" smtClean="0"/>
              <a:t> </a:t>
            </a:r>
            <a:r>
              <a:rPr lang="ru-RU" sz="2000" b="1" dirty="0" smtClean="0"/>
              <a:t> плеч </a:t>
            </a:r>
            <a:r>
              <a:rPr lang="uk-UA" sz="2000" b="1" dirty="0" smtClean="0"/>
              <a:t>і к</a:t>
            </a:r>
            <a:r>
              <a:rPr lang="ru-RU" sz="2000" b="1" dirty="0" smtClean="0"/>
              <a:t>у</a:t>
            </a:r>
            <a:r>
              <a:rPr lang="uk-UA" sz="2000" b="1" dirty="0" smtClean="0"/>
              <a:t>ті</a:t>
            </a:r>
            <a:r>
              <a:rPr lang="ru-RU" sz="2000" b="1" dirty="0" smtClean="0"/>
              <a:t>в лопаток, на </a:t>
            </a:r>
            <a:r>
              <a:rPr lang="ru-RU" sz="2000" b="1" dirty="0" err="1" smtClean="0"/>
              <a:t>р</a:t>
            </a:r>
            <a:r>
              <a:rPr lang="uk-UA" sz="2000" b="1" dirty="0" smtClean="0"/>
              <a:t>о</a:t>
            </a:r>
            <a:r>
              <a:rPr lang="ru-RU" sz="2000" b="1" dirty="0" err="1" smtClean="0"/>
              <a:t>зм</a:t>
            </a:r>
            <a:r>
              <a:rPr lang="uk-UA" sz="2000" b="1" dirty="0" smtClean="0"/>
              <a:t>і</a:t>
            </a:r>
            <a:r>
              <a:rPr lang="ru-RU" sz="2000" b="1" dirty="0" err="1" smtClean="0"/>
              <a:t>р</a:t>
            </a:r>
            <a:r>
              <a:rPr lang="uk-UA" sz="2000" b="1" dirty="0" smtClean="0"/>
              <a:t>и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тр</a:t>
            </a:r>
            <a:r>
              <a:rPr lang="uk-UA" sz="2000" b="1" dirty="0" err="1" smtClean="0"/>
              <a:t>икут</a:t>
            </a:r>
            <a:r>
              <a:rPr lang="ru-RU" sz="2000" b="1" dirty="0" smtClean="0"/>
              <a:t>ник</a:t>
            </a:r>
            <a:r>
              <a:rPr lang="uk-UA" sz="2000" b="1" dirty="0" smtClean="0"/>
              <a:t>і</a:t>
            </a:r>
            <a:r>
              <a:rPr lang="ru-RU" sz="2000" b="1" dirty="0" smtClean="0"/>
              <a:t>в м</a:t>
            </a:r>
            <a:r>
              <a:rPr lang="uk-UA" sz="2000" b="1" dirty="0" smtClean="0"/>
              <a:t>і</a:t>
            </a:r>
            <a:r>
              <a:rPr lang="ru-RU" sz="2000" b="1" dirty="0" smtClean="0"/>
              <a:t>ж </a:t>
            </a:r>
            <a:r>
              <a:rPr lang="ru-RU" sz="2000" b="1" dirty="0" err="1" smtClean="0"/>
              <a:t>тул</a:t>
            </a:r>
            <a:r>
              <a:rPr lang="uk-UA" sz="2000" b="1" dirty="0" err="1" smtClean="0"/>
              <a:t>убо</a:t>
            </a:r>
            <a:r>
              <a:rPr lang="ru-RU" sz="2000" b="1" dirty="0" smtClean="0"/>
              <a:t>м </a:t>
            </a:r>
            <a:r>
              <a:rPr lang="uk-UA" sz="2000" b="1" dirty="0" smtClean="0"/>
              <a:t>і </a:t>
            </a:r>
            <a:r>
              <a:rPr lang="ru-RU" sz="2000" b="1" dirty="0" smtClean="0"/>
              <a:t>опущен</a:t>
            </a:r>
            <a:r>
              <a:rPr lang="uk-UA" sz="2000" b="1" dirty="0" smtClean="0"/>
              <a:t>и</a:t>
            </a:r>
            <a:r>
              <a:rPr lang="ru-RU" sz="2000" b="1" dirty="0" smtClean="0"/>
              <a:t>ми руками.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42844" y="285728"/>
            <a:ext cx="885831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FF0000"/>
                </a:solidFill>
              </a:rPr>
              <a:t>Лордоз</a:t>
            </a:r>
            <a:r>
              <a:rPr lang="uk-UA" sz="3600" b="1" dirty="0" smtClean="0">
                <a:solidFill>
                  <a:srgbClr val="990000"/>
                </a:solidFill>
              </a:rPr>
              <a:t> - це вигини хребта вперед  </a:t>
            </a:r>
          </a:p>
          <a:p>
            <a:pPr algn="ctr"/>
            <a:r>
              <a:rPr lang="uk-UA" sz="3600" b="1" dirty="0" smtClean="0">
                <a:solidFill>
                  <a:srgbClr val="990000"/>
                </a:solidFill>
              </a:rPr>
              <a:t>у шийному та поперековому відділах </a:t>
            </a:r>
            <a:endParaRPr lang="ru-RU" sz="3600" b="1" dirty="0" smtClean="0">
              <a:solidFill>
                <a:srgbClr val="990000"/>
              </a:solidFill>
            </a:endParaRPr>
          </a:p>
          <a:p>
            <a:endParaRPr lang="ru-RU" dirty="0"/>
          </a:p>
        </p:txBody>
      </p:sp>
      <p:pic>
        <p:nvPicPr>
          <p:cNvPr id="5" name="Рисунок 4" descr="lordoz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2100" y="2214554"/>
            <a:ext cx="3571900" cy="385765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42844" y="2000240"/>
            <a:ext cx="5357850" cy="47397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solidFill>
                  <a:srgbClr val="C00000"/>
                </a:solidFill>
              </a:rPr>
              <a:t>Ознаки й симптоми лордозу</a:t>
            </a:r>
          </a:p>
          <a:p>
            <a:endParaRPr lang="uk-UA" dirty="0" smtClean="0"/>
          </a:p>
          <a:p>
            <a:pPr>
              <a:buFont typeface="Wingdings" pitchFamily="2" charset="2"/>
              <a:buChar char="q"/>
            </a:pPr>
            <a:r>
              <a:rPr lang="uk-UA" sz="2400" dirty="0" smtClean="0"/>
              <a:t>   деформація хребта;</a:t>
            </a:r>
            <a:endParaRPr lang="ru-RU" sz="2400" dirty="0" smtClean="0"/>
          </a:p>
          <a:p>
            <a:pPr>
              <a:buFont typeface="Wingdings" pitchFamily="2" charset="2"/>
              <a:buChar char="q"/>
            </a:pPr>
            <a:r>
              <a:rPr lang="uk-UA" sz="2400" dirty="0" smtClean="0"/>
              <a:t>   біль у </a:t>
            </a:r>
            <a:r>
              <a:rPr lang="uk-UA" sz="2400" dirty="0" err="1" smtClean="0"/>
              <a:t>попереково</a:t>
            </a:r>
            <a:r>
              <a:rPr lang="uk-UA" sz="2400" dirty="0" smtClean="0"/>
              <a:t> - крижовому відділі хребта;</a:t>
            </a:r>
            <a:endParaRPr lang="ru-RU" sz="2400" dirty="0" smtClean="0"/>
          </a:p>
          <a:p>
            <a:pPr>
              <a:buFont typeface="Wingdings" pitchFamily="2" charset="2"/>
              <a:buChar char="q"/>
            </a:pPr>
            <a:r>
              <a:rPr lang="uk-UA" sz="2400" dirty="0" smtClean="0"/>
              <a:t>    тіло при ходьбі закидається назад;</a:t>
            </a:r>
            <a:endParaRPr lang="ru-RU" sz="2400" dirty="0" smtClean="0"/>
          </a:p>
          <a:p>
            <a:pPr>
              <a:buFont typeface="Wingdings" pitchFamily="2" charset="2"/>
              <a:buChar char="q"/>
            </a:pPr>
            <a:r>
              <a:rPr lang="uk-UA" sz="2400" dirty="0" smtClean="0"/>
              <a:t>    розвивається функціональна    недостатність нирок;</a:t>
            </a:r>
            <a:endParaRPr lang="ru-RU" sz="2400" dirty="0" smtClean="0"/>
          </a:p>
          <a:p>
            <a:pPr>
              <a:buFont typeface="Wingdings" pitchFamily="2" charset="2"/>
              <a:buChar char="q"/>
            </a:pPr>
            <a:r>
              <a:rPr lang="uk-UA" sz="2400" dirty="0" smtClean="0"/>
              <a:t>    спостерігається набряклість нижніх кінцівок;</a:t>
            </a:r>
            <a:endParaRPr lang="ru-RU" sz="2400" dirty="0" smtClean="0"/>
          </a:p>
          <a:p>
            <a:pPr>
              <a:buFont typeface="Wingdings" pitchFamily="2" charset="2"/>
              <a:buChar char="q"/>
            </a:pPr>
            <a:r>
              <a:rPr lang="uk-UA" sz="2400" dirty="0" smtClean="0"/>
              <a:t>    уражаються органи малого таза </a:t>
            </a:r>
            <a:endParaRPr lang="ru-RU" dirty="0" smtClean="0"/>
          </a:p>
          <a:p>
            <a:endParaRPr lang="uk-UA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1285861"/>
            <a:ext cx="821537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Стати </a:t>
            </a:r>
            <a:r>
              <a:rPr lang="ru-RU" sz="2800" b="1" dirty="0" err="1" smtClean="0"/>
              <a:t>біля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рівної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стінки</a:t>
            </a:r>
            <a:r>
              <a:rPr lang="ru-RU" sz="2800" b="1" dirty="0" smtClean="0"/>
              <a:t> без </a:t>
            </a:r>
            <a:r>
              <a:rPr lang="ru-RU" sz="2800" b="1" dirty="0" err="1" smtClean="0"/>
              <a:t>взуття</a:t>
            </a:r>
            <a:r>
              <a:rPr lang="ru-RU" sz="2800" b="1" dirty="0" smtClean="0"/>
              <a:t> </a:t>
            </a:r>
          </a:p>
          <a:p>
            <a:r>
              <a:rPr lang="ru-RU" sz="2800" dirty="0" smtClean="0"/>
              <a:t>Ваше </a:t>
            </a:r>
            <a:r>
              <a:rPr lang="ru-RU" sz="2800" dirty="0" err="1" smtClean="0"/>
              <a:t>тіло</a:t>
            </a:r>
            <a:r>
              <a:rPr lang="ru-RU" sz="2800" dirty="0" smtClean="0"/>
              <a:t> повинно </a:t>
            </a:r>
            <a:r>
              <a:rPr lang="ru-RU" sz="2800" dirty="0" err="1" smtClean="0"/>
              <a:t>торкатися</a:t>
            </a:r>
            <a:r>
              <a:rPr lang="ru-RU" sz="2800" dirty="0" smtClean="0"/>
              <a:t> </a:t>
            </a:r>
            <a:r>
              <a:rPr lang="ru-RU" sz="2800" dirty="0" err="1" smtClean="0"/>
              <a:t>її</a:t>
            </a:r>
            <a:r>
              <a:rPr lang="ru-RU" sz="2800" dirty="0" smtClean="0"/>
              <a:t> </a:t>
            </a:r>
            <a:r>
              <a:rPr lang="uk-UA" sz="2800" dirty="0" err="1" smtClean="0"/>
              <a:t>трьо</a:t>
            </a:r>
            <a:r>
              <a:rPr lang="ru-RU" sz="2800" dirty="0" err="1" smtClean="0"/>
              <a:t>ма</a:t>
            </a:r>
            <a:r>
              <a:rPr lang="ru-RU" sz="2800" dirty="0" smtClean="0"/>
              <a:t> точками: </a:t>
            </a:r>
          </a:p>
          <a:p>
            <a:r>
              <a:rPr lang="uk-UA" sz="2800" dirty="0" smtClean="0"/>
              <a:t>                         лопатками</a:t>
            </a:r>
            <a:r>
              <a:rPr lang="ru-RU" sz="2800" dirty="0" smtClean="0"/>
              <a:t>, </a:t>
            </a:r>
          </a:p>
          <a:p>
            <a:r>
              <a:rPr lang="ru-RU" sz="2800" dirty="0" smtClean="0"/>
              <a:t>                         </a:t>
            </a:r>
            <a:r>
              <a:rPr lang="ru-RU" sz="2800" dirty="0" err="1" smtClean="0"/>
              <a:t>плечима</a:t>
            </a:r>
            <a:r>
              <a:rPr lang="ru-RU" sz="2800" dirty="0" smtClean="0"/>
              <a:t>, </a:t>
            </a:r>
          </a:p>
          <a:p>
            <a:r>
              <a:rPr lang="ru-RU" sz="2800" dirty="0" smtClean="0"/>
              <a:t>                         </a:t>
            </a:r>
            <a:r>
              <a:rPr lang="ru-RU" sz="2800" dirty="0" err="1" smtClean="0"/>
              <a:t>сідницями</a:t>
            </a:r>
            <a:r>
              <a:rPr lang="ru-RU" sz="2800" dirty="0" smtClean="0"/>
              <a:t>. </a:t>
            </a:r>
            <a:endParaRPr lang="ru-RU" sz="3200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857356" y="428604"/>
            <a:ext cx="6178614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b="1" dirty="0" smtClean="0">
                <a:solidFill>
                  <a:srgbClr val="FF0066"/>
                </a:solidFill>
              </a:rPr>
              <a:t>Тест на виявлення лордозу</a:t>
            </a:r>
            <a:endParaRPr lang="ru-RU" sz="4000" dirty="0" smtClean="0">
              <a:solidFill>
                <a:srgbClr val="FF0066"/>
              </a:solidFill>
            </a:endParaRP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714348" y="4000504"/>
            <a:ext cx="7786742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solidFill>
                  <a:srgbClr val="0000FF"/>
                </a:solidFill>
              </a:rPr>
              <a:t> </a:t>
            </a:r>
          </a:p>
          <a:p>
            <a:r>
              <a:rPr lang="uk-UA" sz="2800" dirty="0" smtClean="0">
                <a:solidFill>
                  <a:srgbClr val="0000FF"/>
                </a:solidFill>
              </a:rPr>
              <a:t>В простір між попереком і стінкою в нормі може проходити тільки долоня, що йде паралельно стінки. Якщо проходить кулак, постава неправильна</a:t>
            </a:r>
            <a:endParaRPr lang="ru-RU" sz="2800" dirty="0" smtClean="0">
              <a:solidFill>
                <a:srgbClr val="0000FF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214290"/>
            <a:ext cx="8143932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rgbClr val="FF0000"/>
                </a:solidFill>
              </a:rPr>
              <a:t>Кіфоз - </a:t>
            </a:r>
            <a:r>
              <a:rPr lang="uk-UA" sz="2800" dirty="0" smtClean="0"/>
              <a:t>це вигин хребта назад у його грудному відділі.</a:t>
            </a:r>
            <a:endParaRPr lang="ru-RU" sz="2800" dirty="0" smtClean="0"/>
          </a:p>
          <a:p>
            <a:endParaRPr lang="ru-RU" dirty="0"/>
          </a:p>
        </p:txBody>
      </p:sp>
      <p:pic>
        <p:nvPicPr>
          <p:cNvPr id="3" name="Рисунок 2" descr="D:\ШКОЛА\Остриківська ЗОШ І-ІІІ ст\2016 - 17 н.р\БІОЛОГІЯ\9 клас\ОРС\Матеріали на відкритий урок\Фото на урок\Кифоз-грудного-отдела-позвоночника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643050"/>
            <a:ext cx="3143272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3428992" y="1071547"/>
            <a:ext cx="5500726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rgbClr val="990000"/>
                </a:solidFill>
              </a:rPr>
              <a:t>Симптоми кіфозу</a:t>
            </a:r>
            <a:endParaRPr lang="uk-UA" sz="2800" dirty="0" smtClean="0">
              <a:solidFill>
                <a:srgbClr val="990000"/>
              </a:solidFill>
            </a:endParaRPr>
          </a:p>
          <a:p>
            <a:pPr>
              <a:buFont typeface="Wingdings" pitchFamily="2" charset="2"/>
              <a:buChar char="q"/>
            </a:pPr>
            <a:r>
              <a:rPr lang="uk-UA" sz="2400" dirty="0" smtClean="0"/>
              <a:t>легко втомлюється спина;</a:t>
            </a:r>
            <a:endParaRPr lang="ru-RU" sz="2400" dirty="0" smtClean="0"/>
          </a:p>
          <a:p>
            <a:pPr>
              <a:buFont typeface="Wingdings" pitchFamily="2" charset="2"/>
              <a:buChar char="q"/>
            </a:pPr>
            <a:r>
              <a:rPr lang="uk-UA" sz="2400" dirty="0" smtClean="0"/>
              <a:t>  стискаються органи, що розташовані в грудній порожнині (особливо легені);</a:t>
            </a:r>
            <a:endParaRPr lang="ru-RU" sz="2400" dirty="0" smtClean="0"/>
          </a:p>
          <a:p>
            <a:pPr>
              <a:buFont typeface="Wingdings" pitchFamily="2" charset="2"/>
              <a:buChar char="q"/>
            </a:pPr>
            <a:r>
              <a:rPr lang="uk-UA" sz="2400" dirty="0" smtClean="0"/>
              <a:t>  утруднюється дихання;</a:t>
            </a:r>
            <a:endParaRPr lang="ru-RU" sz="2400" dirty="0" smtClean="0"/>
          </a:p>
          <a:p>
            <a:pPr>
              <a:buFont typeface="Wingdings" pitchFamily="2" charset="2"/>
              <a:buChar char="q"/>
            </a:pPr>
            <a:r>
              <a:rPr lang="uk-UA" sz="2400" dirty="0" smtClean="0"/>
              <a:t>  виникають хронічні бронхіти, плеврити;</a:t>
            </a:r>
            <a:endParaRPr lang="ru-RU" sz="2400" dirty="0" smtClean="0"/>
          </a:p>
          <a:p>
            <a:pPr>
              <a:buFont typeface="Wingdings" pitchFamily="2" charset="2"/>
              <a:buChar char="q"/>
            </a:pPr>
            <a:r>
              <a:rPr lang="uk-UA" sz="2400" dirty="0" smtClean="0"/>
              <a:t>  розвивається аритмія серця</a:t>
            </a:r>
            <a:endParaRPr lang="ru-RU" sz="2400" dirty="0" smtClean="0"/>
          </a:p>
          <a:p>
            <a:endParaRPr lang="ru-RU" dirty="0" smtClean="0"/>
          </a:p>
          <a:p>
            <a:pPr algn="ctr"/>
            <a:endParaRPr lang="uk-UA" dirty="0" smtClean="0"/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57158" y="4357695"/>
            <a:ext cx="8643998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solidFill>
                  <a:srgbClr val="FF0066"/>
                </a:solidFill>
              </a:rPr>
              <a:t>Тест на виявлення кіфозу</a:t>
            </a:r>
          </a:p>
          <a:p>
            <a:r>
              <a:rPr lang="uk-UA" sz="2400" dirty="0" smtClean="0">
                <a:solidFill>
                  <a:srgbClr val="0000FF"/>
                </a:solidFill>
              </a:rPr>
              <a:t>Необхідно виміряти відстань між плечима з переду й з боку спини. Якщо вона приблизно однакова то патології немає. А якщо відстань з боку спини більша відстані з переду, то в людини кіфоз</a:t>
            </a:r>
          </a:p>
          <a:p>
            <a:pPr algn="ctr"/>
            <a:endParaRPr lang="uk-UA" sz="2400" dirty="0" smtClean="0">
              <a:solidFill>
                <a:srgbClr val="FF0066"/>
              </a:solidFill>
            </a:endParaRPr>
          </a:p>
          <a:p>
            <a:r>
              <a:rPr lang="uk-UA" sz="2400" dirty="0" smtClean="0"/>
              <a:t> 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428604"/>
            <a:ext cx="871543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>
                <a:solidFill>
                  <a:srgbClr val="FF0000"/>
                </a:solidFill>
              </a:rPr>
              <a:t>Плоскостопість -</a:t>
            </a:r>
            <a:r>
              <a:rPr lang="uk-UA" sz="4000" dirty="0" smtClean="0">
                <a:solidFill>
                  <a:srgbClr val="FF0000"/>
                </a:solidFill>
              </a:rPr>
              <a:t> </a:t>
            </a:r>
            <a:r>
              <a:rPr lang="uk-UA" sz="3600" dirty="0" smtClean="0"/>
              <a:t>це знижене склепіння стопи, за якого людина спирається на всю її поверхню.</a:t>
            </a:r>
            <a:endParaRPr lang="ru-RU" sz="3600" dirty="0"/>
          </a:p>
        </p:txBody>
      </p:sp>
      <p:sp>
        <p:nvSpPr>
          <p:cNvPr id="5" name="TextBox 4"/>
          <p:cNvSpPr txBox="1"/>
          <p:nvPr/>
        </p:nvSpPr>
        <p:spPr>
          <a:xfrm>
            <a:off x="3929058" y="3000372"/>
            <a:ext cx="4786346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dirty="0" smtClean="0">
                <a:solidFill>
                  <a:srgbClr val="FF0000"/>
                </a:solidFill>
              </a:rPr>
              <a:t>        </a:t>
            </a:r>
            <a:r>
              <a:rPr lang="uk-UA" sz="4000" b="1" dirty="0" smtClean="0">
                <a:solidFill>
                  <a:srgbClr val="FF0000"/>
                </a:solidFill>
              </a:rPr>
              <a:t>Симптоми</a:t>
            </a:r>
          </a:p>
          <a:p>
            <a:endParaRPr lang="uk-UA" sz="2800" dirty="0" smtClean="0"/>
          </a:p>
          <a:p>
            <a:r>
              <a:rPr lang="uk-UA" sz="2800" dirty="0" smtClean="0"/>
              <a:t>Болі в ногах і хребті</a:t>
            </a:r>
          </a:p>
          <a:p>
            <a:r>
              <a:rPr lang="uk-UA" sz="2800" dirty="0" smtClean="0"/>
              <a:t>Підвищена втомлюваність ніг</a:t>
            </a:r>
          </a:p>
          <a:p>
            <a:r>
              <a:rPr lang="uk-UA" sz="2800" dirty="0" smtClean="0"/>
              <a:t>Спотворення постави і ходи</a:t>
            </a:r>
          </a:p>
          <a:p>
            <a:endParaRPr lang="uk-UA" sz="2800" dirty="0" smtClean="0"/>
          </a:p>
          <a:p>
            <a:r>
              <a:rPr lang="uk-UA" sz="4000" dirty="0" smtClean="0"/>
              <a:t> </a:t>
            </a:r>
            <a:endParaRPr lang="ru-RU" sz="4000" dirty="0"/>
          </a:p>
        </p:txBody>
      </p:sp>
      <p:pic>
        <p:nvPicPr>
          <p:cNvPr id="6" name="Рисунок 5" descr="Ploskostopie 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857496"/>
            <a:ext cx="3714744" cy="33575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1142984"/>
            <a:ext cx="8501122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/>
              <a:t> </a:t>
            </a:r>
            <a:r>
              <a:rPr lang="uk-UA" sz="2400" dirty="0" smtClean="0"/>
              <a:t>1. Білий аркуш паперу  к</a:t>
            </a:r>
            <a:r>
              <a:rPr lang="ru-RU" sz="2400" dirty="0" err="1" smtClean="0"/>
              <a:t>ладут</a:t>
            </a:r>
            <a:r>
              <a:rPr lang="uk-UA" sz="2400" dirty="0" smtClean="0"/>
              <a:t>ь</a:t>
            </a:r>
            <a:r>
              <a:rPr lang="ru-RU" sz="2400" dirty="0" smtClean="0"/>
              <a:t> на </a:t>
            </a:r>
            <a:r>
              <a:rPr lang="uk-UA" sz="2400" dirty="0" smtClean="0"/>
              <a:t>підлогу</a:t>
            </a:r>
            <a:r>
              <a:rPr lang="ru-RU" sz="2400" dirty="0" smtClean="0"/>
              <a:t>, </a:t>
            </a:r>
            <a:r>
              <a:rPr lang="uk-UA" sz="2400" dirty="0" smtClean="0"/>
              <a:t>з</a:t>
            </a:r>
            <a:r>
              <a:rPr lang="ru-RU" sz="2400" dirty="0" err="1" smtClean="0"/>
              <a:t>ма</a:t>
            </a:r>
            <a:r>
              <a:rPr lang="uk-UA" sz="2400" dirty="0" err="1" smtClean="0"/>
              <a:t>щують</a:t>
            </a:r>
            <a:r>
              <a:rPr lang="uk-UA" sz="2400" dirty="0" smtClean="0"/>
              <a:t> </a:t>
            </a:r>
            <a:r>
              <a:rPr lang="ru-RU" sz="2400" dirty="0" smtClean="0"/>
              <a:t>ногу </a:t>
            </a:r>
            <a:r>
              <a:rPr lang="ru-RU" sz="2400" dirty="0" err="1" smtClean="0"/>
              <a:t>жирн</a:t>
            </a:r>
            <a:r>
              <a:rPr lang="uk-UA" sz="2400" dirty="0" smtClean="0"/>
              <a:t>и</a:t>
            </a:r>
            <a:r>
              <a:rPr lang="ru-RU" sz="2400" dirty="0" smtClean="0"/>
              <a:t>м кремом </a:t>
            </a:r>
            <a:r>
              <a:rPr lang="uk-UA" sz="2400" dirty="0" smtClean="0"/>
              <a:t>і наступають </a:t>
            </a:r>
            <a:r>
              <a:rPr lang="ru-RU" sz="2400" dirty="0" smtClean="0"/>
              <a:t>на </a:t>
            </a:r>
            <a:r>
              <a:rPr lang="uk-UA" sz="2400" dirty="0" smtClean="0"/>
              <a:t>аркуш.</a:t>
            </a:r>
            <a:endParaRPr lang="ru-RU" sz="2400" dirty="0" smtClean="0"/>
          </a:p>
          <a:p>
            <a:r>
              <a:rPr lang="ru-RU" sz="2400" dirty="0" smtClean="0"/>
              <a:t>2. На </a:t>
            </a:r>
            <a:r>
              <a:rPr lang="uk-UA" sz="2400" dirty="0" smtClean="0"/>
              <a:t>відбитку </a:t>
            </a:r>
            <a:r>
              <a:rPr lang="uk-UA" sz="2400" dirty="0" err="1" smtClean="0"/>
              <a:t>зʼєднують</a:t>
            </a:r>
            <a:r>
              <a:rPr lang="uk-UA" sz="2400" dirty="0" smtClean="0"/>
              <a:t> крайні точки з боку великого пальця й </a:t>
            </a:r>
            <a:r>
              <a:rPr lang="uk-UA" sz="2400" dirty="0" err="1" smtClean="0"/>
              <a:t>пʼяткою</a:t>
            </a:r>
            <a:r>
              <a:rPr lang="ru-RU" sz="2400" dirty="0" smtClean="0"/>
              <a:t> прямо</a:t>
            </a:r>
            <a:r>
              <a:rPr lang="uk-UA" sz="2400" dirty="0" smtClean="0"/>
              <a:t>ю </a:t>
            </a:r>
            <a:r>
              <a:rPr lang="ru-RU" sz="2400" dirty="0" smtClean="0"/>
              <a:t> л</a:t>
            </a:r>
            <a:r>
              <a:rPr lang="uk-UA" sz="2400" dirty="0" err="1" smtClean="0"/>
              <a:t>інією</a:t>
            </a:r>
            <a:r>
              <a:rPr lang="ru-RU" sz="2400" dirty="0" smtClean="0"/>
              <a:t>. </a:t>
            </a:r>
          </a:p>
          <a:p>
            <a:r>
              <a:rPr lang="ru-RU" sz="2400" dirty="0" smtClean="0"/>
              <a:t>3. </a:t>
            </a:r>
            <a:r>
              <a:rPr lang="uk-UA" sz="2400" dirty="0" smtClean="0"/>
              <a:t>По</a:t>
            </a:r>
            <a:r>
              <a:rPr lang="ru-RU" sz="2400" dirty="0" smtClean="0"/>
              <a:t>т</a:t>
            </a:r>
            <a:r>
              <a:rPr lang="uk-UA" sz="2400" dirty="0" smtClean="0"/>
              <a:t>і</a:t>
            </a:r>
            <a:r>
              <a:rPr lang="ru-RU" sz="2400" dirty="0" smtClean="0"/>
              <a:t>м </a:t>
            </a:r>
            <a:r>
              <a:rPr lang="uk-UA" sz="2400" dirty="0" smtClean="0"/>
              <a:t>з</a:t>
            </a:r>
            <a:r>
              <a:rPr lang="ru-RU" sz="2400" dirty="0" smtClean="0"/>
              <a:t>находят</a:t>
            </a:r>
            <a:r>
              <a:rPr lang="uk-UA" sz="2400" dirty="0" smtClean="0"/>
              <a:t>ь</a:t>
            </a:r>
            <a:r>
              <a:rPr lang="ru-RU" sz="2400" dirty="0" smtClean="0"/>
              <a:t> с</a:t>
            </a:r>
            <a:r>
              <a:rPr lang="uk-UA" sz="2400" dirty="0" smtClean="0"/>
              <a:t>е</a:t>
            </a:r>
            <a:r>
              <a:rPr lang="ru-RU" sz="2400" dirty="0" err="1" smtClean="0"/>
              <a:t>редню</a:t>
            </a:r>
            <a:r>
              <a:rPr lang="ru-RU" sz="2400" dirty="0" smtClean="0"/>
              <a:t> точку (М), </a:t>
            </a:r>
            <a:r>
              <a:rPr lang="uk-UA" sz="2400" dirty="0" smtClean="0"/>
              <a:t>і</a:t>
            </a:r>
            <a:r>
              <a:rPr lang="ru-RU" sz="2400" dirty="0" smtClean="0"/>
              <a:t> проводят</a:t>
            </a:r>
            <a:r>
              <a:rPr lang="uk-UA" sz="2400" dirty="0" smtClean="0"/>
              <a:t>ь</a:t>
            </a:r>
            <a:r>
              <a:rPr lang="ru-RU" sz="2400" dirty="0" smtClean="0"/>
              <a:t> перпендикуляр</a:t>
            </a:r>
            <a:r>
              <a:rPr lang="uk-UA" sz="2400" dirty="0" smtClean="0"/>
              <a:t>и</a:t>
            </a:r>
            <a:r>
              <a:rPr lang="ru-RU" sz="2400" dirty="0" smtClean="0"/>
              <a:t> (АВ, МD).</a:t>
            </a:r>
          </a:p>
          <a:p>
            <a:r>
              <a:rPr lang="ru-RU" sz="2400" dirty="0" smtClean="0"/>
              <a:t>4. Точку пере</a:t>
            </a:r>
            <a:r>
              <a:rPr lang="uk-UA" sz="2400" dirty="0" smtClean="0"/>
              <a:t>тину</a:t>
            </a:r>
            <a:r>
              <a:rPr lang="ru-RU" sz="2400" dirty="0" smtClean="0"/>
              <a:t> MD </a:t>
            </a:r>
            <a:r>
              <a:rPr lang="uk-UA" sz="2400" dirty="0" smtClean="0"/>
              <a:t>з відбитком п</a:t>
            </a:r>
            <a:r>
              <a:rPr lang="ru-RU" sz="2400" dirty="0" smtClean="0"/>
              <a:t>о</a:t>
            </a:r>
            <a:r>
              <a:rPr lang="uk-UA" sz="2400" dirty="0" err="1" smtClean="0"/>
              <a:t>значають</a:t>
            </a:r>
            <a:r>
              <a:rPr lang="uk-UA" sz="2400" dirty="0" smtClean="0"/>
              <a:t>  літер</a:t>
            </a:r>
            <a:r>
              <a:rPr lang="ru-RU" sz="2400" dirty="0" smtClean="0"/>
              <a:t>ой С. </a:t>
            </a:r>
          </a:p>
          <a:p>
            <a:r>
              <a:rPr lang="ru-RU" sz="2400" dirty="0" smtClean="0"/>
              <a:t>5. </a:t>
            </a:r>
            <a:r>
              <a:rPr lang="uk-UA" sz="2400" dirty="0" smtClean="0"/>
              <a:t>Відрізок</a:t>
            </a:r>
            <a:r>
              <a:rPr lang="ru-RU" sz="2400" dirty="0" smtClean="0"/>
              <a:t> CD </a:t>
            </a:r>
            <a:r>
              <a:rPr lang="uk-UA" sz="2400" dirty="0" smtClean="0"/>
              <a:t> треба по</a:t>
            </a:r>
            <a:r>
              <a:rPr lang="ru-RU" sz="2400" dirty="0" err="1" smtClean="0"/>
              <a:t>д</a:t>
            </a:r>
            <a:r>
              <a:rPr lang="uk-UA" sz="2400" dirty="0" smtClean="0"/>
              <a:t>і</a:t>
            </a:r>
            <a:r>
              <a:rPr lang="ru-RU" sz="2400" dirty="0" smtClean="0"/>
              <a:t>л</a:t>
            </a:r>
            <a:r>
              <a:rPr lang="uk-UA" sz="2400" dirty="0" smtClean="0"/>
              <a:t>и</a:t>
            </a:r>
            <a:r>
              <a:rPr lang="ru-RU" sz="2400" dirty="0" smtClean="0"/>
              <a:t>т</a:t>
            </a:r>
            <a:r>
              <a:rPr lang="uk-UA" sz="2400" dirty="0" smtClean="0"/>
              <a:t>и </a:t>
            </a:r>
            <a:r>
              <a:rPr lang="ru-RU" sz="2400" dirty="0" smtClean="0"/>
              <a:t> на АВ. </a:t>
            </a:r>
          </a:p>
          <a:p>
            <a:r>
              <a:rPr lang="uk-UA" dirty="0" smtClean="0"/>
              <a:t>    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785786" y="142852"/>
            <a:ext cx="7898252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b="1" dirty="0" smtClean="0">
                <a:solidFill>
                  <a:srgbClr val="FF0066"/>
                </a:solidFill>
              </a:rPr>
              <a:t>Тест на визначення плоскостопості</a:t>
            </a:r>
            <a:endParaRPr lang="ru-RU" sz="4000" dirty="0" smtClean="0">
              <a:solidFill>
                <a:srgbClr val="FF0066"/>
              </a:solidFill>
            </a:endParaRPr>
          </a:p>
          <a:p>
            <a:endParaRPr lang="ru-RU" dirty="0"/>
          </a:p>
        </p:txBody>
      </p:sp>
      <p:pic>
        <p:nvPicPr>
          <p:cNvPr id="4" name="Рисунок 3" descr="D:\ШКОЛА\Остриківська ЗОШ І-ІІІ ст\2016 - 17 н.р\БІОЛОГІЯ\9 клас\ОРС\Матеріали на відкритий урок\Новая папка (2)\Визначення плоскостопості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14942" y="4071942"/>
            <a:ext cx="3500462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42845" y="4786322"/>
            <a:ext cx="4857784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uk-UA" sz="2400" dirty="0" smtClean="0"/>
          </a:p>
          <a:p>
            <a:r>
              <a:rPr lang="uk-UA" sz="2400" b="1" dirty="0" smtClean="0">
                <a:solidFill>
                  <a:srgbClr val="0000FF"/>
                </a:solidFill>
              </a:rPr>
              <a:t>Якщо</a:t>
            </a:r>
            <a:r>
              <a:rPr lang="ru-RU" sz="2400" b="1" dirty="0" smtClean="0">
                <a:solidFill>
                  <a:srgbClr val="0000FF"/>
                </a:solidFill>
              </a:rPr>
              <a:t> результат б</a:t>
            </a:r>
            <a:r>
              <a:rPr lang="uk-UA" sz="2400" b="1" dirty="0" smtClean="0">
                <a:solidFill>
                  <a:srgbClr val="0000FF"/>
                </a:solidFill>
              </a:rPr>
              <a:t>і</a:t>
            </a:r>
            <a:r>
              <a:rPr lang="ru-RU" sz="2400" b="1" dirty="0" err="1" smtClean="0">
                <a:solidFill>
                  <a:srgbClr val="0000FF"/>
                </a:solidFill>
              </a:rPr>
              <a:t>льш</a:t>
            </a:r>
            <a:r>
              <a:rPr lang="uk-UA" sz="2400" b="1" dirty="0" err="1" smtClean="0">
                <a:solidFill>
                  <a:srgbClr val="0000FF"/>
                </a:solidFill>
              </a:rPr>
              <a:t>ий</a:t>
            </a:r>
            <a:r>
              <a:rPr lang="uk-UA" sz="2400" b="1" dirty="0" smtClean="0">
                <a:solidFill>
                  <a:srgbClr val="0000FF"/>
                </a:solidFill>
              </a:rPr>
              <a:t> ніж</a:t>
            </a:r>
            <a:r>
              <a:rPr lang="ru-RU" sz="2400" b="1" dirty="0" smtClean="0">
                <a:solidFill>
                  <a:srgbClr val="0000FF"/>
                </a:solidFill>
              </a:rPr>
              <a:t> 0,33, то у </a:t>
            </a:r>
            <a:r>
              <a:rPr lang="uk-UA" sz="2400" b="1" dirty="0" smtClean="0">
                <a:solidFill>
                  <a:srgbClr val="0000FF"/>
                </a:solidFill>
              </a:rPr>
              <a:t>людини - </a:t>
            </a:r>
            <a:r>
              <a:rPr lang="ru-RU" sz="2400" b="1" dirty="0" err="1" smtClean="0">
                <a:solidFill>
                  <a:srgbClr val="0000FF"/>
                </a:solidFill>
              </a:rPr>
              <a:t>плоскостоп</a:t>
            </a:r>
            <a:r>
              <a:rPr lang="uk-UA" sz="2800" b="1" dirty="0" err="1" smtClean="0">
                <a:solidFill>
                  <a:srgbClr val="0000FF"/>
                </a:solidFill>
              </a:rPr>
              <a:t>ість</a:t>
            </a:r>
            <a:r>
              <a:rPr lang="ru-RU" sz="2800" b="1" dirty="0" smtClean="0">
                <a:solidFill>
                  <a:srgbClr val="0000FF"/>
                </a:solidFill>
              </a:rPr>
              <a:t>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428728" y="142852"/>
            <a:ext cx="5759718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b="1" dirty="0" smtClean="0">
                <a:solidFill>
                  <a:srgbClr val="0000FF"/>
                </a:solidFill>
              </a:rPr>
              <a:t>Причини плоскостопості:</a:t>
            </a:r>
            <a:endParaRPr lang="ru-RU" sz="4000" dirty="0" smtClean="0">
              <a:solidFill>
                <a:srgbClr val="0000FF"/>
              </a:solidFill>
            </a:endParaRP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57158" y="1285860"/>
            <a:ext cx="8358246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ru-RU" sz="2800" dirty="0" smtClean="0"/>
              <a:t>  Но</a:t>
            </a:r>
            <a:r>
              <a:rPr lang="uk-UA" sz="2800" dirty="0" err="1" smtClean="0"/>
              <a:t>сіння</a:t>
            </a:r>
            <a:r>
              <a:rPr lang="uk-UA" sz="2800" dirty="0" smtClean="0"/>
              <a:t> надто</a:t>
            </a:r>
            <a:r>
              <a:rPr lang="ru-RU" sz="2800" dirty="0" smtClean="0"/>
              <a:t> </a:t>
            </a:r>
            <a:r>
              <a:rPr lang="uk-UA" sz="2800" dirty="0" smtClean="0"/>
              <a:t>тісного або просторого взуття на</a:t>
            </a:r>
          </a:p>
          <a:p>
            <a:r>
              <a:rPr lang="uk-UA" sz="2800" dirty="0" smtClean="0"/>
              <a:t>      високих підборах ; </a:t>
            </a:r>
          </a:p>
          <a:p>
            <a:pPr>
              <a:buFont typeface="Wingdings" pitchFamily="2" charset="2"/>
              <a:buChar char="q"/>
            </a:pPr>
            <a:r>
              <a:rPr lang="uk-UA" sz="2800" dirty="0" smtClean="0"/>
              <a:t>  Слабкість </a:t>
            </a:r>
            <a:r>
              <a:rPr lang="uk-UA" sz="2800" dirty="0" err="1" smtClean="0"/>
              <a:t>мʼязів</a:t>
            </a:r>
            <a:r>
              <a:rPr lang="uk-UA" sz="2800" dirty="0" smtClean="0"/>
              <a:t>  ніг;</a:t>
            </a:r>
          </a:p>
          <a:p>
            <a:pPr>
              <a:buFont typeface="Wingdings" pitchFamily="2" charset="2"/>
              <a:buChar char="q"/>
            </a:pPr>
            <a:r>
              <a:rPr lang="uk-UA" sz="2800" dirty="0" smtClean="0"/>
              <a:t>  Надмірна вага тіла;</a:t>
            </a:r>
          </a:p>
          <a:p>
            <a:pPr>
              <a:buFont typeface="Wingdings" pitchFamily="2" charset="2"/>
              <a:buChar char="q"/>
            </a:pPr>
            <a:r>
              <a:rPr lang="ru-RU" sz="2800" dirty="0" smtClean="0"/>
              <a:t> </a:t>
            </a:r>
            <a:r>
              <a:rPr lang="uk-UA" sz="2800" dirty="0" smtClean="0"/>
              <a:t>Велике навантаження на стопу в людей, які тривалий час перебувають на ногах.</a:t>
            </a:r>
            <a:endParaRPr lang="ru-RU" sz="2800" dirty="0" smtClean="0"/>
          </a:p>
          <a:p>
            <a:endParaRPr lang="ru-RU" dirty="0"/>
          </a:p>
        </p:txBody>
      </p:sp>
      <p:pic>
        <p:nvPicPr>
          <p:cNvPr id="6" name="Рисунок 5" descr="fs2_78-копия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4" y="4643446"/>
            <a:ext cx="2643206" cy="1968299"/>
          </a:xfrm>
          <a:prstGeom prst="rect">
            <a:avLst/>
          </a:prstGeom>
        </p:spPr>
      </p:pic>
      <p:pic>
        <p:nvPicPr>
          <p:cNvPr id="7" name="Рисунок 6" descr="Ноги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0166" y="4643446"/>
            <a:ext cx="2643206" cy="195262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571612"/>
            <a:ext cx="8401080" cy="2428892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endParaRPr lang="ru-RU" b="1" dirty="0" smtClean="0"/>
          </a:p>
          <a:p>
            <a:pPr>
              <a:buNone/>
            </a:pPr>
            <a:r>
              <a:rPr lang="ru-RU" sz="4300" b="1" dirty="0" smtClean="0"/>
              <a:t>“ Розум </a:t>
            </a:r>
            <a:r>
              <a:rPr lang="ru-RU" sz="4300" b="1" dirty="0" err="1" smtClean="0"/>
              <a:t>полягає</a:t>
            </a:r>
            <a:r>
              <a:rPr lang="ru-RU" sz="4300" b="1" dirty="0" smtClean="0"/>
              <a:t> не </a:t>
            </a:r>
            <a:r>
              <a:rPr lang="ru-RU" sz="4300" b="1" dirty="0" err="1" smtClean="0"/>
              <a:t>тільки</a:t>
            </a:r>
            <a:r>
              <a:rPr lang="ru-RU" sz="4300" b="1" dirty="0" smtClean="0"/>
              <a:t> у </a:t>
            </a:r>
            <a:r>
              <a:rPr lang="ru-RU" sz="4300" b="1" dirty="0" err="1" smtClean="0"/>
              <a:t>знанні</a:t>
            </a:r>
            <a:r>
              <a:rPr lang="ru-RU" sz="4300" b="1" dirty="0" smtClean="0"/>
              <a:t>, </a:t>
            </a:r>
            <a:r>
              <a:rPr lang="ru-RU" sz="4300" b="1" dirty="0" err="1" smtClean="0"/>
              <a:t>але</a:t>
            </a:r>
            <a:r>
              <a:rPr lang="ru-RU" sz="4300" b="1" dirty="0" smtClean="0"/>
              <a:t> </a:t>
            </a:r>
            <a:r>
              <a:rPr lang="ru-RU" sz="4300" b="1" dirty="0" err="1" smtClean="0"/>
              <a:t>й</a:t>
            </a:r>
            <a:r>
              <a:rPr lang="ru-RU" sz="4300" b="1" dirty="0" smtClean="0"/>
              <a:t> </a:t>
            </a:r>
            <a:r>
              <a:rPr lang="ru-RU" sz="4300" b="1" dirty="0" err="1" smtClean="0"/>
              <a:t>у</a:t>
            </a:r>
            <a:r>
              <a:rPr lang="ru-RU" sz="4300" b="1" dirty="0" smtClean="0"/>
              <a:t> </a:t>
            </a:r>
            <a:r>
              <a:rPr lang="ru-RU" sz="4300" b="1" dirty="0" err="1" smtClean="0"/>
              <a:t>вмінні</a:t>
            </a:r>
            <a:r>
              <a:rPr lang="ru-RU" sz="4300" b="1" dirty="0" smtClean="0"/>
              <a:t> </a:t>
            </a:r>
            <a:r>
              <a:rPr lang="ru-RU" sz="4300" b="1" dirty="0" err="1" smtClean="0"/>
              <a:t>застосувати</a:t>
            </a:r>
            <a:r>
              <a:rPr lang="ru-RU" sz="4300" b="1" dirty="0" smtClean="0"/>
              <a:t> </a:t>
            </a:r>
            <a:r>
              <a:rPr lang="ru-RU" sz="4300" b="1" dirty="0" err="1" smtClean="0"/>
              <a:t>знання</a:t>
            </a:r>
            <a:r>
              <a:rPr lang="ru-RU" sz="4300" b="1" dirty="0" smtClean="0"/>
              <a:t> на </a:t>
            </a:r>
            <a:r>
              <a:rPr lang="ru-RU" sz="4300" b="1" dirty="0" err="1" smtClean="0"/>
              <a:t>ділі</a:t>
            </a:r>
            <a:r>
              <a:rPr lang="ru-RU" sz="4300" b="1" dirty="0" smtClean="0"/>
              <a:t>”</a:t>
            </a:r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r>
              <a:rPr lang="ru-RU" sz="3600" dirty="0" smtClean="0"/>
              <a:t>                                                                     </a:t>
            </a:r>
            <a:r>
              <a:rPr lang="ru-RU" sz="3600" dirty="0" err="1" smtClean="0"/>
              <a:t>Арістотель</a:t>
            </a:r>
            <a:r>
              <a:rPr lang="ru-RU" sz="3600" dirty="0" smtClean="0"/>
              <a:t>  </a:t>
            </a: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14282" y="357166"/>
            <a:ext cx="82868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dirty="0" smtClean="0"/>
              <a:t>Епіграф уроку</a:t>
            </a:r>
            <a:endParaRPr lang="ru-RU" sz="4000" dirty="0"/>
          </a:p>
        </p:txBody>
      </p:sp>
      <p:pic>
        <p:nvPicPr>
          <p:cNvPr id="1026" name="Picture 2" descr="C:\Users\Admin\Downloads\7975638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214686"/>
            <a:ext cx="4714908" cy="31575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43174" y="2643182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85720" y="1857364"/>
            <a:ext cx="8643998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ru-RU" sz="2400" dirty="0" smtClean="0"/>
              <a:t>  Ход</a:t>
            </a:r>
            <a:r>
              <a:rPr lang="uk-UA" sz="2400" dirty="0" err="1" smtClean="0"/>
              <a:t>іння</a:t>
            </a:r>
            <a:r>
              <a:rPr lang="ru-RU" sz="2400" dirty="0" smtClean="0"/>
              <a:t> бос</a:t>
            </a:r>
            <a:r>
              <a:rPr lang="uk-UA" sz="2400" dirty="0" err="1" smtClean="0"/>
              <a:t>оніж</a:t>
            </a:r>
            <a:r>
              <a:rPr lang="uk-UA" sz="2400" dirty="0" smtClean="0"/>
              <a:t>;</a:t>
            </a:r>
            <a:endParaRPr lang="ru-RU" sz="2400" dirty="0" smtClean="0"/>
          </a:p>
          <a:p>
            <a:pPr>
              <a:buFont typeface="Wingdings" pitchFamily="2" charset="2"/>
              <a:buChar char="q"/>
            </a:pPr>
            <a:r>
              <a:rPr lang="ru-RU" sz="2400" dirty="0" smtClean="0"/>
              <a:t>  Ход</a:t>
            </a:r>
            <a:r>
              <a:rPr lang="uk-UA" sz="2400" dirty="0" err="1" smtClean="0"/>
              <a:t>іння</a:t>
            </a:r>
            <a:r>
              <a:rPr lang="ru-RU" sz="2400" dirty="0" smtClean="0"/>
              <a:t> на </a:t>
            </a:r>
            <a:r>
              <a:rPr lang="uk-UA" sz="2400" dirty="0" smtClean="0"/>
              <a:t>пальці</a:t>
            </a:r>
            <a:r>
              <a:rPr lang="ru-RU" sz="2400" dirty="0" err="1" smtClean="0"/>
              <a:t>х</a:t>
            </a:r>
            <a:r>
              <a:rPr lang="uk-UA" sz="2400" dirty="0" smtClean="0"/>
              <a:t>;</a:t>
            </a:r>
            <a:endParaRPr lang="ru-RU" sz="2400" dirty="0" smtClean="0"/>
          </a:p>
          <a:p>
            <a:pPr>
              <a:buFont typeface="Wingdings" pitchFamily="2" charset="2"/>
              <a:buChar char="q"/>
            </a:pPr>
            <a:r>
              <a:rPr lang="ru-RU" sz="2400" dirty="0" smtClean="0"/>
              <a:t>  Ход</a:t>
            </a:r>
            <a:r>
              <a:rPr lang="uk-UA" sz="2400" dirty="0" err="1" smtClean="0"/>
              <a:t>іння</a:t>
            </a:r>
            <a:r>
              <a:rPr lang="ru-RU" sz="2400" dirty="0" smtClean="0"/>
              <a:t> на </a:t>
            </a:r>
            <a:r>
              <a:rPr lang="uk-UA" sz="2400" dirty="0" smtClean="0"/>
              <a:t>зовнішньому боці</a:t>
            </a:r>
            <a:r>
              <a:rPr lang="ru-RU" sz="2400" dirty="0" smtClean="0"/>
              <a:t> стоп</a:t>
            </a:r>
            <a:r>
              <a:rPr lang="uk-UA" sz="2400" dirty="0" smtClean="0"/>
              <a:t>и;</a:t>
            </a:r>
            <a:endParaRPr lang="ru-RU" sz="2400" dirty="0" smtClean="0"/>
          </a:p>
          <a:p>
            <a:pPr>
              <a:buFont typeface="Wingdings" pitchFamily="2" charset="2"/>
              <a:buChar char="q"/>
            </a:pPr>
            <a:r>
              <a:rPr lang="ru-RU" sz="2400" dirty="0" smtClean="0"/>
              <a:t>  Ход</a:t>
            </a:r>
            <a:r>
              <a:rPr lang="uk-UA" sz="2400" dirty="0" err="1" smtClean="0"/>
              <a:t>іння</a:t>
            </a:r>
            <a:r>
              <a:rPr lang="ru-RU" sz="2400" dirty="0" smtClean="0"/>
              <a:t> на </a:t>
            </a:r>
            <a:r>
              <a:rPr lang="ru-RU" sz="2400" dirty="0" err="1" smtClean="0"/>
              <a:t>внутр</a:t>
            </a:r>
            <a:r>
              <a:rPr lang="uk-UA" sz="2400" dirty="0" err="1" smtClean="0"/>
              <a:t>ішньому</a:t>
            </a:r>
            <a:r>
              <a:rPr lang="uk-UA" sz="2400" dirty="0" smtClean="0"/>
              <a:t> боці</a:t>
            </a:r>
            <a:r>
              <a:rPr lang="ru-RU" sz="2400" dirty="0" smtClean="0"/>
              <a:t> стоп</a:t>
            </a:r>
            <a:r>
              <a:rPr lang="uk-UA" sz="2400" dirty="0" smtClean="0"/>
              <a:t>и;</a:t>
            </a:r>
            <a:endParaRPr lang="ru-RU" sz="2400" dirty="0" smtClean="0"/>
          </a:p>
          <a:p>
            <a:pPr>
              <a:buFont typeface="Wingdings" pitchFamily="2" charset="2"/>
              <a:buChar char="q"/>
            </a:pPr>
            <a:r>
              <a:rPr lang="ru-RU" sz="2400" dirty="0" smtClean="0"/>
              <a:t>  </a:t>
            </a:r>
            <a:r>
              <a:rPr lang="ru-RU" sz="2400" dirty="0" err="1" smtClean="0"/>
              <a:t>Поперем</a:t>
            </a:r>
            <a:r>
              <a:rPr lang="uk-UA" sz="2400" dirty="0" err="1" smtClean="0"/>
              <a:t>інне</a:t>
            </a:r>
            <a:r>
              <a:rPr lang="ru-RU" sz="2400" dirty="0" smtClean="0"/>
              <a:t>  </a:t>
            </a:r>
            <a:r>
              <a:rPr lang="ru-RU" sz="2400" dirty="0" err="1" smtClean="0"/>
              <a:t>сжиман</a:t>
            </a:r>
            <a:r>
              <a:rPr lang="uk-UA" sz="2400" dirty="0" err="1" smtClean="0"/>
              <a:t>ня</a:t>
            </a:r>
            <a:r>
              <a:rPr lang="uk-UA" sz="2400" dirty="0" smtClean="0"/>
              <a:t> </a:t>
            </a:r>
            <a:r>
              <a:rPr lang="ru-RU" sz="2400" dirty="0" err="1" smtClean="0"/>
              <a:t>пальц</a:t>
            </a:r>
            <a:r>
              <a:rPr lang="uk-UA" sz="2400" dirty="0" smtClean="0"/>
              <a:t>і</a:t>
            </a:r>
            <a:r>
              <a:rPr lang="ru-RU" sz="2400" dirty="0" smtClean="0"/>
              <a:t>в стоп</a:t>
            </a:r>
            <a:r>
              <a:rPr lang="uk-UA" sz="2400" dirty="0" smtClean="0"/>
              <a:t>и;</a:t>
            </a:r>
            <a:r>
              <a:rPr lang="ru-RU" sz="2400" dirty="0" smtClean="0"/>
              <a:t> </a:t>
            </a:r>
          </a:p>
          <a:p>
            <a:pPr>
              <a:buFont typeface="Wingdings" pitchFamily="2" charset="2"/>
              <a:buChar char="q"/>
            </a:pPr>
            <a:r>
              <a:rPr lang="uk-UA" sz="2400" dirty="0" smtClean="0"/>
              <a:t>  Кидання невеличкого</a:t>
            </a:r>
            <a:r>
              <a:rPr lang="ru-RU" sz="2400" dirty="0" smtClean="0"/>
              <a:t> предмета </a:t>
            </a:r>
            <a:r>
              <a:rPr lang="ru-RU" sz="2400" dirty="0" err="1" smtClean="0"/>
              <a:t>пальц</a:t>
            </a:r>
            <a:r>
              <a:rPr lang="uk-UA" sz="2400" dirty="0" smtClean="0"/>
              <a:t>я</a:t>
            </a:r>
            <a:r>
              <a:rPr lang="ru-RU" sz="2400" dirty="0" smtClean="0"/>
              <a:t>ми стоп</a:t>
            </a:r>
            <a:r>
              <a:rPr lang="uk-UA" sz="2400" dirty="0" smtClean="0"/>
              <a:t>и;</a:t>
            </a:r>
            <a:endParaRPr lang="ru-RU" sz="2400" dirty="0" smtClean="0"/>
          </a:p>
          <a:p>
            <a:pPr>
              <a:buFont typeface="Wingdings" pitchFamily="2" charset="2"/>
              <a:buChar char="q"/>
            </a:pPr>
            <a:r>
              <a:rPr lang="ru-RU" sz="2400" dirty="0" smtClean="0"/>
              <a:t>  Занят</a:t>
            </a:r>
            <a:r>
              <a:rPr lang="uk-UA" sz="2400" dirty="0" err="1" smtClean="0"/>
              <a:t>тя</a:t>
            </a:r>
            <a:r>
              <a:rPr lang="ru-RU" sz="2400" dirty="0" smtClean="0"/>
              <a:t> </a:t>
            </a:r>
            <a:r>
              <a:rPr lang="ru-RU" sz="2400" dirty="0" err="1" smtClean="0"/>
              <a:t>плаван</a:t>
            </a:r>
            <a:r>
              <a:rPr lang="uk-UA" sz="2400" dirty="0" err="1" smtClean="0"/>
              <a:t>ня</a:t>
            </a:r>
            <a:r>
              <a:rPr lang="ru-RU" sz="2400" dirty="0" smtClean="0"/>
              <a:t>м </a:t>
            </a:r>
            <a:r>
              <a:rPr lang="uk-UA" sz="2400" dirty="0" smtClean="0"/>
              <a:t>і різноманітними </a:t>
            </a:r>
            <a:r>
              <a:rPr lang="ru-RU" sz="2400" dirty="0" err="1" smtClean="0"/>
              <a:t>спортивн</a:t>
            </a:r>
            <a:r>
              <a:rPr lang="uk-UA" sz="2400" dirty="0" smtClean="0"/>
              <a:t>и</a:t>
            </a:r>
            <a:r>
              <a:rPr lang="ru-RU" sz="2400" dirty="0" smtClean="0"/>
              <a:t>ми </a:t>
            </a:r>
            <a:r>
              <a:rPr lang="uk-UA" sz="2400" dirty="0" smtClean="0"/>
              <a:t>і</a:t>
            </a:r>
            <a:r>
              <a:rPr lang="ru-RU" sz="2400" dirty="0" err="1" smtClean="0"/>
              <a:t>грами</a:t>
            </a:r>
            <a:r>
              <a:rPr lang="uk-UA" sz="2400" dirty="0" smtClean="0"/>
              <a:t>.</a:t>
            </a:r>
          </a:p>
          <a:p>
            <a:pPr>
              <a:buFont typeface="Wingdings" pitchFamily="2" charset="2"/>
              <a:buChar char="q"/>
            </a:pPr>
            <a:endParaRPr lang="ru-RU" sz="2400" dirty="0" smtClean="0"/>
          </a:p>
          <a:p>
            <a:r>
              <a:rPr lang="uk-UA" sz="2800" b="1" dirty="0" smtClean="0">
                <a:solidFill>
                  <a:srgbClr val="FF0066"/>
                </a:solidFill>
              </a:rPr>
              <a:t>Якщо плоскостопість уже є - треба звернутися до лікаря ортопеда, якій призначить спеціальне взуття й лікувальні фізичні вправи.</a:t>
            </a:r>
            <a:endParaRPr lang="ru-RU" sz="2800" b="1" dirty="0" smtClean="0">
              <a:solidFill>
                <a:srgbClr val="FF0066"/>
              </a:solidFill>
            </a:endParaRP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85720" y="214290"/>
            <a:ext cx="8643998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rgbClr val="0000FF"/>
                </a:solidFill>
              </a:rPr>
              <a:t>Заходи щодо попередження</a:t>
            </a:r>
          </a:p>
          <a:p>
            <a:pPr algn="ctr"/>
            <a:r>
              <a:rPr lang="uk-UA" sz="4000" b="1" dirty="0" smtClean="0">
                <a:solidFill>
                  <a:srgbClr val="0000FF"/>
                </a:solidFill>
              </a:rPr>
              <a:t> плоскостопості  </a:t>
            </a:r>
            <a:endParaRPr lang="ru-RU" sz="4000" b="1" dirty="0" smtClean="0">
              <a:solidFill>
                <a:srgbClr val="0000FF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4348" y="285729"/>
            <a:ext cx="78581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FF0000"/>
                </a:solidFill>
              </a:rPr>
              <a:t>Причини порушень функцій скелета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42844" y="1142984"/>
            <a:ext cx="8786874" cy="14287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/>
            <a:r>
              <a:rPr lang="uk-UA" sz="2800" b="1" dirty="0" smtClean="0">
                <a:solidFill>
                  <a:schemeClr val="bg1"/>
                </a:solidFill>
              </a:rPr>
              <a:t>Викривлення хребта, що виникають у дитячому віці </a:t>
            </a:r>
            <a:r>
              <a:rPr lang="uk-UA" sz="2800" dirty="0" smtClean="0">
                <a:solidFill>
                  <a:schemeClr val="bg1"/>
                </a:solidFill>
              </a:rPr>
              <a:t>(батьки рано садять дитину, становлять на ніжки)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14282" y="2714620"/>
            <a:ext cx="8715436" cy="17859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2800" b="1" dirty="0" smtClean="0">
                <a:solidFill>
                  <a:schemeClr val="bg1"/>
                </a:solidFill>
              </a:rPr>
              <a:t>Викривлення хребта, що виникає через перенесені інфекційні захворювання </a:t>
            </a:r>
            <a:r>
              <a:rPr lang="uk-UA" sz="2800" dirty="0" smtClean="0">
                <a:solidFill>
                  <a:schemeClr val="bg1"/>
                </a:solidFill>
              </a:rPr>
              <a:t>(вітряна віспа, коклюш, туберкульоз, механічні травми скелета, важка форма рахіту або ожиріння)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14282" y="4643446"/>
            <a:ext cx="8715436" cy="20002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/>
            <a:r>
              <a:rPr lang="uk-UA" sz="2800" b="1" dirty="0" smtClean="0">
                <a:solidFill>
                  <a:schemeClr val="tx1"/>
                </a:solidFill>
              </a:rPr>
              <a:t> </a:t>
            </a:r>
            <a:r>
              <a:rPr lang="uk-UA" sz="2800" b="1" dirty="0" smtClean="0">
                <a:solidFill>
                  <a:schemeClr val="bg1"/>
                </a:solidFill>
              </a:rPr>
              <a:t>Викривлення хребта, що виникають в шкільний період, </a:t>
            </a:r>
            <a:r>
              <a:rPr lang="uk-UA" sz="2800" dirty="0" smtClean="0">
                <a:solidFill>
                  <a:schemeClr val="bg1"/>
                </a:solidFill>
              </a:rPr>
              <a:t>коли окостеніння скелета становить 65 % і опорно-руховий апарат ще остаточно не сформований </a:t>
            </a:r>
            <a:endParaRPr lang="ru-RU" sz="28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4283" y="142852"/>
            <a:ext cx="87154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>
                <a:solidFill>
                  <a:srgbClr val="FF0000"/>
                </a:solidFill>
              </a:rPr>
              <a:t> 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28596" y="1643050"/>
            <a:ext cx="8429684" cy="16953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3000"/>
              </a:lnSpc>
              <a:spcBef>
                <a:spcPct val="0"/>
              </a:spcBef>
              <a:buClr>
                <a:srgbClr val="000000"/>
              </a:buClr>
            </a:pPr>
            <a:r>
              <a:rPr lang="ru-RU" sz="2800" dirty="0" err="1" smtClean="0"/>
              <a:t>Класти</a:t>
            </a:r>
            <a:r>
              <a:rPr lang="ru-RU" sz="2800" dirty="0" smtClean="0"/>
              <a:t> ногу на ногу , </a:t>
            </a:r>
            <a:r>
              <a:rPr lang="ru-RU" sz="2800" dirty="0" err="1" smtClean="0"/>
              <a:t>підвертати</a:t>
            </a:r>
            <a:r>
              <a:rPr lang="ru-RU" sz="2800" dirty="0" smtClean="0"/>
              <a:t> одну ногу </a:t>
            </a:r>
            <a:r>
              <a:rPr lang="ru-RU" sz="2800" dirty="0" err="1" smtClean="0"/>
              <a:t>під</a:t>
            </a:r>
            <a:r>
              <a:rPr lang="ru-RU" sz="2800" dirty="0" smtClean="0"/>
              <a:t> себе, </a:t>
            </a:r>
            <a:r>
              <a:rPr lang="ru-RU" sz="2800" dirty="0" err="1" smtClean="0"/>
              <a:t>звішувати</a:t>
            </a:r>
            <a:r>
              <a:rPr lang="ru-RU" sz="2800" dirty="0" smtClean="0"/>
              <a:t> </a:t>
            </a:r>
            <a:r>
              <a:rPr lang="ru-RU" sz="2800" dirty="0" err="1" smtClean="0"/>
              <a:t>неробочу</a:t>
            </a:r>
            <a:r>
              <a:rPr lang="ru-RU" sz="2800" dirty="0" smtClean="0"/>
              <a:t> руку вниз, </a:t>
            </a:r>
            <a:r>
              <a:rPr lang="ru-RU" sz="2800" dirty="0" err="1" smtClean="0"/>
              <a:t>сидіти</a:t>
            </a:r>
            <a:r>
              <a:rPr lang="ru-RU" sz="2800" dirty="0" smtClean="0"/>
              <a:t> перед столом у </a:t>
            </a:r>
            <a:r>
              <a:rPr lang="ru-RU" sz="2800" dirty="0" err="1" smtClean="0"/>
              <a:t>півоберта</a:t>
            </a:r>
            <a:r>
              <a:rPr lang="ru-RU" sz="2800" dirty="0" smtClean="0"/>
              <a:t>, </a:t>
            </a:r>
            <a:r>
              <a:rPr lang="ru-RU" sz="2800" dirty="0" err="1" smtClean="0"/>
              <a:t>дивитися</a:t>
            </a:r>
            <a:r>
              <a:rPr lang="ru-RU" sz="2800" dirty="0" smtClean="0"/>
              <a:t> </a:t>
            </a:r>
            <a:r>
              <a:rPr lang="ru-RU" sz="2800" dirty="0" err="1" smtClean="0"/>
              <a:t>одночасно</a:t>
            </a:r>
            <a:r>
              <a:rPr lang="ru-RU" sz="2800" dirty="0" smtClean="0"/>
              <a:t> </a:t>
            </a:r>
            <a:r>
              <a:rPr lang="ru-RU" sz="2800" dirty="0" err="1" smtClean="0"/>
              <a:t>телевізор</a:t>
            </a:r>
            <a:r>
              <a:rPr lang="ru-RU" sz="2800" dirty="0" smtClean="0"/>
              <a:t> та </a:t>
            </a:r>
            <a:r>
              <a:rPr lang="ru-RU" sz="2800" dirty="0" err="1" smtClean="0"/>
              <a:t>виконувати</a:t>
            </a:r>
            <a:r>
              <a:rPr lang="ru-RU" sz="2800" dirty="0" smtClean="0"/>
              <a:t> </a:t>
            </a:r>
            <a:r>
              <a:rPr lang="ru-RU" sz="2800" dirty="0" err="1" smtClean="0"/>
              <a:t>домашне</a:t>
            </a:r>
            <a:r>
              <a:rPr lang="ru-RU" sz="2800" dirty="0" smtClean="0"/>
              <a:t> </a:t>
            </a:r>
            <a:r>
              <a:rPr lang="ru-RU" sz="2800" dirty="0" err="1" smtClean="0"/>
              <a:t>завдання</a:t>
            </a:r>
            <a:r>
              <a:rPr lang="ru-RU" sz="2800" dirty="0" smtClean="0"/>
              <a:t>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57158" y="285728"/>
            <a:ext cx="8501122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err="1" smtClean="0">
                <a:solidFill>
                  <a:srgbClr val="FF0066"/>
                </a:solidFill>
              </a:rPr>
              <a:t>Шкідливі</a:t>
            </a:r>
            <a:r>
              <a:rPr lang="ru-RU" sz="3600" b="1" dirty="0" smtClean="0">
                <a:solidFill>
                  <a:srgbClr val="FF0066"/>
                </a:solidFill>
              </a:rPr>
              <a:t> </a:t>
            </a:r>
            <a:r>
              <a:rPr lang="ru-RU" sz="3600" b="1" dirty="0" err="1" smtClean="0">
                <a:solidFill>
                  <a:srgbClr val="FF0066"/>
                </a:solidFill>
              </a:rPr>
              <a:t>звички</a:t>
            </a:r>
            <a:r>
              <a:rPr lang="ru-RU" sz="3600" b="1" dirty="0" smtClean="0">
                <a:solidFill>
                  <a:srgbClr val="FF0066"/>
                </a:solidFill>
              </a:rPr>
              <a:t> – </a:t>
            </a:r>
            <a:br>
              <a:rPr lang="ru-RU" sz="3600" b="1" dirty="0" smtClean="0">
                <a:solidFill>
                  <a:srgbClr val="FF0066"/>
                </a:solidFill>
              </a:rPr>
            </a:br>
            <a:r>
              <a:rPr lang="ru-RU" sz="3600" b="1" dirty="0" err="1" smtClean="0">
                <a:solidFill>
                  <a:srgbClr val="FF0066"/>
                </a:solidFill>
              </a:rPr>
              <a:t>швидкий</a:t>
            </a:r>
            <a:r>
              <a:rPr lang="ru-RU" sz="3600" b="1" dirty="0" smtClean="0">
                <a:solidFill>
                  <a:srgbClr val="FF0066"/>
                </a:solidFill>
              </a:rPr>
              <a:t> шлях до </a:t>
            </a:r>
            <a:r>
              <a:rPr lang="ru-RU" sz="3600" b="1" dirty="0" err="1" smtClean="0">
                <a:solidFill>
                  <a:srgbClr val="FF0066"/>
                </a:solidFill>
              </a:rPr>
              <a:t>порушень</a:t>
            </a:r>
            <a:r>
              <a:rPr lang="ru-RU" sz="3600" b="1" dirty="0" smtClean="0">
                <a:solidFill>
                  <a:srgbClr val="FF0066"/>
                </a:solidFill>
              </a:rPr>
              <a:t> </a:t>
            </a:r>
            <a:r>
              <a:rPr lang="ru-RU" sz="3600" b="1" dirty="0" err="1" smtClean="0">
                <a:solidFill>
                  <a:srgbClr val="FF0066"/>
                </a:solidFill>
              </a:rPr>
              <a:t>постави</a:t>
            </a:r>
            <a:endParaRPr lang="ru-RU" sz="3600" b="1" dirty="0" smtClean="0">
              <a:solidFill>
                <a:srgbClr val="FF0066"/>
              </a:solidFill>
            </a:endParaRPr>
          </a:p>
          <a:p>
            <a:pPr algn="ctr"/>
            <a:r>
              <a:rPr lang="ru-RU" sz="3600" b="1" dirty="0" smtClean="0">
                <a:solidFill>
                  <a:srgbClr val="FF0066"/>
                </a:solidFill>
              </a:rPr>
              <a:t>  </a:t>
            </a:r>
            <a:r>
              <a:rPr lang="en-US" sz="3600" b="1" dirty="0" smtClean="0">
                <a:solidFill>
                  <a:srgbClr val="FF0066"/>
                </a:solidFill>
              </a:rPr>
              <a:t> </a:t>
            </a:r>
            <a:r>
              <a:rPr lang="ru-RU" sz="2800" b="1" dirty="0" smtClean="0">
                <a:solidFill>
                  <a:srgbClr val="FF0066"/>
                </a:solidFill>
              </a:rPr>
              <a:t/>
            </a:r>
            <a:br>
              <a:rPr lang="ru-RU" sz="2800" b="1" dirty="0" smtClean="0">
                <a:solidFill>
                  <a:srgbClr val="FF0066"/>
                </a:solidFill>
              </a:rPr>
            </a:br>
            <a:endParaRPr lang="ru-RU" sz="2800" dirty="0"/>
          </a:p>
        </p:txBody>
      </p:sp>
      <p:grpSp>
        <p:nvGrpSpPr>
          <p:cNvPr id="13" name="Group 5"/>
          <p:cNvGrpSpPr>
            <a:grpSpLocks/>
          </p:cNvGrpSpPr>
          <p:nvPr/>
        </p:nvGrpSpPr>
        <p:grpSpPr bwMode="auto">
          <a:xfrm>
            <a:off x="5857884" y="3644900"/>
            <a:ext cx="2601904" cy="2541588"/>
            <a:chOff x="4082" y="2339"/>
            <a:chExt cx="1451" cy="1451"/>
          </a:xfrm>
        </p:grpSpPr>
        <p:pic>
          <p:nvPicPr>
            <p:cNvPr id="14" name="Picture 6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082" y="2381"/>
              <a:ext cx="1451" cy="14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" name="Rectangle 7"/>
            <p:cNvSpPr>
              <a:spLocks noChangeArrowheads="1"/>
            </p:cNvSpPr>
            <p:nvPr/>
          </p:nvSpPr>
          <p:spPr bwMode="auto">
            <a:xfrm>
              <a:off x="4082" y="2339"/>
              <a:ext cx="635" cy="145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16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59113" y="3789363"/>
            <a:ext cx="3382962" cy="24971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5288" y="3644900"/>
            <a:ext cx="1954212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1643050"/>
            <a:ext cx="8072494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uk-UA" sz="2800" dirty="0" smtClean="0"/>
              <a:t>   утруднення роботи  внутрішніх органів (легенів, серця,  органів травлення);</a:t>
            </a:r>
            <a:endParaRPr lang="ru-RU" sz="2800" dirty="0" smtClean="0"/>
          </a:p>
          <a:p>
            <a:pPr>
              <a:buFont typeface="Wingdings" pitchFamily="2" charset="2"/>
              <a:buChar char="q"/>
            </a:pPr>
            <a:r>
              <a:rPr lang="uk-UA" sz="2800" dirty="0" smtClean="0"/>
              <a:t>  зменшення життєвої ємності легенів;</a:t>
            </a:r>
          </a:p>
          <a:p>
            <a:pPr>
              <a:buFont typeface="Wingdings" pitchFamily="2" charset="2"/>
              <a:buChar char="q"/>
            </a:pPr>
            <a:r>
              <a:rPr lang="uk-UA" sz="2800" dirty="0" smtClean="0"/>
              <a:t>  розлад нервової діяльності;</a:t>
            </a:r>
            <a:endParaRPr lang="ru-RU" sz="2800" dirty="0" smtClean="0"/>
          </a:p>
          <a:p>
            <a:pPr>
              <a:buFont typeface="Wingdings" pitchFamily="2" charset="2"/>
              <a:buChar char="q"/>
            </a:pPr>
            <a:r>
              <a:rPr lang="uk-UA" sz="2800" dirty="0" smtClean="0"/>
              <a:t>  зниження обміну речовин;</a:t>
            </a:r>
            <a:endParaRPr lang="ru-RU" sz="2800" dirty="0" smtClean="0"/>
          </a:p>
          <a:p>
            <a:pPr>
              <a:buFont typeface="Wingdings" pitchFamily="2" charset="2"/>
              <a:buChar char="q"/>
            </a:pPr>
            <a:r>
              <a:rPr lang="uk-UA" sz="2800" dirty="0" smtClean="0"/>
              <a:t>  головний біль;</a:t>
            </a:r>
            <a:endParaRPr lang="ru-RU" sz="2800" dirty="0" smtClean="0"/>
          </a:p>
          <a:p>
            <a:pPr>
              <a:buFont typeface="Wingdings" pitchFamily="2" charset="2"/>
              <a:buChar char="q"/>
            </a:pPr>
            <a:r>
              <a:rPr lang="uk-UA" sz="2800" dirty="0" smtClean="0"/>
              <a:t>  підвищення стомлюваності;</a:t>
            </a:r>
          </a:p>
          <a:p>
            <a:pPr>
              <a:buFont typeface="Wingdings" pitchFamily="2" charset="2"/>
              <a:buChar char="q"/>
            </a:pPr>
            <a:r>
              <a:rPr lang="uk-UA" sz="2800" dirty="0" smtClean="0"/>
              <a:t>  погіршення зору;</a:t>
            </a:r>
            <a:endParaRPr lang="ru-RU" sz="2800" dirty="0" smtClean="0"/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57158" y="142852"/>
            <a:ext cx="850112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rgbClr val="FF0000"/>
                </a:solidFill>
              </a:rPr>
              <a:t>Наслідки порушення правильної</a:t>
            </a:r>
          </a:p>
          <a:p>
            <a:pPr algn="ctr"/>
            <a:r>
              <a:rPr lang="uk-UA" sz="4000" b="1" dirty="0" smtClean="0">
                <a:solidFill>
                  <a:srgbClr val="FF0000"/>
                </a:solidFill>
              </a:rPr>
              <a:t> постави тіла</a:t>
            </a:r>
            <a:endParaRPr lang="ru-RU" sz="4000" dirty="0" smtClean="0">
              <a:solidFill>
                <a:srgbClr val="FF0000"/>
              </a:solidFill>
            </a:endParaRP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42844" y="285728"/>
            <a:ext cx="8786874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rgbClr val="FF0000"/>
                </a:solidFill>
              </a:rPr>
              <a:t>Правильна постава – запорука </a:t>
            </a:r>
            <a:r>
              <a:rPr lang="uk-UA" sz="4000" b="1" dirty="0" err="1" smtClean="0">
                <a:solidFill>
                  <a:srgbClr val="FF0000"/>
                </a:solidFill>
              </a:rPr>
              <a:t>здоровʼя</a:t>
            </a:r>
            <a:r>
              <a:rPr lang="uk-UA" sz="4000" b="1" dirty="0" smtClean="0">
                <a:solidFill>
                  <a:srgbClr val="FF0000"/>
                </a:solidFill>
              </a:rPr>
              <a:t>    </a:t>
            </a:r>
            <a:endParaRPr lang="ru-RU" sz="4000" dirty="0" smtClean="0">
              <a:solidFill>
                <a:srgbClr val="FF0000"/>
              </a:solidFill>
            </a:endParaRP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14282" y="1500174"/>
            <a:ext cx="5572164" cy="6217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uk-UA" sz="2800" b="1" dirty="0" smtClean="0"/>
              <a:t>  постійно тренувати своє тіло</a:t>
            </a:r>
            <a:r>
              <a:rPr lang="uk-UA" sz="2800" dirty="0" smtClean="0"/>
              <a:t>,  робити ранкову гімнастику;</a:t>
            </a:r>
          </a:p>
          <a:p>
            <a:endParaRPr lang="uk-UA" sz="2800" dirty="0" smtClean="0"/>
          </a:p>
          <a:p>
            <a:pPr>
              <a:buFont typeface="Wingdings" pitchFamily="2" charset="2"/>
              <a:buChar char="q"/>
            </a:pPr>
            <a:r>
              <a:rPr lang="uk-UA" sz="2800" dirty="0" smtClean="0"/>
              <a:t>  </a:t>
            </a:r>
            <a:r>
              <a:rPr lang="uk-UA" sz="2800" b="1" dirty="0" smtClean="0"/>
              <a:t>грати в рухливі ігри</a:t>
            </a:r>
            <a:r>
              <a:rPr lang="uk-UA" sz="2800" dirty="0" smtClean="0"/>
              <a:t> на свіжому повітрі, плавати в річці чи в басейні, загартовуватися;</a:t>
            </a:r>
          </a:p>
          <a:p>
            <a:endParaRPr lang="ru-RU" sz="2800" dirty="0" smtClean="0"/>
          </a:p>
          <a:p>
            <a:pPr>
              <a:buFont typeface="Wingdings" pitchFamily="2" charset="2"/>
              <a:buChar char="q"/>
            </a:pPr>
            <a:r>
              <a:rPr lang="uk-UA" sz="2800" b="1" dirty="0" smtClean="0"/>
              <a:t>  спати на твердому ліжку</a:t>
            </a:r>
            <a:r>
              <a:rPr lang="uk-UA" sz="2800" dirty="0" smtClean="0"/>
              <a:t>, на різних боках, подушка має бути невисокою;</a:t>
            </a:r>
          </a:p>
          <a:p>
            <a:endParaRPr lang="uk-UA" sz="2800" dirty="0" smtClean="0"/>
          </a:p>
          <a:p>
            <a:pPr>
              <a:buFont typeface="Wingdings" pitchFamily="2" charset="2"/>
              <a:buChar char="q"/>
            </a:pPr>
            <a:r>
              <a:rPr lang="uk-UA" sz="2800" dirty="0" smtClean="0"/>
              <a:t>   </a:t>
            </a:r>
            <a:r>
              <a:rPr lang="uk-UA" sz="2800" b="1" dirty="0" smtClean="0"/>
              <a:t>раціонально харчуватися</a:t>
            </a:r>
            <a:r>
              <a:rPr lang="uk-UA" sz="2800" dirty="0" smtClean="0"/>
              <a:t>;</a:t>
            </a:r>
            <a:endParaRPr lang="ru-RU" sz="2400" dirty="0" smtClean="0"/>
          </a:p>
          <a:p>
            <a:endParaRPr lang="ru-RU" sz="2400" dirty="0" smtClean="0"/>
          </a:p>
          <a:p>
            <a:pPr>
              <a:buFontTx/>
              <a:buChar char="-"/>
            </a:pPr>
            <a:endParaRPr lang="ru-RU" sz="2000" dirty="0" smtClean="0"/>
          </a:p>
          <a:p>
            <a:endParaRPr lang="ru-RU" dirty="0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15074" y="1047307"/>
            <a:ext cx="2452683" cy="1642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15074" y="2857496"/>
            <a:ext cx="2595560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852cb4bd759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15074" y="4572008"/>
            <a:ext cx="2643206" cy="2143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14744" y="357167"/>
            <a:ext cx="5143536" cy="7817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uk-UA" sz="2400" dirty="0" smtClean="0"/>
              <a:t>  </a:t>
            </a:r>
            <a:r>
              <a:rPr lang="uk-UA" sz="2800" b="1" dirty="0" smtClean="0"/>
              <a:t>правильно сидіти за партою або  столом</a:t>
            </a:r>
          </a:p>
          <a:p>
            <a:pPr>
              <a:buFont typeface="Arial" pitchFamily="34" charset="0"/>
              <a:buChar char="•"/>
            </a:pPr>
            <a:r>
              <a:rPr lang="uk-UA" sz="2400" dirty="0" smtClean="0"/>
              <a:t> Під час роботи треба сидіти прямо й тримати ноги під прямим або тупим кутом. </a:t>
            </a:r>
          </a:p>
          <a:p>
            <a:pPr>
              <a:buFont typeface="Arial" pitchFamily="34" charset="0"/>
              <a:buChar char="•"/>
            </a:pPr>
            <a:r>
              <a:rPr lang="uk-UA" sz="2400" dirty="0" smtClean="0"/>
              <a:t> Ноги повинні впиратися в підлогу.</a:t>
            </a:r>
          </a:p>
          <a:p>
            <a:pPr>
              <a:buFont typeface="Arial" pitchFamily="34" charset="0"/>
              <a:buChar char="•"/>
            </a:pPr>
            <a:r>
              <a:rPr lang="uk-UA" sz="2400" dirty="0" smtClean="0"/>
              <a:t> Відстань між грудьми та партою повинна складати ширину долоні </a:t>
            </a:r>
          </a:p>
          <a:p>
            <a:pPr>
              <a:buFont typeface="Arial" pitchFamily="34" charset="0"/>
              <a:buChar char="•"/>
            </a:pPr>
            <a:r>
              <a:rPr lang="uk-UA" sz="2400" dirty="0" smtClean="0"/>
              <a:t> Під час сидіння людина займає весь стілець, лікті тримає на столі)</a:t>
            </a:r>
            <a:r>
              <a:rPr lang="ru-RU" sz="2400" dirty="0" smtClean="0"/>
              <a:t>;</a:t>
            </a:r>
          </a:p>
          <a:p>
            <a:pPr>
              <a:buFont typeface="Arial" pitchFamily="34" charset="0"/>
              <a:buChar char="•"/>
            </a:pPr>
            <a:endParaRPr lang="ru-RU" sz="2400" dirty="0" smtClean="0"/>
          </a:p>
          <a:p>
            <a:pPr>
              <a:buFont typeface="Wingdings" pitchFamily="2" charset="2"/>
              <a:buChar char="q"/>
            </a:pPr>
            <a:r>
              <a:rPr lang="uk-UA" sz="2400" dirty="0" smtClean="0"/>
              <a:t> </a:t>
            </a:r>
            <a:r>
              <a:rPr lang="ru-RU" sz="2800" b="1" dirty="0" err="1" smtClean="0"/>
              <a:t>посильні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тяжкості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носити</a:t>
            </a:r>
            <a:r>
              <a:rPr lang="ru-RU" sz="2800" b="1" dirty="0" smtClean="0"/>
              <a:t> в </a:t>
            </a:r>
            <a:r>
              <a:rPr lang="ru-RU" sz="2800" b="1" dirty="0" err="1" smtClean="0"/>
              <a:t>обох</a:t>
            </a:r>
            <a:r>
              <a:rPr lang="ru-RU" sz="2800" b="1" dirty="0" smtClean="0"/>
              <a:t> руках </a:t>
            </a:r>
            <a:r>
              <a:rPr lang="ru-RU" sz="2800" b="1" dirty="0" err="1" smtClean="0"/>
              <a:t>із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однаковою</a:t>
            </a:r>
            <a:r>
              <a:rPr lang="ru-RU" sz="2800" b="1" dirty="0" smtClean="0"/>
              <a:t> вагою </a:t>
            </a:r>
            <a:endParaRPr lang="ru-RU" sz="2400" b="1" dirty="0" smtClean="0"/>
          </a:p>
          <a:p>
            <a:pPr>
              <a:buFont typeface="Arial" pitchFamily="34" charset="0"/>
              <a:buChar char="•"/>
            </a:pPr>
            <a:endParaRPr lang="ru-RU" sz="2400" dirty="0" smtClean="0"/>
          </a:p>
          <a:p>
            <a:pPr>
              <a:buFont typeface="Wingdings" pitchFamily="2" charset="2"/>
              <a:buChar char="q"/>
            </a:pPr>
            <a:r>
              <a:rPr lang="ru-RU" sz="2800" b="1" dirty="0" smtClean="0"/>
              <a:t>  </a:t>
            </a:r>
            <a:r>
              <a:rPr lang="uk-UA" sz="2800" b="1" dirty="0" smtClean="0"/>
              <a:t>стежити за своєю поставою, </a:t>
            </a:r>
          </a:p>
          <a:p>
            <a:r>
              <a:rPr lang="uk-UA" sz="2800" b="1" dirty="0" smtClean="0"/>
              <a:t>       не сутулитися;</a:t>
            </a:r>
          </a:p>
          <a:p>
            <a:r>
              <a:rPr lang="uk-UA" sz="2800" b="1" dirty="0" smtClean="0"/>
              <a:t> </a:t>
            </a:r>
            <a:endParaRPr lang="uk-UA" sz="2800" dirty="0" smtClean="0"/>
          </a:p>
          <a:p>
            <a:pPr>
              <a:buFontTx/>
              <a:buChar char="-"/>
            </a:pPr>
            <a:endParaRPr lang="uk-UA" sz="2400" dirty="0" smtClean="0"/>
          </a:p>
          <a:p>
            <a:pPr>
              <a:buFontTx/>
              <a:buChar char="-"/>
            </a:pPr>
            <a:endParaRPr lang="ru-RU" sz="2400" dirty="0" smtClean="0"/>
          </a:p>
          <a:p>
            <a:endParaRPr lang="ru-RU" dirty="0"/>
          </a:p>
        </p:txBody>
      </p:sp>
      <p:pic>
        <p:nvPicPr>
          <p:cNvPr id="11265" name="Picture 1" descr="C:\Users\Admin\Downloads\h9wGNERSNU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428604"/>
            <a:ext cx="3071834" cy="2428892"/>
          </a:xfrm>
          <a:prstGeom prst="rect">
            <a:avLst/>
          </a:prstGeom>
          <a:noFill/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1" y="3214686"/>
            <a:ext cx="1571637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928793" y="3286124"/>
            <a:ext cx="1428761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214282" y="6072206"/>
            <a:ext cx="1571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/>
              <a:t>неправильно</a:t>
            </a:r>
            <a:endParaRPr lang="ru-RU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1857356" y="6072206"/>
            <a:ext cx="14874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/>
              <a:t>правильно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7441" r="24838"/>
          <a:stretch/>
        </p:blipFill>
        <p:spPr bwMode="auto">
          <a:xfrm>
            <a:off x="0" y="1643050"/>
            <a:ext cx="3143240" cy="46434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000364" y="1714488"/>
            <a:ext cx="585791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itchFamily="2" charset="2"/>
              <a:buChar char="Ø"/>
            </a:pPr>
            <a:r>
              <a:rPr lang="uk-UA" sz="3600" b="1" dirty="0" smtClean="0">
                <a:solidFill>
                  <a:srgbClr val="FF0000"/>
                </a:solidFill>
              </a:rPr>
              <a:t> Чому кількість учнів з набутими вадами хребта із року в рік збільшується?</a:t>
            </a:r>
          </a:p>
          <a:p>
            <a:pPr algn="ctr">
              <a:buFontTx/>
              <a:buChar char="-"/>
            </a:pPr>
            <a:endParaRPr lang="uk-UA" sz="3600" b="1" dirty="0" smtClean="0">
              <a:solidFill>
                <a:srgbClr val="FF0000"/>
              </a:solidFill>
            </a:endParaRPr>
          </a:p>
          <a:p>
            <a:pPr algn="ctr">
              <a:buFont typeface="Wingdings" pitchFamily="2" charset="2"/>
              <a:buChar char="Ø"/>
            </a:pPr>
            <a:r>
              <a:rPr lang="uk-UA" sz="3600" b="1" dirty="0" smtClean="0">
                <a:solidFill>
                  <a:srgbClr val="FF0000"/>
                </a:solidFill>
              </a:rPr>
              <a:t> Яких правил слід дотримуватися з метою запобігання викривлень хребта й плоскостопості?</a:t>
            </a:r>
            <a:endParaRPr lang="uk-UA" sz="3200" b="1" dirty="0" smtClean="0">
              <a:solidFill>
                <a:srgbClr val="FF000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0" y="0"/>
            <a:ext cx="9144000" cy="12858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dirty="0" err="1" smtClean="0"/>
              <a:t>Розвʼязуємо</a:t>
            </a:r>
            <a:r>
              <a:rPr lang="uk-UA" sz="4000" dirty="0" smtClean="0"/>
              <a:t> проблемне питання</a:t>
            </a:r>
            <a:endParaRPr lang="ru-RU" sz="4000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2976" y="357166"/>
            <a:ext cx="64294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rgbClr val="0000FF"/>
                </a:solidFill>
              </a:rPr>
              <a:t>Закріплення нових знань</a:t>
            </a:r>
            <a:endParaRPr lang="ru-RU" sz="4000" b="1" dirty="0">
              <a:solidFill>
                <a:srgbClr val="0000FF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1472" y="1357298"/>
            <a:ext cx="821537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uk-UA" sz="3200" dirty="0" smtClean="0"/>
              <a:t>Дайте визначення поняття </a:t>
            </a:r>
            <a:r>
              <a:rPr lang="uk-UA" sz="3200" dirty="0" err="1" smtClean="0"/>
              <a:t>“постава</a:t>
            </a:r>
            <a:r>
              <a:rPr lang="uk-UA" sz="3200" dirty="0" smtClean="0"/>
              <a:t> ”</a:t>
            </a:r>
          </a:p>
          <a:p>
            <a:pPr marL="457200" indent="-457200"/>
            <a:r>
              <a:rPr lang="uk-UA" sz="3200" dirty="0" smtClean="0"/>
              <a:t>2.  Про які основні порушення функцій скелета ви сьогодні дізналися?</a:t>
            </a:r>
            <a:endParaRPr lang="ru-RU" sz="3200" dirty="0" smtClean="0"/>
          </a:p>
          <a:p>
            <a:r>
              <a:rPr lang="uk-UA" sz="3200" dirty="0" smtClean="0"/>
              <a:t>3. Назвіть причини викривлення хребта.</a:t>
            </a:r>
            <a:endParaRPr lang="ru-RU" sz="3200" dirty="0" smtClean="0"/>
          </a:p>
          <a:p>
            <a:r>
              <a:rPr lang="uk-UA" sz="3200" dirty="0" smtClean="0"/>
              <a:t>4.  Яких правил слід дотримуватися, щоби запобігти викривленням хребта і плоскостопості?</a:t>
            </a:r>
            <a:endParaRPr lang="ru-RU" sz="3200" dirty="0" smtClean="0"/>
          </a:p>
          <a:p>
            <a:r>
              <a:rPr lang="uk-UA" sz="3200" dirty="0" smtClean="0"/>
              <a:t> </a:t>
            </a:r>
            <a:endParaRPr lang="ru-RU" sz="3200" dirty="0" smtClean="0"/>
          </a:p>
          <a:p>
            <a:endParaRPr lang="ru-RU" sz="2400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3108" y="357166"/>
            <a:ext cx="46384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b="1" dirty="0" smtClean="0"/>
              <a:t>Домашнє завдання </a:t>
            </a:r>
            <a:endParaRPr lang="ru-RU" sz="40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500035" y="1500174"/>
            <a:ext cx="8072494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uk-UA" sz="2400" dirty="0" smtClean="0"/>
              <a:t>Опрацювати </a:t>
            </a:r>
            <a:r>
              <a:rPr lang="en-US" sz="2400" dirty="0" smtClean="0"/>
              <a:t>§</a:t>
            </a:r>
            <a:r>
              <a:rPr lang="uk-UA" sz="2400" dirty="0" smtClean="0"/>
              <a:t>14 підручника, дати усні відповіді на запитання на стор. 46 підручника                          </a:t>
            </a:r>
            <a:r>
              <a:rPr lang="uk-UA" sz="2400" dirty="0" smtClean="0">
                <a:solidFill>
                  <a:srgbClr val="0070C0"/>
                </a:solidFill>
              </a:rPr>
              <a:t>(репродуктивний рівень)</a:t>
            </a:r>
          </a:p>
          <a:p>
            <a:pPr marL="457200" indent="-457200"/>
            <a:endParaRPr lang="uk-UA" sz="2400" dirty="0" smtClean="0">
              <a:solidFill>
                <a:srgbClr val="0070C0"/>
              </a:solidFill>
            </a:endParaRPr>
          </a:p>
          <a:p>
            <a:pPr marL="342900" indent="-342900"/>
            <a:r>
              <a:rPr lang="uk-UA" sz="2400" dirty="0" smtClean="0"/>
              <a:t> 2. </a:t>
            </a:r>
            <a:r>
              <a:rPr lang="uk-UA" sz="2400" b="1" dirty="0" smtClean="0"/>
              <a:t>Поміркуйте!</a:t>
            </a:r>
            <a:r>
              <a:rPr lang="uk-UA" sz="2400" dirty="0" smtClean="0"/>
              <a:t> Гуцули, сплавляючи ліс по стрімкій гірський річці, одягали широкий пояс </a:t>
            </a:r>
            <a:r>
              <a:rPr lang="uk-UA" sz="2400" dirty="0" err="1" smtClean="0"/>
              <a:t>”черес</a:t>
            </a:r>
            <a:r>
              <a:rPr lang="uk-UA" sz="2400" dirty="0" smtClean="0"/>
              <a:t> ”. Чому? </a:t>
            </a:r>
            <a:r>
              <a:rPr lang="uk-UA" sz="2400" dirty="0" smtClean="0">
                <a:solidFill>
                  <a:srgbClr val="0070C0"/>
                </a:solidFill>
              </a:rPr>
              <a:t>(конструктивний рівень)</a:t>
            </a:r>
            <a:endParaRPr lang="ru-RU" sz="2400" dirty="0" smtClean="0">
              <a:solidFill>
                <a:srgbClr val="0070C0"/>
              </a:solidFill>
            </a:endParaRPr>
          </a:p>
          <a:p>
            <a:pPr marL="342900" indent="-342900"/>
            <a:r>
              <a:rPr lang="uk-UA" sz="2400" dirty="0" smtClean="0"/>
              <a:t>                                                                                                            </a:t>
            </a:r>
            <a:endParaRPr lang="uk-UA" dirty="0" smtClean="0"/>
          </a:p>
          <a:p>
            <a:pPr>
              <a:lnSpc>
                <a:spcPct val="120000"/>
              </a:lnSpc>
            </a:pPr>
            <a:r>
              <a:rPr lang="uk-UA" sz="2400" dirty="0" smtClean="0"/>
              <a:t> 3.  Визначити хто з рідних має вади </a:t>
            </a:r>
          </a:p>
          <a:p>
            <a:pPr>
              <a:lnSpc>
                <a:spcPct val="120000"/>
              </a:lnSpc>
            </a:pPr>
            <a:r>
              <a:rPr lang="uk-UA" sz="2400" dirty="0" smtClean="0"/>
              <a:t>        хребта. Скласти для них </a:t>
            </a:r>
            <a:r>
              <a:rPr lang="uk-UA" sz="2400" smtClean="0"/>
              <a:t>памˊятку</a:t>
            </a:r>
            <a:endParaRPr lang="uk-UA" sz="2400" dirty="0" smtClean="0"/>
          </a:p>
          <a:p>
            <a:pPr>
              <a:lnSpc>
                <a:spcPct val="120000"/>
              </a:lnSpc>
            </a:pPr>
            <a:r>
              <a:rPr lang="uk-UA" sz="2400" dirty="0" smtClean="0"/>
              <a:t>       </a:t>
            </a:r>
            <a:r>
              <a:rPr lang="uk-UA" sz="2400" dirty="0" err="1" smtClean="0"/>
              <a:t>“Основні</a:t>
            </a:r>
            <a:r>
              <a:rPr lang="uk-UA" sz="2400" dirty="0" smtClean="0"/>
              <a:t> заходи з </a:t>
            </a:r>
            <a:r>
              <a:rPr lang="uk-UA" sz="2400" dirty="0" err="1" smtClean="0"/>
              <a:t>профілактики”</a:t>
            </a:r>
            <a:r>
              <a:rPr lang="uk-UA" sz="2400" dirty="0" smtClean="0"/>
              <a:t> </a:t>
            </a:r>
            <a:endParaRPr lang="uk-UA" sz="2400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uk-UA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    </a:t>
            </a:r>
            <a:r>
              <a:rPr lang="uk-UA" sz="2400" dirty="0" smtClean="0">
                <a:solidFill>
                  <a:srgbClr val="0070C0"/>
                </a:solidFill>
              </a:rPr>
              <a:t>(творчий рівень)</a:t>
            </a:r>
          </a:p>
          <a:p>
            <a:pPr>
              <a:lnSpc>
                <a:spcPct val="120000"/>
              </a:lnSpc>
            </a:pPr>
            <a:r>
              <a:rPr lang="uk-UA" sz="2400" dirty="0" smtClean="0"/>
              <a:t> </a:t>
            </a:r>
            <a:endParaRPr lang="ru-RU" sz="2400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342900" indent="-342900"/>
            <a:r>
              <a:rPr lang="uk-UA" dirty="0" smtClean="0"/>
              <a:t> </a:t>
            </a:r>
          </a:p>
          <a:p>
            <a:r>
              <a:rPr lang="uk-UA" dirty="0" smtClean="0"/>
              <a:t> </a:t>
            </a:r>
            <a:endParaRPr lang="ru-RU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57884" y="3929066"/>
            <a:ext cx="3024012" cy="26401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000372"/>
            <a:ext cx="3571868" cy="3602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14678" y="1571612"/>
            <a:ext cx="5786478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Wingdings" pitchFamily="2" charset="2"/>
              <a:buChar char="Ø"/>
            </a:pPr>
            <a:r>
              <a:rPr lang="uk-UA" sz="2000" dirty="0" smtClean="0"/>
              <a:t> </a:t>
            </a:r>
            <a:r>
              <a:rPr lang="uk-UA" sz="2800" dirty="0" smtClean="0"/>
              <a:t>Чи досягла наша робота на уроці поставленої мети?</a:t>
            </a:r>
            <a:endParaRPr lang="ru-RU" sz="2800" dirty="0" smtClean="0"/>
          </a:p>
          <a:p>
            <a:pPr marL="342900" lvl="0" indent="-342900">
              <a:buFont typeface="Wingdings" pitchFamily="2" charset="2"/>
              <a:buChar char="Ø"/>
            </a:pPr>
            <a:r>
              <a:rPr lang="uk-UA" sz="2800" dirty="0" smtClean="0"/>
              <a:t> Чи знадобляться вам набуті сьогодні знання?</a:t>
            </a:r>
            <a:endParaRPr lang="ru-RU" sz="2800" dirty="0" smtClean="0"/>
          </a:p>
          <a:p>
            <a:pPr marL="342900" indent="-342900">
              <a:buFont typeface="Wingdings" pitchFamily="2" charset="2"/>
              <a:buChar char="Ø"/>
            </a:pPr>
            <a:r>
              <a:rPr lang="uk-UA" sz="2800" dirty="0" smtClean="0"/>
              <a:t> Чого корисного ви навчилися на цьому уроці?</a:t>
            </a:r>
            <a:endParaRPr lang="ru-RU" sz="2800" dirty="0" smtClean="0"/>
          </a:p>
          <a:p>
            <a:pPr marL="342900" lvl="0" indent="-342900">
              <a:buFont typeface="Wingdings" pitchFamily="2" charset="2"/>
              <a:buChar char="Ø"/>
            </a:pPr>
            <a:r>
              <a:rPr lang="uk-UA" sz="2800" dirty="0" smtClean="0"/>
              <a:t>Яку інформацію з нашого уроку ви б використали для  збереження власного здоров’я?</a:t>
            </a:r>
          </a:p>
          <a:p>
            <a:pPr marL="342900" indent="-342900"/>
            <a:r>
              <a:rPr lang="uk-UA" sz="2400" b="1" dirty="0" smtClean="0">
                <a:solidFill>
                  <a:srgbClr val="0000FF"/>
                </a:solidFill>
              </a:rPr>
              <a:t>     </a:t>
            </a:r>
            <a:endParaRPr lang="ru-RU" sz="2800" dirty="0" smtClean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0" y="0"/>
            <a:ext cx="9144000" cy="10001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dirty="0" smtClean="0"/>
              <a:t>Рефлексія </a:t>
            </a:r>
          </a:p>
          <a:p>
            <a:pPr algn="ctr"/>
            <a:r>
              <a:rPr lang="uk-UA" sz="3200" dirty="0" smtClean="0">
                <a:solidFill>
                  <a:schemeClr val="bg1"/>
                </a:solidFill>
              </a:rPr>
              <a:t>Вправа </a:t>
            </a:r>
            <a:r>
              <a:rPr lang="uk-UA" sz="3200" dirty="0" err="1" smtClean="0">
                <a:solidFill>
                  <a:schemeClr val="bg1"/>
                </a:solidFill>
              </a:rPr>
              <a:t>“Інтервʼю”</a:t>
            </a:r>
            <a:endParaRPr lang="ru-RU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moskva-magnitnyy_korrektor_osanki_Posture_Support_679061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472" y="1928802"/>
            <a:ext cx="7143800" cy="41434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500306"/>
            <a:ext cx="8858312" cy="3143272"/>
          </a:xfrm>
        </p:spPr>
        <p:txBody>
          <a:bodyPr>
            <a:normAutofit fontScale="90000"/>
          </a:bodyPr>
          <a:lstStyle/>
          <a:p>
            <a:pPr algn="l"/>
            <a:r>
              <a:rPr lang="uk-UA" sz="3600" dirty="0" smtClean="0"/>
              <a:t> </a:t>
            </a:r>
            <a:br>
              <a:rPr lang="uk-UA" sz="3600" dirty="0" smtClean="0"/>
            </a:br>
            <a:r>
              <a:rPr lang="uk-UA" sz="3600" dirty="0" smtClean="0"/>
              <a:t> - </a:t>
            </a:r>
            <a:r>
              <a:rPr lang="uk-UA" sz="3200" dirty="0" smtClean="0"/>
              <a:t>ознайомитися з основними порушеннями функцій скелета людини;</a:t>
            </a:r>
            <a:br>
              <a:rPr lang="uk-UA" sz="3200" dirty="0" smtClean="0"/>
            </a:br>
            <a:r>
              <a:rPr lang="uk-UA" sz="3200" dirty="0" smtClean="0"/>
              <a:t>  - дізнатися про методики виявлення  вад </a:t>
            </a:r>
            <a:r>
              <a:rPr lang="uk-UA" sz="3200" dirty="0" err="1" smtClean="0"/>
              <a:t>опорно</a:t>
            </a:r>
            <a:r>
              <a:rPr lang="uk-UA" sz="3200" dirty="0" smtClean="0"/>
              <a:t> – рухової системи; </a:t>
            </a:r>
            <a:br>
              <a:rPr lang="uk-UA" sz="3200" dirty="0" smtClean="0"/>
            </a:br>
            <a:r>
              <a:rPr lang="uk-UA" sz="3200" dirty="0" smtClean="0"/>
              <a:t> - виявити причини і наслідки порушень скелету;  </a:t>
            </a:r>
            <a:br>
              <a:rPr lang="uk-UA" sz="3200" dirty="0" smtClean="0"/>
            </a:br>
            <a:r>
              <a:rPr lang="uk-UA" sz="3200" dirty="0" smtClean="0"/>
              <a:t>  - скласти правила щодо збереження правильної постави;</a:t>
            </a:r>
            <a:br>
              <a:rPr lang="uk-UA" sz="3200" dirty="0" smtClean="0"/>
            </a:br>
            <a:r>
              <a:rPr lang="uk-UA" sz="3200" dirty="0" smtClean="0"/>
              <a:t> - вчитися  застосовувати набуті знання в житті;</a:t>
            </a:r>
            <a:br>
              <a:rPr lang="uk-UA" sz="3200" dirty="0" smtClean="0"/>
            </a:br>
            <a:r>
              <a:rPr lang="uk-UA" sz="3200" dirty="0" smtClean="0"/>
              <a:t> </a:t>
            </a:r>
            <a:r>
              <a:rPr lang="uk-UA" sz="3600" dirty="0" smtClean="0"/>
              <a:t/>
            </a:r>
            <a:br>
              <a:rPr lang="uk-UA" sz="3600" dirty="0" smtClean="0"/>
            </a:b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85720" y="500042"/>
            <a:ext cx="8215370" cy="121444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dirty="0" smtClean="0"/>
              <a:t>Мета і завдання уроку: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071802" y="1142984"/>
            <a:ext cx="5786478" cy="5072098"/>
          </a:xfrm>
        </p:spPr>
        <p:txBody>
          <a:bodyPr>
            <a:normAutofit/>
          </a:bodyPr>
          <a:lstStyle/>
          <a:p>
            <a:pPr algn="l"/>
            <a:r>
              <a:rPr lang="uk-UA" sz="3100" dirty="0" smtClean="0"/>
              <a:t>1. Правильна постава та її ознаки</a:t>
            </a:r>
            <a:br>
              <a:rPr lang="uk-UA" sz="3100" dirty="0" smtClean="0"/>
            </a:br>
            <a:r>
              <a:rPr lang="uk-UA" sz="3100" dirty="0" smtClean="0"/>
              <a:t>2. Основні типи викривлень хребта</a:t>
            </a:r>
            <a:br>
              <a:rPr lang="uk-UA" sz="3100" dirty="0" smtClean="0"/>
            </a:br>
            <a:r>
              <a:rPr lang="uk-UA" sz="3100" dirty="0" smtClean="0"/>
              <a:t>3. Причини порушення правильної постави тіла </a:t>
            </a:r>
            <a:br>
              <a:rPr lang="uk-UA" sz="3100" dirty="0" smtClean="0"/>
            </a:br>
            <a:r>
              <a:rPr lang="uk-UA" sz="3100" dirty="0" smtClean="0"/>
              <a:t>4. Попередження захворювань викривлення хребта</a:t>
            </a:r>
            <a:br>
              <a:rPr lang="uk-UA" sz="3100" dirty="0" smtClean="0"/>
            </a:br>
            <a:r>
              <a:rPr lang="uk-UA" sz="3100" dirty="0" smtClean="0"/>
              <a:t>5. Плоскостопість, її причини</a:t>
            </a:r>
            <a:br>
              <a:rPr lang="uk-UA" sz="3100" dirty="0" smtClean="0"/>
            </a:br>
            <a:r>
              <a:rPr lang="uk-UA" sz="3100" dirty="0" smtClean="0"/>
              <a:t> та профілактика</a:t>
            </a:r>
            <a:r>
              <a:rPr lang="uk-UA" dirty="0" smtClean="0"/>
              <a:t/>
            </a:r>
            <a:br>
              <a:rPr lang="uk-UA" dirty="0" smtClean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796986" y="214290"/>
            <a:ext cx="142699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uk-UA" sz="4000" b="1" dirty="0" smtClean="0"/>
              <a:t>План </a:t>
            </a:r>
            <a:endParaRPr lang="ru-RU" sz="4000" b="1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719" y="2928934"/>
            <a:ext cx="3214711" cy="3500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>
                <a:solidFill>
                  <a:srgbClr val="FF0000"/>
                </a:solidFill>
              </a:rPr>
              <a:t>Висловлювання</a:t>
            </a:r>
            <a:r>
              <a:rPr lang="ru-RU" dirty="0" smtClean="0">
                <a:solidFill>
                  <a:srgbClr val="FF0000"/>
                </a:solidFill>
              </a:rPr>
              <a:t> про поставу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ctr">
              <a:buNone/>
            </a:pPr>
            <a:r>
              <a:rPr lang="uk-UA" sz="2800" i="1" dirty="0" err="1" smtClean="0">
                <a:solidFill>
                  <a:srgbClr val="009900"/>
                </a:solidFill>
                <a:latin typeface="Arial" charset="0"/>
              </a:rPr>
              <a:t>“Тлумачний</a:t>
            </a:r>
            <a:r>
              <a:rPr lang="uk-UA" sz="2800" i="1" dirty="0" smtClean="0">
                <a:solidFill>
                  <a:srgbClr val="009900"/>
                </a:solidFill>
                <a:latin typeface="Arial" charset="0"/>
              </a:rPr>
              <a:t> словник ” В.Даля</a:t>
            </a:r>
          </a:p>
          <a:p>
            <a:pPr algn="ctr">
              <a:buNone/>
            </a:pPr>
            <a:r>
              <a:rPr lang="uk-UA" b="1" dirty="0" smtClean="0">
                <a:solidFill>
                  <a:schemeClr val="hlink"/>
                </a:solidFill>
                <a:latin typeface="Arial" charset="0"/>
              </a:rPr>
              <a:t>“…під поставою розуміють стрункість,величність,прагнення до </a:t>
            </a:r>
            <a:r>
              <a:rPr lang="uk-UA" b="1" dirty="0" err="1" smtClean="0">
                <a:solidFill>
                  <a:schemeClr val="hlink"/>
                </a:solidFill>
                <a:latin typeface="Arial" charset="0"/>
              </a:rPr>
              <a:t>краси”</a:t>
            </a:r>
            <a:endParaRPr lang="uk-UA" b="1" dirty="0" smtClean="0">
              <a:solidFill>
                <a:schemeClr val="hlink"/>
              </a:solidFill>
              <a:latin typeface="Arial" charset="0"/>
            </a:endParaRPr>
          </a:p>
          <a:p>
            <a:pPr algn="ctr">
              <a:buNone/>
            </a:pPr>
            <a:endParaRPr lang="uk-UA" b="1" dirty="0" smtClean="0">
              <a:solidFill>
                <a:schemeClr val="hlink"/>
              </a:solidFill>
              <a:latin typeface="Arial" charset="0"/>
            </a:endParaRPr>
          </a:p>
          <a:p>
            <a:pPr algn="ctr">
              <a:buNone/>
            </a:pPr>
            <a:r>
              <a:rPr lang="ru-RU" i="1" dirty="0" smtClean="0">
                <a:solidFill>
                  <a:srgbClr val="009900"/>
                </a:solidFill>
              </a:rPr>
              <a:t>Народна мудр</a:t>
            </a:r>
            <a:r>
              <a:rPr lang="uk-UA" i="1" dirty="0" smtClean="0">
                <a:solidFill>
                  <a:srgbClr val="009900"/>
                </a:solidFill>
              </a:rPr>
              <a:t>і</a:t>
            </a:r>
            <a:r>
              <a:rPr lang="ru-RU" i="1" dirty="0" err="1" smtClean="0">
                <a:solidFill>
                  <a:srgbClr val="009900"/>
                </a:solidFill>
              </a:rPr>
              <a:t>сть</a:t>
            </a:r>
            <a:endParaRPr lang="ru-RU" b="1" dirty="0" smtClean="0">
              <a:solidFill>
                <a:schemeClr val="hlink"/>
              </a:solidFill>
              <a:latin typeface="Arial" charset="0"/>
            </a:endParaRPr>
          </a:p>
          <a:p>
            <a:pPr algn="ctr">
              <a:lnSpc>
                <a:spcPct val="90000"/>
              </a:lnSpc>
              <a:buNone/>
            </a:pPr>
            <a:r>
              <a:rPr lang="uk-UA" b="1" dirty="0" err="1" smtClean="0">
                <a:solidFill>
                  <a:schemeClr val="hlink"/>
                </a:solidFill>
                <a:latin typeface="Arial" charset="0"/>
              </a:rPr>
              <a:t>“Людина</a:t>
            </a:r>
            <a:r>
              <a:rPr lang="uk-UA" b="1" dirty="0" smtClean="0">
                <a:solidFill>
                  <a:schemeClr val="hlink"/>
                </a:solidFill>
                <a:latin typeface="Arial" charset="0"/>
              </a:rPr>
              <a:t> настільки молода,</a:t>
            </a:r>
          </a:p>
          <a:p>
            <a:pPr algn="ctr">
              <a:lnSpc>
                <a:spcPct val="90000"/>
              </a:lnSpc>
              <a:buNone/>
            </a:pPr>
            <a:r>
              <a:rPr lang="uk-UA" b="1" dirty="0" smtClean="0">
                <a:solidFill>
                  <a:schemeClr val="hlink"/>
                </a:solidFill>
                <a:latin typeface="Arial" charset="0"/>
              </a:rPr>
              <a:t>наскільки молодий і здоровий її </a:t>
            </a:r>
            <a:r>
              <a:rPr lang="uk-UA" b="1" dirty="0" err="1" smtClean="0">
                <a:solidFill>
                  <a:schemeClr val="hlink"/>
                </a:solidFill>
                <a:latin typeface="Arial" charset="0"/>
              </a:rPr>
              <a:t>хребет”</a:t>
            </a:r>
            <a:endParaRPr lang="ru-RU" b="1" dirty="0" smtClean="0">
              <a:solidFill>
                <a:schemeClr val="hlink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7158" y="714356"/>
            <a:ext cx="8358278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uk-UA" sz="40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Постава</a:t>
            </a:r>
            <a:r>
              <a:rPr lang="ru-RU" sz="40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– </a:t>
            </a:r>
            <a:r>
              <a:rPr lang="uk-UA" sz="4000" b="1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звичне положення тіла людини </a:t>
            </a:r>
            <a:r>
              <a:rPr lang="uk-UA" sz="4400" b="1" dirty="0" smtClean="0">
                <a:solidFill>
                  <a:srgbClr val="0000FF"/>
                </a:solidFill>
              </a:rPr>
              <a:t>у стані спокою та під час руху.</a:t>
            </a:r>
            <a:r>
              <a:rPr lang="uk-UA" sz="4400" dirty="0" smtClean="0">
                <a:solidFill>
                  <a:srgbClr val="0000FF"/>
                </a:solidFill>
              </a:rPr>
              <a:t> </a:t>
            </a:r>
            <a:r>
              <a:rPr lang="uk-UA" sz="4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</a:p>
          <a:p>
            <a:pPr algn="ctr">
              <a:defRPr/>
            </a:pPr>
            <a:r>
              <a:rPr lang="uk-UA" sz="4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</a:t>
            </a:r>
          </a:p>
          <a:p>
            <a:pPr algn="ctr">
              <a:defRPr/>
            </a:pPr>
            <a:r>
              <a:rPr lang="uk-UA" sz="4000" b="1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</a:t>
            </a:r>
            <a:endParaRPr lang="ru-RU" sz="4000" b="1" dirty="0" smtClean="0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  <a:p>
            <a:endParaRPr lang="ru-RU" dirty="0"/>
          </a:p>
        </p:txBody>
      </p:sp>
      <p:pic>
        <p:nvPicPr>
          <p:cNvPr id="5" name="Picture 9" descr="JOGGER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14546" y="3143248"/>
            <a:ext cx="2214579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7" descr="sk8princes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1188" y="2928938"/>
            <a:ext cx="1174729" cy="3643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" name="Group 10"/>
          <p:cNvGrpSpPr>
            <a:grpSpLocks/>
          </p:cNvGrpSpPr>
          <p:nvPr/>
        </p:nvGrpSpPr>
        <p:grpSpPr bwMode="auto">
          <a:xfrm>
            <a:off x="5643570" y="2714620"/>
            <a:ext cx="3167062" cy="3486152"/>
            <a:chOff x="3016" y="1888"/>
            <a:chExt cx="1995" cy="2016"/>
          </a:xfrm>
        </p:grpSpPr>
        <p:grpSp>
          <p:nvGrpSpPr>
            <p:cNvPr id="8" name="Group 4"/>
            <p:cNvGrpSpPr>
              <a:grpSpLocks/>
            </p:cNvGrpSpPr>
            <p:nvPr/>
          </p:nvGrpSpPr>
          <p:grpSpPr bwMode="auto">
            <a:xfrm>
              <a:off x="3016" y="1933"/>
              <a:ext cx="1950" cy="1971"/>
              <a:chOff x="4173" y="2608"/>
              <a:chExt cx="2041" cy="2059"/>
            </a:xfrm>
          </p:grpSpPr>
          <p:pic>
            <p:nvPicPr>
              <p:cNvPr id="10" name="Picture 5" descr="bezymjannyj"/>
              <p:cNvPicPr>
                <a:picLocks noChangeAspect="1"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4173" y="2608"/>
                <a:ext cx="2041" cy="205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1" name="Rectangle 6"/>
              <p:cNvSpPr>
                <a:spLocks noChangeArrowheads="1"/>
              </p:cNvSpPr>
              <p:nvPr/>
            </p:nvSpPr>
            <p:spPr bwMode="auto">
              <a:xfrm>
                <a:off x="5806" y="4558"/>
                <a:ext cx="408" cy="91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9" name="Rectangle 9"/>
            <p:cNvSpPr>
              <a:spLocks noChangeArrowheads="1"/>
            </p:cNvSpPr>
            <p:nvPr/>
          </p:nvSpPr>
          <p:spPr bwMode="auto">
            <a:xfrm>
              <a:off x="4921" y="1888"/>
              <a:ext cx="90" cy="1905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14414" y="571480"/>
            <a:ext cx="63578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dirty="0" err="1" smtClean="0">
                <a:solidFill>
                  <a:srgbClr val="990000"/>
                </a:solidFill>
              </a:rPr>
              <a:t>Ознаки</a:t>
            </a:r>
            <a:r>
              <a:rPr lang="ru-RU" sz="4000" b="1" dirty="0" smtClean="0">
                <a:solidFill>
                  <a:srgbClr val="990000"/>
                </a:solidFill>
              </a:rPr>
              <a:t> правильно</a:t>
            </a:r>
            <a:r>
              <a:rPr lang="uk-UA" sz="4000" b="1" dirty="0" smtClean="0">
                <a:solidFill>
                  <a:srgbClr val="990000"/>
                </a:solidFill>
              </a:rPr>
              <a:t>ї постави</a:t>
            </a:r>
            <a:endParaRPr lang="ru-RU" sz="4000" b="1" dirty="0">
              <a:solidFill>
                <a:srgbClr val="99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2844" y="1571612"/>
            <a:ext cx="8715436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uk-UA" sz="2800" dirty="0" smtClean="0"/>
              <a:t>  природні вигини хребта виражені помірно;</a:t>
            </a:r>
            <a:endParaRPr lang="ru-RU" sz="2800" dirty="0" smtClean="0"/>
          </a:p>
          <a:p>
            <a:pPr>
              <a:buFont typeface="Wingdings" pitchFamily="2" charset="2"/>
              <a:buChar char="q"/>
            </a:pPr>
            <a:r>
              <a:rPr lang="uk-UA" sz="2800" dirty="0" smtClean="0"/>
              <a:t>  у положенні стоячи голова пряма;</a:t>
            </a:r>
            <a:endParaRPr lang="ru-RU" sz="2800" dirty="0" smtClean="0"/>
          </a:p>
          <a:p>
            <a:pPr>
              <a:buFont typeface="Wingdings" pitchFamily="2" charset="2"/>
              <a:buChar char="q"/>
            </a:pPr>
            <a:r>
              <a:rPr lang="uk-UA" sz="2800" dirty="0" smtClean="0"/>
              <a:t>  лопатки розміщені симетрично, не випинаються;</a:t>
            </a:r>
            <a:endParaRPr lang="ru-RU" sz="2800" dirty="0" smtClean="0"/>
          </a:p>
          <a:p>
            <a:pPr>
              <a:buFont typeface="Wingdings" pitchFamily="2" charset="2"/>
              <a:buChar char="q"/>
            </a:pPr>
            <a:r>
              <a:rPr lang="uk-UA" sz="2800" dirty="0" smtClean="0"/>
              <a:t>  </a:t>
            </a:r>
            <a:r>
              <a:rPr lang="ru-RU" sz="2800" dirty="0" smtClean="0"/>
              <a:t>плеч</a:t>
            </a:r>
            <a:r>
              <a:rPr lang="uk-UA" sz="2800" dirty="0" smtClean="0"/>
              <a:t>і людини знаходяться</a:t>
            </a:r>
            <a:r>
              <a:rPr lang="ru-RU" sz="2800" dirty="0" smtClean="0"/>
              <a:t> на одном</a:t>
            </a:r>
            <a:r>
              <a:rPr lang="uk-UA" sz="2800" dirty="0" smtClean="0"/>
              <a:t>у </a:t>
            </a:r>
            <a:r>
              <a:rPr lang="uk-UA" sz="2800" dirty="0" err="1" smtClean="0"/>
              <a:t>рі</a:t>
            </a:r>
            <a:r>
              <a:rPr lang="ru-RU" sz="2800" dirty="0" err="1" smtClean="0"/>
              <a:t>вн</a:t>
            </a:r>
            <a:r>
              <a:rPr lang="uk-UA" sz="2800" dirty="0" smtClean="0"/>
              <a:t>і;</a:t>
            </a:r>
            <a:endParaRPr lang="ru-RU" sz="2800" dirty="0" smtClean="0"/>
          </a:p>
          <a:p>
            <a:pPr>
              <a:buFont typeface="Wingdings" pitchFamily="2" charset="2"/>
              <a:buChar char="q"/>
            </a:pPr>
            <a:r>
              <a:rPr lang="uk-UA" sz="2800" dirty="0" smtClean="0"/>
              <a:t>  </a:t>
            </a:r>
            <a:r>
              <a:rPr lang="ru-RU" sz="2800" dirty="0" smtClean="0"/>
              <a:t>жив</a:t>
            </a:r>
            <a:r>
              <a:rPr lang="uk-UA" sz="2800" dirty="0" smtClean="0"/>
              <a:t>і</a:t>
            </a:r>
            <a:r>
              <a:rPr lang="ru-RU" sz="2800" dirty="0" smtClean="0"/>
              <a:t>т </a:t>
            </a:r>
            <a:r>
              <a:rPr lang="uk-UA" sz="2800" dirty="0" smtClean="0"/>
              <a:t>у</a:t>
            </a:r>
            <a:r>
              <a:rPr lang="ru-RU" sz="2800" dirty="0" err="1" smtClean="0"/>
              <a:t>тя</a:t>
            </a:r>
            <a:r>
              <a:rPr lang="uk-UA" sz="2800" dirty="0" smtClean="0"/>
              <a:t>г</a:t>
            </a:r>
            <a:r>
              <a:rPr lang="ru-RU" sz="2800" dirty="0" smtClean="0"/>
              <a:t>нут</a:t>
            </a:r>
            <a:r>
              <a:rPr lang="uk-UA" sz="2800" dirty="0" err="1" smtClean="0"/>
              <a:t>ий</a:t>
            </a:r>
            <a:r>
              <a:rPr lang="uk-UA" sz="2800" dirty="0" smtClean="0"/>
              <a:t>;</a:t>
            </a:r>
            <a:endParaRPr lang="ru-RU" sz="2800" dirty="0" smtClean="0"/>
          </a:p>
          <a:p>
            <a:pPr>
              <a:buFont typeface="Wingdings" pitchFamily="2" charset="2"/>
              <a:buChar char="q"/>
            </a:pPr>
            <a:r>
              <a:rPr lang="ru-RU" sz="2800" dirty="0" smtClean="0"/>
              <a:t> прям</a:t>
            </a:r>
            <a:r>
              <a:rPr lang="uk-UA" sz="2800" dirty="0" smtClean="0"/>
              <a:t>і </a:t>
            </a:r>
            <a:r>
              <a:rPr lang="ru-RU" sz="2800" dirty="0" smtClean="0"/>
              <a:t>ноги </a:t>
            </a:r>
            <a:r>
              <a:rPr lang="uk-UA" sz="2800" dirty="0" smtClean="0"/>
              <a:t>з нормальним склепінням;</a:t>
            </a:r>
            <a:endParaRPr lang="ru-RU" sz="2800" dirty="0" smtClean="0"/>
          </a:p>
          <a:p>
            <a:pPr>
              <a:buFont typeface="Wingdings" pitchFamily="2" charset="2"/>
              <a:buChar char="q"/>
            </a:pPr>
            <a:r>
              <a:rPr lang="uk-UA" sz="2800" dirty="0" smtClean="0"/>
              <a:t>  </a:t>
            </a:r>
            <a:r>
              <a:rPr lang="uk-UA" sz="2800" dirty="0" err="1" smtClean="0"/>
              <a:t>мʼязи</a:t>
            </a:r>
            <a:r>
              <a:rPr lang="uk-UA" sz="2800" dirty="0" smtClean="0"/>
              <a:t> добре розвинені;</a:t>
            </a:r>
            <a:endParaRPr lang="ru-RU" sz="2800" dirty="0" smtClean="0"/>
          </a:p>
          <a:p>
            <a:pPr>
              <a:buFont typeface="Wingdings" pitchFamily="2" charset="2"/>
              <a:buChar char="q"/>
            </a:pPr>
            <a:r>
              <a:rPr lang="uk-UA" sz="2800" dirty="0" smtClean="0"/>
              <a:t>  хода легка.</a:t>
            </a:r>
          </a:p>
          <a:p>
            <a:endParaRPr lang="uk-UA" sz="2800" dirty="0" smtClean="0"/>
          </a:p>
          <a:p>
            <a:r>
              <a:rPr lang="uk-UA" sz="2400" b="1" dirty="0" smtClean="0">
                <a:solidFill>
                  <a:srgbClr val="0000FF"/>
                </a:solidFill>
              </a:rPr>
              <a:t>Формується постава в дитячому</a:t>
            </a:r>
            <a:r>
              <a:rPr lang="uk-UA" sz="2800" b="1" dirty="0" smtClean="0">
                <a:solidFill>
                  <a:srgbClr val="0000FF"/>
                </a:solidFill>
              </a:rPr>
              <a:t> </a:t>
            </a:r>
            <a:r>
              <a:rPr lang="uk-UA" sz="2400" b="1" dirty="0" smtClean="0">
                <a:solidFill>
                  <a:srgbClr val="0000FF"/>
                </a:solidFill>
              </a:rPr>
              <a:t>та юнацькому </a:t>
            </a:r>
          </a:p>
          <a:p>
            <a:r>
              <a:rPr lang="uk-UA" sz="2400" b="1" dirty="0" smtClean="0">
                <a:solidFill>
                  <a:srgbClr val="0000FF"/>
                </a:solidFill>
              </a:rPr>
              <a:t>віці й може змінюватися протягом усього життя</a:t>
            </a:r>
            <a:endParaRPr lang="ru-RU" sz="2400" b="1" dirty="0" smtClean="0">
              <a:solidFill>
                <a:srgbClr val="0000FF"/>
              </a:solidFill>
            </a:endParaRPr>
          </a:p>
          <a:p>
            <a:endParaRPr lang="ru-RU" dirty="0"/>
          </a:p>
        </p:txBody>
      </p:sp>
      <p:pic>
        <p:nvPicPr>
          <p:cNvPr id="6" name="Picture 10" descr="SPO07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72264" y="3429000"/>
            <a:ext cx="2286016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5786" y="0"/>
            <a:ext cx="604986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Тест на </a:t>
            </a:r>
            <a:r>
              <a:rPr lang="ru-RU" sz="4000" b="1" dirty="0" err="1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правильну</a:t>
            </a:r>
            <a:r>
              <a:rPr lang="ru-RU" sz="40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поставу</a:t>
            </a:r>
            <a:endParaRPr lang="ru-RU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142844" y="1000108"/>
            <a:ext cx="6215106" cy="41919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2800" dirty="0" smtClean="0"/>
              <a:t> </a:t>
            </a:r>
            <a:r>
              <a:rPr lang="ru-RU" sz="2800" b="1" dirty="0" smtClean="0"/>
              <a:t>Стати </a:t>
            </a:r>
            <a:r>
              <a:rPr lang="ru-RU" sz="2800" b="1" dirty="0" err="1" smtClean="0"/>
              <a:t>біля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рівної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стінки</a:t>
            </a:r>
            <a:r>
              <a:rPr lang="ru-RU" sz="2800" b="1" dirty="0" smtClean="0"/>
              <a:t> без </a:t>
            </a:r>
            <a:r>
              <a:rPr lang="ru-RU" sz="2800" b="1" dirty="0" err="1" smtClean="0"/>
              <a:t>взуття</a:t>
            </a:r>
            <a:r>
              <a:rPr lang="ru-RU" sz="2800" b="1" dirty="0" smtClean="0"/>
              <a:t> </a:t>
            </a:r>
          </a:p>
          <a:p>
            <a:pPr>
              <a:lnSpc>
                <a:spcPct val="90000"/>
              </a:lnSpc>
            </a:pPr>
            <a:r>
              <a:rPr lang="ru-RU" sz="2800" dirty="0" smtClean="0"/>
              <a:t>Ваше </a:t>
            </a:r>
            <a:r>
              <a:rPr lang="ru-RU" sz="2800" dirty="0" err="1" smtClean="0"/>
              <a:t>тіло</a:t>
            </a:r>
            <a:r>
              <a:rPr lang="ru-RU" sz="2800" dirty="0" smtClean="0"/>
              <a:t> повинно </a:t>
            </a:r>
            <a:r>
              <a:rPr lang="ru-RU" sz="2800" dirty="0" err="1" smtClean="0"/>
              <a:t>торкатися</a:t>
            </a:r>
            <a:r>
              <a:rPr lang="ru-RU" sz="2800" dirty="0" smtClean="0"/>
              <a:t> </a:t>
            </a:r>
            <a:r>
              <a:rPr lang="ru-RU" sz="2800" dirty="0" err="1" smtClean="0"/>
              <a:t>її</a:t>
            </a:r>
            <a:r>
              <a:rPr lang="ru-RU" sz="2800" dirty="0" smtClean="0"/>
              <a:t> </a:t>
            </a:r>
            <a:r>
              <a:rPr lang="ru-RU" sz="2800" dirty="0" err="1" smtClean="0"/>
              <a:t>п’ятьма</a:t>
            </a:r>
            <a:r>
              <a:rPr lang="ru-RU" sz="2800" dirty="0" smtClean="0"/>
              <a:t> точками: </a:t>
            </a:r>
          </a:p>
          <a:p>
            <a:pPr>
              <a:lnSpc>
                <a:spcPct val="90000"/>
              </a:lnSpc>
            </a:pPr>
            <a:r>
              <a:rPr lang="ru-RU" sz="2800" dirty="0" smtClean="0"/>
              <a:t>               </a:t>
            </a:r>
          </a:p>
          <a:p>
            <a:pPr>
              <a:lnSpc>
                <a:spcPct val="90000"/>
              </a:lnSpc>
            </a:pPr>
            <a:r>
              <a:rPr lang="ru-RU" sz="2800" dirty="0" smtClean="0"/>
              <a:t>                </a:t>
            </a:r>
            <a:r>
              <a:rPr lang="ru-RU" sz="2800" dirty="0" err="1" smtClean="0"/>
              <a:t>потилицею</a:t>
            </a:r>
            <a:r>
              <a:rPr lang="ru-RU" sz="2800" dirty="0" smtClean="0"/>
              <a:t>, </a:t>
            </a:r>
          </a:p>
          <a:p>
            <a:pPr>
              <a:lnSpc>
                <a:spcPct val="90000"/>
              </a:lnSpc>
            </a:pPr>
            <a:r>
              <a:rPr lang="ru-RU" sz="2800" dirty="0" smtClean="0"/>
              <a:t>                </a:t>
            </a:r>
            <a:r>
              <a:rPr lang="ru-RU" sz="2800" dirty="0" err="1" smtClean="0"/>
              <a:t>плечима</a:t>
            </a:r>
            <a:r>
              <a:rPr lang="ru-RU" sz="2800" dirty="0" smtClean="0"/>
              <a:t>, </a:t>
            </a:r>
          </a:p>
          <a:p>
            <a:pPr>
              <a:lnSpc>
                <a:spcPct val="90000"/>
              </a:lnSpc>
            </a:pPr>
            <a:r>
              <a:rPr lang="ru-RU" sz="2800" dirty="0" smtClean="0"/>
              <a:t>                </a:t>
            </a:r>
            <a:r>
              <a:rPr lang="ru-RU" sz="2800" dirty="0" err="1" smtClean="0"/>
              <a:t>сідницями</a:t>
            </a:r>
            <a:r>
              <a:rPr lang="ru-RU" sz="2800" dirty="0" smtClean="0"/>
              <a:t>, </a:t>
            </a:r>
          </a:p>
          <a:p>
            <a:pPr>
              <a:lnSpc>
                <a:spcPct val="90000"/>
              </a:lnSpc>
            </a:pPr>
            <a:r>
              <a:rPr lang="ru-RU" sz="2800" dirty="0" smtClean="0"/>
              <a:t>                литками </a:t>
            </a:r>
            <a:r>
              <a:rPr lang="ru-RU" sz="2800" dirty="0" err="1" smtClean="0"/>
              <a:t>ніг</a:t>
            </a:r>
            <a:r>
              <a:rPr lang="ru-RU" sz="2800" dirty="0" smtClean="0"/>
              <a:t> </a:t>
            </a:r>
          </a:p>
          <a:p>
            <a:pPr>
              <a:lnSpc>
                <a:spcPct val="90000"/>
              </a:lnSpc>
            </a:pPr>
            <a:r>
              <a:rPr lang="ru-RU" sz="2800" dirty="0" smtClean="0"/>
              <a:t>                </a:t>
            </a:r>
            <a:r>
              <a:rPr lang="ru-RU" sz="2800" dirty="0" err="1" smtClean="0"/>
              <a:t>п’ятами</a:t>
            </a:r>
            <a:r>
              <a:rPr lang="ru-RU" sz="2800" dirty="0" smtClean="0"/>
              <a:t> </a:t>
            </a:r>
          </a:p>
          <a:p>
            <a:pPr algn="ctr">
              <a:lnSpc>
                <a:spcPct val="90000"/>
              </a:lnSpc>
            </a:pPr>
            <a:endParaRPr lang="ru-RU" sz="2400" b="1" dirty="0" smtClean="0">
              <a:solidFill>
                <a:schemeClr val="hlink"/>
              </a:solidFill>
            </a:endParaRPr>
          </a:p>
          <a:p>
            <a:endParaRPr lang="ru-RU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72264" y="857232"/>
            <a:ext cx="2428892" cy="4919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14282" y="4929198"/>
            <a:ext cx="8143932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2800" b="1" dirty="0" err="1" smtClean="0">
                <a:solidFill>
                  <a:schemeClr val="hlink"/>
                </a:solidFill>
              </a:rPr>
              <a:t>Якщо</a:t>
            </a:r>
            <a:r>
              <a:rPr lang="ru-RU" sz="2800" b="1" dirty="0" smtClean="0">
                <a:solidFill>
                  <a:schemeClr val="hlink"/>
                </a:solidFill>
              </a:rPr>
              <a:t> в такому </a:t>
            </a:r>
            <a:r>
              <a:rPr lang="ru-RU" sz="2800" b="1" dirty="0" err="1" smtClean="0">
                <a:solidFill>
                  <a:schemeClr val="hlink"/>
                </a:solidFill>
              </a:rPr>
              <a:t>положенні</a:t>
            </a:r>
            <a:r>
              <a:rPr lang="ru-RU" sz="2800" b="1" dirty="0" smtClean="0">
                <a:solidFill>
                  <a:schemeClr val="hlink"/>
                </a:solidFill>
              </a:rPr>
              <a:t> вам комфортно, </a:t>
            </a:r>
          </a:p>
          <a:p>
            <a:pPr>
              <a:lnSpc>
                <a:spcPct val="90000"/>
              </a:lnSpc>
            </a:pPr>
            <a:r>
              <a:rPr lang="ru-RU" sz="2800" b="1" dirty="0" smtClean="0">
                <a:solidFill>
                  <a:schemeClr val="hlink"/>
                </a:solidFill>
              </a:rPr>
              <a:t>у вас правильна постава</a:t>
            </a:r>
            <a:r>
              <a:rPr lang="ru-RU" sz="2400" b="1" dirty="0" smtClean="0">
                <a:solidFill>
                  <a:schemeClr val="hlink"/>
                </a:solidFill>
              </a:rPr>
              <a:t>!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1105</TotalTime>
  <Words>1307</Words>
  <PresentationFormat>Экран (4:3)</PresentationFormat>
  <Paragraphs>239</Paragraphs>
  <Slides>29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Урок біології на тему:  Порушення функцій скелета та їх профілактика ( 9 клас) </vt:lpstr>
      <vt:lpstr>Слайд 2</vt:lpstr>
      <vt:lpstr>Слайд 3</vt:lpstr>
      <vt:lpstr>   - ознайомитися з основними порушеннями функцій скелета людини;   - дізнатися про методики виявлення  вад опорно – рухової системи;   - виявити причини і наслідки порушень скелету;     - скласти правила щодо збереження правильної постави;  - вчитися  застосовувати набуті знання в житті;   </vt:lpstr>
      <vt:lpstr>1. Правильна постава та її ознаки 2. Основні типи викривлень хребта 3. Причини порушення правильної постави тіла  4. Попередження захворювань викривлення хребта 5. Плоскостопість, її причини  та профілактика </vt:lpstr>
      <vt:lpstr>Висловлювання про поставу 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біології на тему:  Порушення функцій скелета та їхня профілактика ( 9 клас)</dc:title>
  <dc:creator>Admin</dc:creator>
  <cp:lastModifiedBy>Admin</cp:lastModifiedBy>
  <cp:revision>121</cp:revision>
  <dcterms:created xsi:type="dcterms:W3CDTF">2016-10-04T12:56:57Z</dcterms:created>
  <dcterms:modified xsi:type="dcterms:W3CDTF">2017-01-31T17:47:16Z</dcterms:modified>
</cp:coreProperties>
</file>