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3" r:id="rId2"/>
    <p:sldId id="257" r:id="rId3"/>
    <p:sldId id="259" r:id="rId4"/>
    <p:sldId id="260" r:id="rId5"/>
    <p:sldId id="264" r:id="rId6"/>
    <p:sldId id="267" r:id="rId7"/>
    <p:sldId id="266" r:id="rId8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E5C4C222-3D6C-4003-87E2-544217906E5C}">
          <p14:sldIdLst>
            <p14:sldId id="263"/>
            <p14:sldId id="257"/>
            <p14:sldId id="259"/>
            <p14:sldId id="260"/>
            <p14:sldId id="264"/>
            <p14:sldId id="267"/>
            <p14:sldId id="266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0C1E17-77DB-4F88-8C5D-97818F596FF5}" type="datetimeFigureOut">
              <a:rPr lang="uk-UA" smtClean="0"/>
              <a:t>11.11.2015</a:t>
            </a:fld>
            <a:endParaRPr lang="uk-UA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C9A663-B9ED-4D74-9444-A300F45702C2}" type="slidenum">
              <a:rPr lang="uk-UA" smtClean="0"/>
              <a:t>‹#›</a:t>
            </a:fld>
            <a:endParaRPr lang="uk-UA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u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0C1E17-77DB-4F88-8C5D-97818F596FF5}" type="datetimeFigureOut">
              <a:rPr lang="uk-UA" smtClean="0"/>
              <a:t>11.11.2015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C9A663-B9ED-4D74-9444-A300F45702C2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u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0C1E17-77DB-4F88-8C5D-97818F596FF5}" type="datetimeFigureOut">
              <a:rPr lang="uk-UA" smtClean="0"/>
              <a:t>11.11.2015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C9A663-B9ED-4D74-9444-A300F45702C2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u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0C1E17-77DB-4F88-8C5D-97818F596FF5}" type="datetimeFigureOut">
              <a:rPr lang="uk-UA" smtClean="0"/>
              <a:t>11.11.2015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C9A663-B9ED-4D74-9444-A300F45702C2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u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0C1E17-77DB-4F88-8C5D-97818F596FF5}" type="datetimeFigureOut">
              <a:rPr lang="uk-UA" smtClean="0"/>
              <a:t>11.11.2015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C9A663-B9ED-4D74-9444-A300F45702C2}" type="slidenum">
              <a:rPr lang="uk-UA" smtClean="0"/>
              <a:t>‹#›</a:t>
            </a:fld>
            <a:endParaRPr lang="uk-UA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u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0C1E17-77DB-4F88-8C5D-97818F596FF5}" type="datetimeFigureOut">
              <a:rPr lang="uk-UA" smtClean="0"/>
              <a:t>11.11.2015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C9A663-B9ED-4D74-9444-A300F45702C2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u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0C1E17-77DB-4F88-8C5D-97818F596FF5}" type="datetimeFigureOut">
              <a:rPr lang="uk-UA" smtClean="0"/>
              <a:t>11.11.2015</a:t>
            </a:fld>
            <a:endParaRPr lang="uk-U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C9A663-B9ED-4D74-9444-A300F45702C2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u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0C1E17-77DB-4F88-8C5D-97818F596FF5}" type="datetimeFigureOut">
              <a:rPr lang="uk-UA" smtClean="0"/>
              <a:t>11.11.2015</a:t>
            </a:fld>
            <a:endParaRPr lang="uk-U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C9A663-B9ED-4D74-9444-A300F45702C2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u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0C1E17-77DB-4F88-8C5D-97818F596FF5}" type="datetimeFigureOut">
              <a:rPr lang="uk-UA" smtClean="0"/>
              <a:t>11.11.2015</a:t>
            </a:fld>
            <a:endParaRPr lang="uk-U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C9A663-B9ED-4D74-9444-A300F45702C2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u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0C1E17-77DB-4F88-8C5D-97818F596FF5}" type="datetimeFigureOut">
              <a:rPr lang="uk-UA" smtClean="0"/>
              <a:t>11.11.2015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C9A663-B9ED-4D74-9444-A300F45702C2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u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0C1E17-77DB-4F88-8C5D-97818F596FF5}" type="datetimeFigureOut">
              <a:rPr lang="uk-UA" smtClean="0"/>
              <a:t>11.11.2015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38C9A663-B9ED-4D74-9444-A300F45702C2}" type="slidenum">
              <a:rPr lang="uk-UA" smtClean="0"/>
              <a:t>‹#›</a:t>
            </a:fld>
            <a:endParaRPr lang="uk-U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u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6F0C1E17-77DB-4F88-8C5D-97818F596FF5}" type="datetimeFigureOut">
              <a:rPr lang="uk-UA" smtClean="0"/>
              <a:t>11.11.2015</a:t>
            </a:fld>
            <a:endParaRPr lang="uk-UA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38C9A663-B9ED-4D74-9444-A300F45702C2}" type="slidenum">
              <a:rPr lang="uk-UA" smtClean="0"/>
              <a:t>‹#›</a:t>
            </a:fld>
            <a:endParaRPr lang="uk-UA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1200">
        <p14:prism dir="u"/>
      </p:transition>
    </mc:Choice>
    <mc:Fallback xmlns="">
      <p:transition spd="slow">
        <p:fade/>
      </p:transition>
    </mc:Fallback>
  </mc:AlternateConten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uk.wikipedia.org/wiki/%D0%A5%D1%80%D0%BE%D0%BC%D0%B0%D1%82%D0%B8%D0%BD" TargetMode="External"/><Relationship Id="rId2" Type="http://schemas.openxmlformats.org/officeDocument/2006/relationships/hyperlink" Target="http://uk.wikipedia.org/wiki/%D0%86%D0%BD%D1%82%D0%B5%D1%80%D1%84%D0%B0%D0%B7%D0%B0" TargetMode="Externa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gi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</a:t>
            </a:r>
            <a:r>
              <a:rPr lang="uk-UA" dirty="0" err="1" smtClean="0"/>
              <a:t>ріотип</a:t>
            </a:r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330824" cy="4434840"/>
          </a:xfrm>
        </p:spPr>
        <p:txBody>
          <a:bodyPr>
            <a:normAutofit fontScale="70000" lnSpcReduction="20000"/>
          </a:bodyPr>
          <a:lstStyle/>
          <a:p>
            <a:r>
              <a:rPr lang="uk-UA" sz="3600" b="1" dirty="0"/>
              <a:t>Каріотип</a:t>
            </a:r>
            <a:r>
              <a:rPr lang="uk-UA" sz="3600" dirty="0"/>
              <a:t> - </a:t>
            </a:r>
            <a:r>
              <a:rPr lang="uk-UA" sz="3600" dirty="0" smtClean="0"/>
              <a:t>набір хромосом клітини.</a:t>
            </a:r>
            <a:endParaRPr lang="uk-UA" sz="3600" dirty="0" smtClean="0"/>
          </a:p>
          <a:p>
            <a:r>
              <a:rPr lang="uk-UA" sz="3600" dirty="0" smtClean="0"/>
              <a:t>Особливості каріотипу особин того чи іншого виду залежить від кількості, розмірів та форми хромосом</a:t>
            </a:r>
          </a:p>
          <a:p>
            <a:r>
              <a:rPr lang="uk-UA" sz="3600" dirty="0" smtClean="0"/>
              <a:t> </a:t>
            </a:r>
            <a:r>
              <a:rPr lang="uk-UA" sz="3600" dirty="0"/>
              <a:t>Каріотип служить "паспортом" виду, що надійно відрізняє його від каріотипів інших видів.</a:t>
            </a:r>
            <a:r>
              <a:rPr lang="uk-UA" sz="2900" dirty="0"/>
              <a:t> </a:t>
            </a:r>
            <a:br>
              <a:rPr lang="uk-UA" sz="2900" dirty="0"/>
            </a:br>
            <a:endParaRPr lang="uk-UA" sz="2900" dirty="0"/>
          </a:p>
          <a:p>
            <a:endParaRPr lang="uk-UA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834552"/>
            <a:ext cx="4041775" cy="3194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>
            <a:normAutofit fontScale="70000" lnSpcReduction="20000"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79098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4000" dirty="0" smtClean="0"/>
              <a:t>хромосома</a:t>
            </a:r>
            <a:endParaRPr lang="uk-UA" sz="4000" dirty="0"/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6" name="Текст 5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2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sz="2800" dirty="0" err="1">
                <a:solidFill>
                  <a:srgbClr val="FF0000"/>
                </a:solidFill>
              </a:rPr>
              <a:t>Хромосоми</a:t>
            </a:r>
            <a:r>
              <a:rPr lang="ru-RU" sz="2800" dirty="0">
                <a:solidFill>
                  <a:srgbClr val="FF0000"/>
                </a:solidFill>
              </a:rPr>
              <a:t> </a:t>
            </a:r>
            <a:r>
              <a:rPr lang="ru-RU" sz="2800" dirty="0"/>
              <a:t>– </a:t>
            </a:r>
            <a:r>
              <a:rPr lang="ru-RU" sz="2800" dirty="0" err="1"/>
              <a:t>ядерні</a:t>
            </a:r>
            <a:r>
              <a:rPr lang="ru-RU" sz="2800" dirty="0"/>
              <a:t> </a:t>
            </a:r>
            <a:r>
              <a:rPr lang="ru-RU" sz="2800" dirty="0" err="1"/>
              <a:t>органели</a:t>
            </a:r>
            <a:r>
              <a:rPr lang="ru-RU" sz="2800" dirty="0"/>
              <a:t> </a:t>
            </a:r>
            <a:r>
              <a:rPr lang="ru-RU" sz="2800" dirty="0" err="1"/>
              <a:t>які</a:t>
            </a:r>
            <a:r>
              <a:rPr lang="ru-RU" sz="2800" dirty="0"/>
              <a:t> </a:t>
            </a:r>
            <a:r>
              <a:rPr lang="ru-RU" sz="2800" dirty="0" err="1"/>
              <a:t>несуть</a:t>
            </a:r>
            <a:r>
              <a:rPr lang="ru-RU" sz="2800" dirty="0"/>
              <a:t> </a:t>
            </a:r>
            <a:r>
              <a:rPr lang="ru-RU" sz="2800" dirty="0" err="1"/>
              <a:t>гени</a:t>
            </a:r>
            <a:r>
              <a:rPr lang="ru-RU" sz="2800" dirty="0"/>
              <a:t>. </a:t>
            </a:r>
            <a:r>
              <a:rPr lang="ru-RU" sz="2800" dirty="0" smtClean="0"/>
              <a:t> Основу </a:t>
            </a:r>
            <a:r>
              <a:rPr lang="ru-RU" sz="2800" dirty="0" err="1" smtClean="0"/>
              <a:t>хромоосм</a:t>
            </a:r>
            <a:r>
              <a:rPr lang="ru-RU" sz="2800" dirty="0" smtClean="0"/>
              <a:t> </a:t>
            </a:r>
            <a:r>
              <a:rPr lang="ru-RU" sz="2800" dirty="0" err="1" smtClean="0"/>
              <a:t>складає</a:t>
            </a:r>
            <a:r>
              <a:rPr lang="ru-RU" sz="2800" dirty="0" smtClean="0"/>
              <a:t> молекула ДНК, яка </a:t>
            </a:r>
            <a:r>
              <a:rPr lang="ru-RU" sz="2800" dirty="0" err="1" smtClean="0"/>
              <a:t>зв</a:t>
            </a:r>
            <a:r>
              <a:rPr lang="en-US" sz="2800" dirty="0" smtClean="0"/>
              <a:t>`</a:t>
            </a:r>
            <a:r>
              <a:rPr lang="ru-RU" sz="2800" dirty="0" err="1" smtClean="0"/>
              <a:t>язана</a:t>
            </a:r>
            <a:r>
              <a:rPr lang="ru-RU" sz="2800" dirty="0" smtClean="0"/>
              <a:t> </a:t>
            </a:r>
            <a:r>
              <a:rPr lang="uk-UA" sz="2800" dirty="0" smtClean="0"/>
              <a:t>з ядерними білками.</a:t>
            </a:r>
            <a:endParaRPr lang="ru-RU" sz="2800" dirty="0" smtClean="0"/>
          </a:p>
          <a:p>
            <a:pPr marL="0" indent="0">
              <a:buNone/>
            </a:pPr>
            <a:r>
              <a:rPr lang="ru-RU" sz="2800" dirty="0" err="1" smtClean="0"/>
              <a:t>Стають</a:t>
            </a:r>
            <a:r>
              <a:rPr lang="ru-RU" sz="2800" dirty="0" smtClean="0"/>
              <a:t> </a:t>
            </a:r>
            <a:r>
              <a:rPr lang="ru-RU" sz="2800" dirty="0" err="1"/>
              <a:t>помітними</a:t>
            </a:r>
            <a:r>
              <a:rPr lang="ru-RU" sz="2800" dirty="0"/>
              <a:t> у </a:t>
            </a:r>
            <a:r>
              <a:rPr lang="ru-RU" sz="2800" dirty="0" err="1"/>
              <a:t>світловий</a:t>
            </a:r>
            <a:r>
              <a:rPr lang="ru-RU" sz="2800" dirty="0"/>
              <a:t> </a:t>
            </a:r>
            <a:r>
              <a:rPr lang="ru-RU" sz="2800" dirty="0" err="1"/>
              <a:t>мікроскоп</a:t>
            </a:r>
            <a:r>
              <a:rPr lang="ru-RU" sz="2800" dirty="0"/>
              <a:t> </a:t>
            </a:r>
            <a:r>
              <a:rPr lang="ru-RU" sz="2800" dirty="0" err="1"/>
              <a:t>лише</a:t>
            </a:r>
            <a:r>
              <a:rPr lang="ru-RU" sz="2800" dirty="0"/>
              <a:t> </a:t>
            </a:r>
            <a:r>
              <a:rPr lang="ru-RU" sz="2800" dirty="0" err="1"/>
              <a:t>під</a:t>
            </a:r>
            <a:r>
              <a:rPr lang="ru-RU" sz="2800" dirty="0"/>
              <a:t> час </a:t>
            </a:r>
            <a:r>
              <a:rPr lang="ru-RU" sz="2800" dirty="0" err="1"/>
              <a:t>поділу</a:t>
            </a:r>
            <a:r>
              <a:rPr lang="ru-RU" sz="2800" dirty="0"/>
              <a:t> </a:t>
            </a:r>
            <a:r>
              <a:rPr lang="ru-RU" sz="2800" dirty="0" err="1"/>
              <a:t>клітини</a:t>
            </a:r>
            <a:r>
              <a:rPr lang="ru-RU" sz="2800" dirty="0"/>
              <a:t>. </a:t>
            </a:r>
            <a:endParaRPr lang="uk-UA" sz="2800" dirty="0"/>
          </a:p>
        </p:txBody>
      </p:sp>
      <p:pic>
        <p:nvPicPr>
          <p:cNvPr id="10" name="Объект 9"/>
          <p:cNvPicPr>
            <a:picLocks noGrp="1" noChangeAspect="1"/>
          </p:cNvPicPr>
          <p:nvPr>
            <p:ph sz="quarter" idx="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992" y="2564904"/>
            <a:ext cx="4415716" cy="3384376"/>
          </a:xfrm>
        </p:spPr>
      </p:pic>
    </p:spTree>
    <p:extLst>
      <p:ext uri="{BB962C8B-B14F-4D97-AF65-F5344CB8AC3E}">
        <p14:creationId xmlns:p14="http://schemas.microsoft.com/office/powerpoint/2010/main" val="2773740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67544" y="548680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Хроматин</a:t>
            </a:r>
            <a:r>
              <a:rPr lang="ru-RU" dirty="0"/>
              <a:t> </a:t>
            </a:r>
            <a:r>
              <a:rPr lang="uk-UA" dirty="0"/>
              <a:t/>
            </a:r>
            <a:br>
              <a:rPr lang="uk-UA" dirty="0"/>
            </a:br>
            <a:endParaRPr lang="uk-UA" dirty="0"/>
          </a:p>
        </p:txBody>
      </p:sp>
      <p:sp>
        <p:nvSpPr>
          <p:cNvPr id="5" name="Объект 4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546848" cy="4434840"/>
          </a:xfrm>
        </p:spPr>
        <p:txBody>
          <a:bodyPr>
            <a:normAutofit lnSpcReduction="10000"/>
          </a:bodyPr>
          <a:lstStyle/>
          <a:p>
            <a:pPr marL="0" lvl="0" indent="0">
              <a:buClr>
                <a:srgbClr val="0BD0D9"/>
              </a:buClr>
              <a:buNone/>
            </a:pPr>
            <a:r>
              <a:rPr lang="uk-UA" dirty="0" smtClean="0">
                <a:solidFill>
                  <a:prstClr val="black"/>
                </a:solidFill>
              </a:rPr>
              <a:t>Хромосоми </a:t>
            </a:r>
            <a:r>
              <a:rPr lang="uk-UA" dirty="0">
                <a:solidFill>
                  <a:prstClr val="black"/>
                </a:solidFill>
              </a:rPr>
              <a:t>можуть перебувати в двох </a:t>
            </a:r>
            <a:r>
              <a:rPr lang="uk-UA" dirty="0" smtClean="0">
                <a:solidFill>
                  <a:prstClr val="black"/>
                </a:solidFill>
              </a:rPr>
              <a:t>структурно-функціональних </a:t>
            </a:r>
            <a:r>
              <a:rPr lang="uk-UA" dirty="0">
                <a:solidFill>
                  <a:prstClr val="black"/>
                </a:solidFill>
              </a:rPr>
              <a:t>станах: в конденсованому (спіралізованому) та деконденсованому (деспіралезованому). </a:t>
            </a:r>
          </a:p>
          <a:p>
            <a:pPr marL="0" indent="0">
              <a:buNone/>
            </a:pPr>
            <a:r>
              <a:rPr lang="uk-UA" dirty="0">
                <a:solidFill>
                  <a:prstClr val="black"/>
                </a:solidFill>
              </a:rPr>
              <a:t>В </a:t>
            </a:r>
            <a:r>
              <a:rPr lang="uk-UA" dirty="0">
                <a:solidFill>
                  <a:prstClr val="black"/>
                </a:solidFill>
                <a:hlinkClick r:id="rId2" tooltip="Інтерфаза"/>
              </a:rPr>
              <a:t>інтерфазі</a:t>
            </a:r>
            <a:r>
              <a:rPr lang="uk-UA" dirty="0">
                <a:solidFill>
                  <a:prstClr val="black"/>
                </a:solidFill>
              </a:rPr>
              <a:t> хромосоми живої клітини невидимі, спостерігати можна лише гранули </a:t>
            </a:r>
            <a:r>
              <a:rPr lang="uk-UA" dirty="0" smtClean="0">
                <a:solidFill>
                  <a:prstClr val="black"/>
                </a:solidFill>
                <a:hlinkClick r:id="rId3" tooltip="Хроматин"/>
              </a:rPr>
              <a:t>хроматину</a:t>
            </a:r>
            <a:r>
              <a:rPr lang="uk-UA" dirty="0" smtClean="0">
                <a:solidFill>
                  <a:prstClr val="black"/>
                </a:solidFill>
              </a:rPr>
              <a:t>.</a:t>
            </a:r>
            <a:endParaRPr lang="uk-UA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1268760"/>
            <a:ext cx="4058184" cy="4320000"/>
          </a:xfrm>
        </p:spPr>
      </p:pic>
    </p:spTree>
    <p:extLst>
      <p:ext uri="{BB962C8B-B14F-4D97-AF65-F5344CB8AC3E}">
        <p14:creationId xmlns:p14="http://schemas.microsoft.com/office/powerpoint/2010/main" val="3099849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708688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>        Будова Хромосоми</a:t>
            </a:r>
            <a:endParaRPr lang="uk-UA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556792"/>
            <a:ext cx="8198458" cy="486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27185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sz="5400" dirty="0" smtClean="0"/>
              <a:t>вивчення </a:t>
            </a:r>
            <a:r>
              <a:rPr lang="uk-UA" sz="5400" dirty="0"/>
              <a:t>каріотипу</a:t>
            </a:r>
            <a:endParaRPr lang="uk-UA" dirty="0"/>
          </a:p>
        </p:txBody>
      </p:sp>
      <p:sp>
        <p:nvSpPr>
          <p:cNvPr id="7" name="Текст 6"/>
          <p:cNvSpPr>
            <a:spLocks noGrp="1"/>
          </p:cNvSpPr>
          <p:nvPr>
            <p:ph type="body" idx="1"/>
          </p:nvPr>
        </p:nvSpPr>
        <p:spPr>
          <a:xfrm flipV="1">
            <a:off x="539552" y="1700807"/>
            <a:ext cx="4040188" cy="4608512"/>
          </a:xfrm>
        </p:spPr>
        <p:txBody>
          <a:bodyPr/>
          <a:lstStyle/>
          <a:p>
            <a:endParaRPr lang="uk-UA" dirty="0"/>
          </a:p>
        </p:txBody>
      </p:sp>
      <p:sp>
        <p:nvSpPr>
          <p:cNvPr id="8" name="Текст 7"/>
          <p:cNvSpPr>
            <a:spLocks noGrp="1"/>
          </p:cNvSpPr>
          <p:nvPr>
            <p:ph type="body" sz="half" idx="3"/>
          </p:nvPr>
        </p:nvSpPr>
        <p:spPr/>
        <p:txBody>
          <a:bodyPr>
            <a:noAutofit/>
          </a:bodyPr>
          <a:lstStyle/>
          <a:p>
            <a:endParaRPr lang="uk-UA" sz="16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2"/>
          </p:nvPr>
        </p:nvSpPr>
        <p:spPr>
          <a:xfrm>
            <a:off x="387796" y="1902816"/>
            <a:ext cx="4040188" cy="3845720"/>
          </a:xfrm>
        </p:spPr>
        <p:txBody>
          <a:bodyPr>
            <a:normAutofit lnSpcReduction="10000"/>
          </a:bodyPr>
          <a:lstStyle/>
          <a:p>
            <a:pPr lvl="0">
              <a:buClr>
                <a:srgbClr val="0BD0D9"/>
              </a:buClr>
            </a:pPr>
            <a:r>
              <a:rPr lang="uk-UA" dirty="0"/>
              <a:t/>
            </a:r>
            <a:br>
              <a:rPr lang="uk-UA" dirty="0"/>
            </a:br>
            <a:r>
              <a:rPr lang="ru-RU" b="1" dirty="0" err="1" smtClean="0">
                <a:solidFill>
                  <a:prstClr val="black"/>
                </a:solidFill>
              </a:rPr>
              <a:t>Диплоїдний</a:t>
            </a:r>
            <a:r>
              <a:rPr lang="ru-RU" b="1" dirty="0" smtClean="0">
                <a:solidFill>
                  <a:prstClr val="black"/>
                </a:solidFill>
              </a:rPr>
              <a:t> </a:t>
            </a:r>
            <a:r>
              <a:rPr lang="ru-RU" b="1" dirty="0" err="1" smtClean="0">
                <a:solidFill>
                  <a:prstClr val="black"/>
                </a:solidFill>
              </a:rPr>
              <a:t>набір</a:t>
            </a:r>
            <a:r>
              <a:rPr lang="ru-RU" b="1" dirty="0" smtClean="0">
                <a:solidFill>
                  <a:prstClr val="black"/>
                </a:solidFill>
              </a:rPr>
              <a:t> 2n</a:t>
            </a:r>
            <a:r>
              <a:rPr lang="ru-RU" dirty="0" smtClean="0">
                <a:solidFill>
                  <a:prstClr val="black"/>
                </a:solidFill>
              </a:rPr>
              <a:t> </a:t>
            </a:r>
            <a:r>
              <a:rPr lang="ru-RU" dirty="0">
                <a:solidFill>
                  <a:prstClr val="black"/>
                </a:solidFill>
              </a:rPr>
              <a:t>– </a:t>
            </a:r>
            <a:r>
              <a:rPr lang="ru-RU" dirty="0" err="1">
                <a:solidFill>
                  <a:prstClr val="black"/>
                </a:solidFill>
              </a:rPr>
              <a:t>кожна</a:t>
            </a:r>
            <a:r>
              <a:rPr lang="ru-RU" dirty="0">
                <a:solidFill>
                  <a:prstClr val="black"/>
                </a:solidFill>
              </a:rPr>
              <a:t> </a:t>
            </a:r>
            <a:r>
              <a:rPr lang="ru-RU" dirty="0" err="1">
                <a:solidFill>
                  <a:prstClr val="black"/>
                </a:solidFill>
              </a:rPr>
              <a:t>має</a:t>
            </a:r>
            <a:r>
              <a:rPr lang="ru-RU" dirty="0">
                <a:solidFill>
                  <a:prstClr val="black"/>
                </a:solidFill>
              </a:rPr>
              <a:t> </a:t>
            </a:r>
            <a:r>
              <a:rPr lang="ru-RU" dirty="0" err="1">
                <a:solidFill>
                  <a:prstClr val="black"/>
                </a:solidFill>
              </a:rPr>
              <a:t>собі</a:t>
            </a:r>
            <a:r>
              <a:rPr lang="ru-RU" dirty="0">
                <a:solidFill>
                  <a:prstClr val="black"/>
                </a:solidFill>
              </a:rPr>
              <a:t> пару, </a:t>
            </a:r>
            <a:r>
              <a:rPr lang="ru-RU" dirty="0" err="1">
                <a:solidFill>
                  <a:prstClr val="black"/>
                </a:solidFill>
              </a:rPr>
              <a:t>подібну</a:t>
            </a:r>
            <a:r>
              <a:rPr lang="ru-RU" dirty="0">
                <a:solidFill>
                  <a:prstClr val="black"/>
                </a:solidFill>
              </a:rPr>
              <a:t> за формою та </a:t>
            </a:r>
            <a:r>
              <a:rPr lang="ru-RU" dirty="0" err="1">
                <a:solidFill>
                  <a:prstClr val="black"/>
                </a:solidFill>
              </a:rPr>
              <a:t>розмірами</a:t>
            </a:r>
            <a:r>
              <a:rPr lang="ru-RU" dirty="0">
                <a:solidFill>
                  <a:prstClr val="black"/>
                </a:solidFill>
              </a:rPr>
              <a:t>. </a:t>
            </a:r>
            <a:r>
              <a:rPr lang="ru-RU" dirty="0" err="1">
                <a:solidFill>
                  <a:prstClr val="black"/>
                </a:solidFill>
              </a:rPr>
              <a:t>Хромосоми</a:t>
            </a:r>
            <a:r>
              <a:rPr lang="ru-RU" dirty="0">
                <a:solidFill>
                  <a:prstClr val="black"/>
                </a:solidFill>
              </a:rPr>
              <a:t> </a:t>
            </a:r>
            <a:r>
              <a:rPr lang="ru-RU" dirty="0" err="1">
                <a:solidFill>
                  <a:prstClr val="black"/>
                </a:solidFill>
              </a:rPr>
              <a:t>що</a:t>
            </a:r>
            <a:r>
              <a:rPr lang="ru-RU" dirty="0">
                <a:solidFill>
                  <a:prstClr val="black"/>
                </a:solidFill>
              </a:rPr>
              <a:t> належать до </a:t>
            </a:r>
            <a:r>
              <a:rPr lang="ru-RU" dirty="0" err="1">
                <a:solidFill>
                  <a:prstClr val="black"/>
                </a:solidFill>
              </a:rPr>
              <a:t>однієї</a:t>
            </a:r>
            <a:r>
              <a:rPr lang="ru-RU" dirty="0">
                <a:solidFill>
                  <a:prstClr val="black"/>
                </a:solidFill>
              </a:rPr>
              <a:t> пари  </a:t>
            </a:r>
            <a:r>
              <a:rPr lang="ru-RU" dirty="0" err="1">
                <a:solidFill>
                  <a:prstClr val="black"/>
                </a:solidFill>
              </a:rPr>
              <a:t>називають</a:t>
            </a:r>
            <a:r>
              <a:rPr lang="ru-RU" dirty="0">
                <a:solidFill>
                  <a:prstClr val="black"/>
                </a:solidFill>
              </a:rPr>
              <a:t> </a:t>
            </a:r>
            <a:r>
              <a:rPr lang="ru-RU" dirty="0" err="1">
                <a:solidFill>
                  <a:prstClr val="black"/>
                </a:solidFill>
              </a:rPr>
              <a:t>гомологічними</a:t>
            </a:r>
            <a:r>
              <a:rPr lang="ru-RU" dirty="0">
                <a:solidFill>
                  <a:prstClr val="black"/>
                </a:solidFill>
              </a:rPr>
              <a:t> хромосомами</a:t>
            </a:r>
            <a:r>
              <a:rPr lang="ru-RU" dirty="0" smtClean="0">
                <a:solidFill>
                  <a:prstClr val="black"/>
                </a:solidFill>
              </a:rPr>
              <a:t>,</a:t>
            </a:r>
            <a:r>
              <a:rPr lang="ru-RU" dirty="0">
                <a:solidFill>
                  <a:prstClr val="black"/>
                </a:solidFill>
              </a:rPr>
              <a:t> до </a:t>
            </a:r>
            <a:r>
              <a:rPr lang="ru-RU" dirty="0" err="1">
                <a:solidFill>
                  <a:prstClr val="black"/>
                </a:solidFill>
              </a:rPr>
              <a:t>різних</a:t>
            </a:r>
            <a:r>
              <a:rPr lang="ru-RU" dirty="0">
                <a:solidFill>
                  <a:prstClr val="black"/>
                </a:solidFill>
              </a:rPr>
              <a:t> </a:t>
            </a:r>
            <a:r>
              <a:rPr lang="ru-RU" dirty="0" err="1">
                <a:solidFill>
                  <a:prstClr val="black"/>
                </a:solidFill>
              </a:rPr>
              <a:t>негомологічними</a:t>
            </a:r>
            <a:r>
              <a:rPr lang="ru-RU" dirty="0">
                <a:solidFill>
                  <a:prstClr val="black"/>
                </a:solidFill>
              </a:rPr>
              <a:t>. </a:t>
            </a:r>
          </a:p>
          <a:p>
            <a:pPr lvl="0">
              <a:buClr>
                <a:srgbClr val="0BD0D9"/>
              </a:buClr>
            </a:pPr>
            <a:r>
              <a:rPr lang="ru-RU" b="1" dirty="0" err="1" smtClean="0">
                <a:solidFill>
                  <a:prstClr val="black"/>
                </a:solidFill>
              </a:rPr>
              <a:t>Гаплоїдний</a:t>
            </a:r>
            <a:r>
              <a:rPr lang="ru-RU" b="1" dirty="0" smtClean="0">
                <a:solidFill>
                  <a:prstClr val="black"/>
                </a:solidFill>
              </a:rPr>
              <a:t> </a:t>
            </a:r>
            <a:r>
              <a:rPr lang="ru-RU" b="1" dirty="0" err="1">
                <a:solidFill>
                  <a:prstClr val="black"/>
                </a:solidFill>
              </a:rPr>
              <a:t>набір</a:t>
            </a:r>
            <a:r>
              <a:rPr lang="ru-RU" b="1" dirty="0">
                <a:solidFill>
                  <a:prstClr val="black"/>
                </a:solidFill>
              </a:rPr>
              <a:t> 1</a:t>
            </a:r>
            <a:r>
              <a:rPr lang="en-US" b="1" dirty="0">
                <a:solidFill>
                  <a:prstClr val="black"/>
                </a:solidFill>
              </a:rPr>
              <a:t>n </a:t>
            </a:r>
            <a:r>
              <a:rPr lang="en-US" dirty="0">
                <a:solidFill>
                  <a:prstClr val="black"/>
                </a:solidFill>
              </a:rPr>
              <a:t>– </a:t>
            </a:r>
            <a:r>
              <a:rPr lang="ru-RU" dirty="0" err="1">
                <a:solidFill>
                  <a:prstClr val="black"/>
                </a:solidFill>
              </a:rPr>
              <a:t>всі</a:t>
            </a:r>
            <a:r>
              <a:rPr lang="ru-RU" dirty="0">
                <a:solidFill>
                  <a:prstClr val="black"/>
                </a:solidFill>
              </a:rPr>
              <a:t> </a:t>
            </a:r>
            <a:r>
              <a:rPr lang="ru-RU" dirty="0" err="1">
                <a:solidFill>
                  <a:prstClr val="black"/>
                </a:solidFill>
              </a:rPr>
              <a:t>хромосоми</a:t>
            </a:r>
            <a:r>
              <a:rPr lang="ru-RU" dirty="0">
                <a:solidFill>
                  <a:prstClr val="black"/>
                </a:solidFill>
              </a:rPr>
              <a:t> </a:t>
            </a:r>
            <a:r>
              <a:rPr lang="ru-RU" dirty="0" err="1">
                <a:solidFill>
                  <a:prstClr val="black"/>
                </a:solidFill>
              </a:rPr>
              <a:t>відрізняються</a:t>
            </a:r>
            <a:r>
              <a:rPr lang="ru-RU" dirty="0">
                <a:solidFill>
                  <a:prstClr val="black"/>
                </a:solidFill>
              </a:rPr>
              <a:t> </a:t>
            </a:r>
            <a:r>
              <a:rPr lang="ru-RU" dirty="0" err="1">
                <a:solidFill>
                  <a:prstClr val="black"/>
                </a:solidFill>
              </a:rPr>
              <a:t>між</a:t>
            </a:r>
            <a:r>
              <a:rPr lang="ru-RU" dirty="0">
                <a:solidFill>
                  <a:prstClr val="black"/>
                </a:solidFill>
              </a:rPr>
              <a:t> собою.</a:t>
            </a:r>
          </a:p>
          <a:p>
            <a:pPr marL="0" indent="0">
              <a:buNone/>
            </a:pPr>
            <a:endParaRPr lang="uk-UA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844824"/>
            <a:ext cx="4035425" cy="4249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Объект 1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078230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 smtClean="0"/>
              <a:t>Статеві хромосоми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uk-UA" dirty="0" smtClean="0"/>
              <a:t>Належать до однієї пари но можуть відрізнятися за будовою у різних статей . </a:t>
            </a:r>
          </a:p>
          <a:p>
            <a:r>
              <a:rPr lang="uk-UA" dirty="0" smtClean="0"/>
              <a:t>Їх називають </a:t>
            </a:r>
            <a:r>
              <a:rPr lang="uk-UA" b="1" dirty="0" smtClean="0"/>
              <a:t>гетерохромосомами</a:t>
            </a:r>
            <a:r>
              <a:rPr lang="uk-UA" dirty="0" smtClean="0"/>
              <a:t>, на відміну від нестатевих – </a:t>
            </a:r>
            <a:r>
              <a:rPr lang="uk-UA" b="1" dirty="0" smtClean="0"/>
              <a:t>аутосом</a:t>
            </a:r>
            <a:r>
              <a:rPr lang="uk-UA" dirty="0" smtClean="0"/>
              <a:t>.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2132856"/>
            <a:ext cx="4689656" cy="284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16069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u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34076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uk-UA" sz="3600" dirty="0" smtClean="0"/>
              <a:t>Визначти</a:t>
            </a:r>
            <a:r>
              <a:rPr lang="uk-UA" sz="3600" dirty="0" smtClean="0"/>
              <a:t/>
            </a:r>
            <a:br>
              <a:rPr lang="uk-UA" sz="3600" dirty="0" smtClean="0"/>
            </a:br>
            <a:r>
              <a:rPr lang="uk-UA" sz="3600" dirty="0" smtClean="0"/>
              <a:t>1. каріотип, 2. кількість хромосом 3. Кількість хроматид під час поділу клітини.</a:t>
            </a:r>
            <a:r>
              <a:rPr lang="uk-UA" dirty="0" smtClean="0"/>
              <a:t/>
            </a:r>
            <a:br>
              <a:rPr lang="uk-UA" dirty="0" smtClean="0"/>
            </a:b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uk-UA" dirty="0"/>
              <a:t> </a:t>
            </a:r>
            <a:r>
              <a:rPr lang="uk-UA" dirty="0" smtClean="0"/>
              <a:t>             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r>
              <a:rPr lang="uk-UA" dirty="0" smtClean="0"/>
              <a:t>     </a:t>
            </a:r>
            <a:r>
              <a:rPr lang="uk-UA" dirty="0" smtClean="0"/>
              <a:t>каріотип     дрозофіли</a:t>
            </a:r>
            <a:endParaRPr lang="ru-RU" dirty="0"/>
          </a:p>
        </p:txBody>
      </p:sp>
      <p:pic>
        <p:nvPicPr>
          <p:cNvPr id="4099" name="Picture 3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08" y="2492896"/>
            <a:ext cx="3242442" cy="39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Объект 4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93918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u"/>
      </p:transition>
    </mc:Choice>
    <mc:Fallback xmlns="">
      <p:transition spd="slow">
        <p:fade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103</TotalTime>
  <Words>93</Words>
  <Application>Microsoft Office PowerPoint</Application>
  <PresentationFormat>Экран (4:3)</PresentationFormat>
  <Paragraphs>20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Поток</vt:lpstr>
      <vt:lpstr>Каріотип</vt:lpstr>
      <vt:lpstr>хромосома</vt:lpstr>
      <vt:lpstr>Хроматин  </vt:lpstr>
      <vt:lpstr>        Будова Хромосоми</vt:lpstr>
      <vt:lpstr>вивчення каріотипу</vt:lpstr>
      <vt:lpstr>Статеві хромосоми</vt:lpstr>
      <vt:lpstr>Визначти 1. каріотип, 2. кількість хромосом 3. Кількість хроматид під час поділу клітини. 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Хромосоми.Будова Хромосом.Каріотип людини</dc:title>
  <dc:creator>Yuriy</dc:creator>
  <cp:lastModifiedBy>User</cp:lastModifiedBy>
  <cp:revision>13</cp:revision>
  <dcterms:created xsi:type="dcterms:W3CDTF">2013-12-18T17:35:58Z</dcterms:created>
  <dcterms:modified xsi:type="dcterms:W3CDTF">2015-11-11T07:50:33Z</dcterms:modified>
</cp:coreProperties>
</file>