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3" r:id="rId2"/>
    <p:sldId id="271" r:id="rId3"/>
    <p:sldId id="281" r:id="rId4"/>
    <p:sldId id="275" r:id="rId5"/>
    <p:sldId id="276" r:id="rId6"/>
    <p:sldId id="277" r:id="rId7"/>
    <p:sldId id="278" r:id="rId8"/>
    <p:sldId id="279" r:id="rId9"/>
    <p:sldId id="280" r:id="rId10"/>
    <p:sldId id="274" r:id="rId11"/>
    <p:sldId id="282" r:id="rId12"/>
    <p:sldId id="295" r:id="rId13"/>
    <p:sldId id="283" r:id="rId14"/>
    <p:sldId id="261" r:id="rId15"/>
    <p:sldId id="285" r:id="rId16"/>
    <p:sldId id="297" r:id="rId17"/>
    <p:sldId id="286" r:id="rId18"/>
    <p:sldId id="262" r:id="rId19"/>
    <p:sldId id="298" r:id="rId20"/>
    <p:sldId id="294" r:id="rId21"/>
    <p:sldId id="289" r:id="rId22"/>
    <p:sldId id="290" r:id="rId23"/>
    <p:sldId id="287" r:id="rId24"/>
    <p:sldId id="272" r:id="rId25"/>
    <p:sldId id="293" r:id="rId26"/>
    <p:sldId id="29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012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687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46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764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141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520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944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806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816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080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15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50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682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3.xml"/><Relationship Id="rId7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14.png"/><Relationship Id="rId10" Type="http://schemas.openxmlformats.org/officeDocument/2006/relationships/image" Target="../media/image17.png"/><Relationship Id="rId4" Type="http://schemas.openxmlformats.org/officeDocument/2006/relationships/slideLayout" Target="../slideLayouts/slideLayout2.xml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548680"/>
            <a:ext cx="6707088" cy="5577483"/>
          </a:xfrm>
        </p:spPr>
        <p:txBody>
          <a:bodyPr/>
          <a:lstStyle/>
          <a:p>
            <a:pPr marL="0" indent="0" algn="r">
              <a:buNone/>
            </a:pPr>
            <a:r>
              <a:rPr lang="uk-UA" b="1" dirty="0"/>
              <a:t>Думати – найважча робота; ось, </a:t>
            </a:r>
            <a:endParaRPr lang="ru-RU" dirty="0"/>
          </a:p>
          <a:p>
            <a:pPr marL="0" indent="0" algn="r">
              <a:buNone/>
            </a:pPr>
            <a:r>
              <a:rPr lang="uk-UA" b="1" dirty="0"/>
              <a:t>мабуть, чому цим займаються декотрі</a:t>
            </a:r>
            <a:r>
              <a:rPr lang="uk-UA" b="1" dirty="0" smtClean="0"/>
              <a:t>.</a:t>
            </a:r>
          </a:p>
          <a:p>
            <a:pPr marL="0" indent="0" algn="r">
              <a:buNone/>
            </a:pPr>
            <a:endParaRPr lang="ru-RU" dirty="0"/>
          </a:p>
          <a:p>
            <a:pPr marL="0" indent="0" algn="r">
              <a:buNone/>
            </a:pPr>
            <a:r>
              <a:rPr lang="uk-UA" sz="2400" i="1" dirty="0"/>
              <a:t>Генрі Форд</a:t>
            </a:r>
            <a:r>
              <a:rPr lang="uk-UA" sz="2400" i="1" dirty="0" smtClean="0"/>
              <a:t>,</a:t>
            </a:r>
          </a:p>
          <a:p>
            <a:pPr marL="0" indent="0" algn="r">
              <a:buNone/>
            </a:pPr>
            <a:r>
              <a:rPr lang="uk-UA" sz="2400" i="1" dirty="0" smtClean="0"/>
              <a:t> </a:t>
            </a:r>
            <a:r>
              <a:rPr lang="uk-UA" sz="2400" i="1" dirty="0"/>
              <a:t>американський промисловець,</a:t>
            </a:r>
            <a:endParaRPr lang="ru-RU" sz="2400" dirty="0"/>
          </a:p>
          <a:p>
            <a:pPr marL="0" indent="0" algn="r">
              <a:buNone/>
            </a:pPr>
            <a:r>
              <a:rPr lang="uk-UA" sz="2400" i="1" dirty="0"/>
              <a:t>власник підприємств автомобільної </a:t>
            </a:r>
            <a:endParaRPr lang="ru-RU" sz="2400" dirty="0"/>
          </a:p>
          <a:p>
            <a:pPr marL="0" indent="0" algn="r">
              <a:buNone/>
            </a:pPr>
            <a:r>
              <a:rPr lang="uk-UA" sz="2400" i="1" dirty="0"/>
              <a:t>промисловості по всьому світу</a:t>
            </a:r>
            <a:endParaRPr lang="ru-RU" sz="24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8" y="2276872"/>
            <a:ext cx="3482059" cy="41044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882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080119"/>
          </a:xfrm>
        </p:spPr>
        <p:txBody>
          <a:bodyPr>
            <a:normAutofit/>
          </a:bodyPr>
          <a:lstStyle/>
          <a:p>
            <a:r>
              <a:rPr lang="uk-UA" sz="4800" b="1" u="sng" dirty="0" smtClean="0"/>
              <a:t>Рухова активність і здоров'я </a:t>
            </a:r>
            <a:endParaRPr lang="ru-RU" sz="4800" b="1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484784"/>
            <a:ext cx="7358063" cy="47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228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6693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i="1" u="sng" dirty="0"/>
              <a:t>І група</a:t>
            </a:r>
            <a:endParaRPr lang="ru-RU" u="sng" dirty="0"/>
          </a:p>
          <a:p>
            <a:pPr marL="0" indent="0">
              <a:buNone/>
            </a:pPr>
            <a:r>
              <a:rPr lang="uk-UA" b="1" i="1" dirty="0" smtClean="0"/>
              <a:t>Перерахуйте </a:t>
            </a:r>
            <a:r>
              <a:rPr lang="uk-UA" b="1" i="1" dirty="0"/>
              <a:t>вікові особливості опорно-рухової системи.</a:t>
            </a:r>
            <a:endParaRPr lang="ru-RU" dirty="0"/>
          </a:p>
          <a:p>
            <a:pPr marL="0" indent="0">
              <a:buNone/>
            </a:pPr>
            <a:r>
              <a:rPr lang="uk-UA" i="1" u="sng" dirty="0"/>
              <a:t>2 група</a:t>
            </a:r>
            <a:endParaRPr lang="ru-RU" u="sng" dirty="0"/>
          </a:p>
          <a:p>
            <a:pPr marL="0" indent="0">
              <a:buNone/>
            </a:pPr>
            <a:r>
              <a:rPr lang="uk-UA" b="1" i="1" dirty="0"/>
              <a:t>Що таке постава? Які ознаки правильної і неправильної постави? Сформулюйте правила запобігання порушенням постави.</a:t>
            </a:r>
            <a:endParaRPr lang="ru-RU" dirty="0"/>
          </a:p>
          <a:p>
            <a:pPr marL="0" indent="0">
              <a:buNone/>
            </a:pPr>
            <a:r>
              <a:rPr lang="uk-UA" i="1" u="sng" dirty="0"/>
              <a:t>3 група</a:t>
            </a:r>
            <a:endParaRPr lang="ru-RU" u="sng" dirty="0"/>
          </a:p>
          <a:p>
            <a:pPr marL="0" indent="0">
              <a:buNone/>
            </a:pPr>
            <a:r>
              <a:rPr lang="uk-UA" b="1" i="1" dirty="0"/>
              <a:t>Що таке плоскостопість? Її причини, наслідки та профілактика.</a:t>
            </a:r>
            <a:endParaRPr lang="ru-RU" dirty="0"/>
          </a:p>
          <a:p>
            <a:pPr marL="0" indent="0">
              <a:buNone/>
            </a:pPr>
            <a:r>
              <a:rPr lang="uk-UA" i="1" u="sng" dirty="0"/>
              <a:t>4 група</a:t>
            </a:r>
            <a:endParaRPr lang="ru-RU" u="sng" dirty="0"/>
          </a:p>
          <a:p>
            <a:pPr marL="0" indent="0">
              <a:buNone/>
            </a:pPr>
            <a:r>
              <a:rPr lang="uk-UA" b="1" i="1" dirty="0"/>
              <a:t>Що таке гіподинамія? Який її вплив на розвиток опорно-рухової системи?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787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u="sng" dirty="0" smtClean="0"/>
              <a:t>Формування вигинів хребта</a:t>
            </a:r>
            <a:endParaRPr lang="ru-RU" b="1" u="sng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65504"/>
            <a:ext cx="8229600" cy="4395354"/>
          </a:xfrm>
        </p:spPr>
      </p:pic>
    </p:spTree>
    <p:extLst>
      <p:ext uri="{BB962C8B-B14F-4D97-AF65-F5344CB8AC3E}">
        <p14:creationId xmlns:p14="http://schemas.microsoft.com/office/powerpoint/2010/main" val="218038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42875" y="142874"/>
            <a:ext cx="6661373" cy="6310461"/>
          </a:xfrm>
        </p:spPr>
        <p:txBody>
          <a:bodyPr>
            <a:normAutofit fontScale="90000"/>
          </a:bodyPr>
          <a:lstStyle/>
          <a:p>
            <a:r>
              <a:rPr lang="uk-UA" b="1" u="sng" dirty="0" smtClean="0">
                <a:latin typeface="Times New Roman" pitchFamily="18" charset="0"/>
                <a:cs typeface="Times New Roman" pitchFamily="18" charset="0"/>
              </a:rPr>
              <a:t>Ріст кісток</a:t>
            </a:r>
            <a:br>
              <a:rPr lang="uk-UA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000" dirty="0" smtClean="0">
                <a:latin typeface="A Classic Pragmatica" pitchFamily="34" charset="0"/>
              </a:rPr>
              <a:t/>
            </a:r>
            <a:br>
              <a:rPr lang="uk-UA" sz="3000" dirty="0" smtClean="0">
                <a:latin typeface="A Classic Pragmatica" pitchFamily="34" charset="0"/>
              </a:rPr>
            </a:br>
            <a:r>
              <a:rPr lang="uk-UA" sz="3000" dirty="0" smtClean="0">
                <a:latin typeface="A Classic Pragmatica" pitchFamily="34" charset="0"/>
              </a:rPr>
              <a:t>Ріст і скостеніння кісток відбуваються </a:t>
            </a:r>
            <a:br>
              <a:rPr lang="uk-UA" sz="3000" dirty="0" smtClean="0">
                <a:latin typeface="A Classic Pragmatica" pitchFamily="34" charset="0"/>
              </a:rPr>
            </a:br>
            <a:r>
              <a:rPr lang="uk-UA" sz="3000" dirty="0" smtClean="0">
                <a:latin typeface="A Classic Pragmatica" pitchFamily="34" charset="0"/>
              </a:rPr>
              <a:t>в дитячому й підлітковому віці. Найбільший приріст у довжину — у перші два роки життя. Наступні підвищення інтенсивності приросту –</a:t>
            </a:r>
            <a:br>
              <a:rPr lang="uk-UA" sz="3000" dirty="0" smtClean="0">
                <a:latin typeface="A Classic Pragmatica" pitchFamily="34" charset="0"/>
              </a:rPr>
            </a:br>
            <a:r>
              <a:rPr lang="uk-UA" sz="3000" dirty="0" smtClean="0">
                <a:latin typeface="A Classic Pragmatica" pitchFamily="34" charset="0"/>
              </a:rPr>
              <a:t> 7–8 років і в період статевого дозрівання </a:t>
            </a:r>
            <a:br>
              <a:rPr lang="uk-UA" sz="3000" dirty="0" smtClean="0">
                <a:latin typeface="A Classic Pragmatica" pitchFamily="34" charset="0"/>
              </a:rPr>
            </a:br>
            <a:r>
              <a:rPr lang="uk-UA" sz="3000" dirty="0" smtClean="0">
                <a:latin typeface="A Classic Pragmatica" pitchFamily="34" charset="0"/>
              </a:rPr>
              <a:t>(у дівчат — у 12–13 років, у хлопчиків — </a:t>
            </a:r>
            <a:br>
              <a:rPr lang="uk-UA" sz="3000" dirty="0" smtClean="0">
                <a:latin typeface="A Classic Pragmatica" pitchFamily="34" charset="0"/>
              </a:rPr>
            </a:br>
            <a:r>
              <a:rPr lang="uk-UA" sz="3000" dirty="0" smtClean="0">
                <a:latin typeface="A Classic Pragmatica" pitchFamily="34" charset="0"/>
              </a:rPr>
              <a:t>у 13–14 років). </a:t>
            </a:r>
            <a:br>
              <a:rPr lang="uk-UA" sz="3000" dirty="0" smtClean="0">
                <a:latin typeface="A Classic Pragmatica" pitchFamily="34" charset="0"/>
              </a:rPr>
            </a:br>
            <a:r>
              <a:rPr lang="uk-UA" sz="3000" dirty="0" smtClean="0">
                <a:latin typeface="A Classic Pragmatica" pitchFamily="34" charset="0"/>
              </a:rPr>
              <a:t>Ріст кісток у довжину припиняється</a:t>
            </a:r>
            <a:br>
              <a:rPr lang="uk-UA" sz="3000" dirty="0" smtClean="0">
                <a:latin typeface="A Classic Pragmatica" pitchFamily="34" charset="0"/>
              </a:rPr>
            </a:br>
            <a:r>
              <a:rPr lang="uk-UA" sz="3000" dirty="0" smtClean="0">
                <a:latin typeface="A Classic Pragmatica" pitchFamily="34" charset="0"/>
              </a:rPr>
              <a:t> у 22–24 роки.</a:t>
            </a:r>
            <a:r>
              <a:rPr lang="ru-RU" sz="3000" dirty="0" smtClean="0">
                <a:latin typeface="A Classic Pragmatica" pitchFamily="34" charset="0"/>
              </a:rPr>
              <a:t/>
            </a:r>
            <a:br>
              <a:rPr lang="ru-RU" sz="3000" dirty="0" smtClean="0">
                <a:latin typeface="A Classic Pragmatica" pitchFamily="34" charset="0"/>
              </a:rPr>
            </a:br>
            <a:endParaRPr lang="ru-RU" sz="3000" dirty="0" smtClean="0">
              <a:latin typeface="A Classic Pragmatica" pitchFamily="34" charset="0"/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395666"/>
            <a:ext cx="2771800" cy="249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98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42875" y="260648"/>
            <a:ext cx="8858250" cy="6311603"/>
          </a:xfrm>
        </p:spPr>
        <p:txBody>
          <a:bodyPr>
            <a:normAutofit/>
          </a:bodyPr>
          <a:lstStyle/>
          <a:p>
            <a:pPr algn="l"/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uk-UA" sz="4000" b="1" u="sng" dirty="0" smtClean="0">
                <a:latin typeface="Times New Roman" pitchFamily="18" charset="0"/>
                <a:cs typeface="Times New Roman" pitchFamily="18" charset="0"/>
              </a:rPr>
              <a:t>Ріст м’язів</a:t>
            </a:r>
            <a:br>
              <a:rPr lang="uk-UA" sz="40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400" dirty="0" smtClean="0">
                <a:latin typeface="A Classic Pragmatica" pitchFamily="34" charset="0"/>
              </a:rPr>
              <a:t/>
            </a:r>
            <a:br>
              <a:rPr lang="uk-UA" sz="3400" dirty="0" smtClean="0">
                <a:latin typeface="A Classic Pragmatica" pitchFamily="34" charset="0"/>
              </a:rPr>
            </a:br>
            <a:r>
              <a:rPr lang="uk-UA" sz="3400" dirty="0" smtClean="0">
                <a:latin typeface="A Classic Pragmatica" pitchFamily="34" charset="0"/>
              </a:rPr>
              <a:t>Відбувається більш-менш </a:t>
            </a:r>
            <a:br>
              <a:rPr lang="uk-UA" sz="3400" dirty="0" smtClean="0">
                <a:latin typeface="A Classic Pragmatica" pitchFamily="34" charset="0"/>
              </a:rPr>
            </a:br>
            <a:r>
              <a:rPr lang="uk-UA" sz="3400" dirty="0" smtClean="0">
                <a:latin typeface="A Classic Pragmatica" pitchFamily="34" charset="0"/>
              </a:rPr>
              <a:t>рівномірно, за винятком </a:t>
            </a:r>
            <a:br>
              <a:rPr lang="uk-UA" sz="3400" dirty="0" smtClean="0">
                <a:latin typeface="A Classic Pragmatica" pitchFamily="34" charset="0"/>
              </a:rPr>
            </a:br>
            <a:r>
              <a:rPr lang="uk-UA" sz="3400" dirty="0" smtClean="0">
                <a:latin typeface="A Classic Pragmatica" pitchFamily="34" charset="0"/>
              </a:rPr>
              <a:t>періоду 14–16 років, коли </a:t>
            </a:r>
            <a:br>
              <a:rPr lang="uk-UA" sz="3400" dirty="0" smtClean="0">
                <a:latin typeface="A Classic Pragmatica" pitchFamily="34" charset="0"/>
              </a:rPr>
            </a:br>
            <a:r>
              <a:rPr lang="uk-UA" sz="3400" dirty="0" smtClean="0">
                <a:latin typeface="A Classic Pragmatica" pitchFamily="34" charset="0"/>
              </a:rPr>
              <a:t>інтенсивність росту найбільша. Нормальний розвиток опорно-рухової системи можливий лише за наявності нормальної рухової активності, повноцінного живлення й нормальної діяльності залоз внутрішньої секреції.</a:t>
            </a:r>
          </a:p>
        </p:txBody>
      </p:sp>
      <p:pic>
        <p:nvPicPr>
          <p:cNvPr id="14339" name="Picture 3" descr="C:\Documents and Settings\zhenya\Рабочий стол\Картинки биология\13\Рис 13-01 мышцы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106" y="1"/>
            <a:ext cx="2571750" cy="36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127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04664"/>
            <a:ext cx="8147248" cy="57214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dirty="0"/>
              <a:t>	</a:t>
            </a:r>
            <a:r>
              <a:rPr lang="uk-UA" b="1" i="1" u="sng" dirty="0"/>
              <a:t>Характерні ознаки правильної постави:</a:t>
            </a:r>
            <a:endParaRPr lang="ru-RU" u="sng" dirty="0"/>
          </a:p>
          <a:p>
            <a:pPr marL="0" indent="0">
              <a:buNone/>
            </a:pPr>
            <a:r>
              <a:rPr lang="uk-UA" dirty="0"/>
              <a:t>1. плавні вигини хребта;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2. симетрично розміщені й розгорнуті плечі й лопатки;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3. прямі ноги з нормальним склепінням стоп, красива хода;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4. голова завжди тримається прямо, грудна клітка виступає над животом, живіт підтягнутий.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502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u="sng" dirty="0" smtClean="0"/>
              <a:t>Причини порушень постави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uk-UA" dirty="0" smtClean="0"/>
              <a:t>Спання на м'якому або увігнутому ліжку</a:t>
            </a:r>
          </a:p>
          <a:p>
            <a:pPr>
              <a:buFont typeface="Wingdings" pitchFamily="2" charset="2"/>
              <a:buChar char="ü"/>
            </a:pPr>
            <a:r>
              <a:rPr lang="uk-UA" dirty="0" smtClean="0"/>
              <a:t>Носіння важкого портфеля в одній руці</a:t>
            </a:r>
          </a:p>
          <a:p>
            <a:pPr>
              <a:buFont typeface="Wingdings" pitchFamily="2" charset="2"/>
              <a:buChar char="ü"/>
            </a:pPr>
            <a:r>
              <a:rPr lang="uk-UA" dirty="0" smtClean="0"/>
              <a:t>Невідповідність висоти стола зросту дитини</a:t>
            </a:r>
          </a:p>
          <a:p>
            <a:pPr>
              <a:buFont typeface="Wingdings" pitchFamily="2" charset="2"/>
              <a:buChar char="ü"/>
            </a:pPr>
            <a:r>
              <a:rPr lang="uk-UA" dirty="0" smtClean="0"/>
              <a:t>Нестача вітамінів, недостатнє харчування</a:t>
            </a:r>
          </a:p>
          <a:p>
            <a:pPr>
              <a:buFont typeface="Wingdings" pitchFamily="2" charset="2"/>
              <a:buChar char="ü"/>
            </a:pPr>
            <a:r>
              <a:rPr lang="uk-UA" dirty="0" smtClean="0"/>
              <a:t>Погане освітлення</a:t>
            </a:r>
          </a:p>
          <a:p>
            <a:pPr>
              <a:buFont typeface="Wingdings" pitchFamily="2" charset="2"/>
              <a:buChar char="ü"/>
            </a:pPr>
            <a:r>
              <a:rPr lang="uk-UA" dirty="0" smtClean="0"/>
              <a:t>Малорухомий спосіб життя</a:t>
            </a:r>
          </a:p>
          <a:p>
            <a:pPr>
              <a:buFont typeface="Wingdings" pitchFamily="2" charset="2"/>
              <a:buChar char="ü"/>
            </a:pPr>
            <a:r>
              <a:rPr lang="uk-UA" dirty="0" smtClean="0"/>
              <a:t>Тривалі негативні емоції, перевтома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386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4313"/>
            <a:ext cx="4883150" cy="564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214313" y="5929313"/>
            <a:ext cx="49291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 sz="4000" b="1" u="sng" dirty="0">
                <a:latin typeface="Times New Roman" pitchFamily="18" charset="0"/>
                <a:cs typeface="Times New Roman" pitchFamily="18" charset="0"/>
              </a:rPr>
              <a:t>Плоскостопість</a:t>
            </a:r>
            <a:r>
              <a:rPr lang="uk-UA" sz="4000" dirty="0">
                <a:solidFill>
                  <a:srgbClr val="0000FF"/>
                </a:solidFill>
                <a:latin typeface="Arial Black" pitchFamily="34" charset="0"/>
              </a:rPr>
              <a:t> </a:t>
            </a:r>
            <a:endParaRPr lang="ru-RU" sz="40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1571625" y="928688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800">
                <a:latin typeface="Arial Black" pitchFamily="34" charset="0"/>
              </a:rPr>
              <a:t>1</a:t>
            </a:r>
            <a:endParaRPr lang="ru-RU" sz="2800">
              <a:latin typeface="Arial Black" pitchFamily="34" charset="0"/>
            </a:endParaRPr>
          </a:p>
        </p:txBody>
      </p:sp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1571625" y="3500438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sz="2800">
                <a:latin typeface="Arial Black" pitchFamily="34" charset="0"/>
              </a:rPr>
              <a:t>2</a:t>
            </a:r>
            <a:endParaRPr lang="ru-RU" sz="2800">
              <a:latin typeface="Arial Black" pitchFamily="34" charset="0"/>
            </a:endParaRPr>
          </a:p>
        </p:txBody>
      </p:sp>
      <p:sp>
        <p:nvSpPr>
          <p:cNvPr id="18438" name="TextBox 7"/>
          <p:cNvSpPr txBox="1">
            <a:spLocks noChangeArrowheads="1"/>
          </p:cNvSpPr>
          <p:nvPr/>
        </p:nvSpPr>
        <p:spPr bwMode="auto">
          <a:xfrm>
            <a:off x="5214938" y="2000250"/>
            <a:ext cx="371475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1- нормальна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стопа</a:t>
            </a:r>
          </a:p>
          <a:p>
            <a:pPr algn="ctr" eaLnBrk="1" hangingPunct="1"/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2- плоска стопа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53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0" y="142875"/>
            <a:ext cx="9144000" cy="6572250"/>
          </a:xfrm>
        </p:spPr>
        <p:txBody>
          <a:bodyPr/>
          <a:lstStyle/>
          <a:p>
            <a:r>
              <a:rPr lang="uk-UA" sz="3200" b="1" u="sng" dirty="0" smtClean="0">
                <a:latin typeface="Times New Roman" pitchFamily="18" charset="0"/>
                <a:cs typeface="Times New Roman" pitchFamily="18" charset="0"/>
              </a:rPr>
              <a:t>Гіподинамія</a:t>
            </a:r>
            <a:r>
              <a:rPr lang="uk-UA" sz="3200" dirty="0" smtClean="0">
                <a:latin typeface="A Classic Pragmatica" pitchFamily="34" charset="0"/>
              </a:rPr>
              <a:t> — знижена рухова активність.</a:t>
            </a:r>
            <a:br>
              <a:rPr lang="uk-UA" sz="3200" dirty="0" smtClean="0">
                <a:latin typeface="A Classic Pragmatica" pitchFamily="34" charset="0"/>
              </a:rPr>
            </a:br>
            <a:r>
              <a:rPr lang="uk-UA" sz="3200" dirty="0" smtClean="0">
                <a:latin typeface="A Classic Pragmatica" pitchFamily="34" charset="0"/>
              </a:rPr>
              <a:t/>
            </a:r>
            <a:br>
              <a:rPr lang="uk-UA" sz="3200" dirty="0" smtClean="0">
                <a:latin typeface="A Classic Pragmatica" pitchFamily="34" charset="0"/>
              </a:rPr>
            </a:br>
            <a:r>
              <a:rPr lang="uk-UA" sz="3600" dirty="0" smtClean="0">
                <a:solidFill>
                  <a:srgbClr val="C00000"/>
                </a:solidFill>
                <a:latin typeface="Arial Black" pitchFamily="34" charset="0"/>
              </a:rPr>
              <a:t>Наслідки гіподинамії:</a:t>
            </a:r>
            <a:r>
              <a:rPr lang="uk-UA" sz="3200" dirty="0" smtClean="0">
                <a:latin typeface="A Classic Pragmatica" pitchFamily="34" charset="0"/>
              </a:rPr>
              <a:t/>
            </a:r>
            <a:br>
              <a:rPr lang="uk-UA" sz="3200" dirty="0" smtClean="0">
                <a:latin typeface="A Classic Pragmatica" pitchFamily="34" charset="0"/>
              </a:rPr>
            </a:br>
            <a:r>
              <a:rPr lang="uk-UA" sz="3200" dirty="0" smtClean="0">
                <a:latin typeface="A Classic Pragmatica" pitchFamily="34" charset="0"/>
              </a:rPr>
              <a:t>- дистрофія скелетних м’язів;</a:t>
            </a:r>
            <a:br>
              <a:rPr lang="uk-UA" sz="3200" dirty="0" smtClean="0">
                <a:latin typeface="A Classic Pragmatica" pitchFamily="34" charset="0"/>
              </a:rPr>
            </a:br>
            <a:r>
              <a:rPr lang="uk-UA" sz="3200" dirty="0" smtClean="0">
                <a:latin typeface="A Classic Pragmatica" pitchFamily="34" charset="0"/>
              </a:rPr>
              <a:t>- послаблення сили скорочень серця </a:t>
            </a:r>
            <a:br>
              <a:rPr lang="uk-UA" sz="3200" dirty="0" smtClean="0">
                <a:latin typeface="A Classic Pragmatica" pitchFamily="34" charset="0"/>
              </a:rPr>
            </a:br>
            <a:r>
              <a:rPr lang="uk-UA" sz="3200" dirty="0" smtClean="0">
                <a:latin typeface="A Classic Pragmatica" pitchFamily="34" charset="0"/>
              </a:rPr>
              <a:t>й тонусу судин;</a:t>
            </a:r>
            <a:br>
              <a:rPr lang="uk-UA" sz="3200" dirty="0" smtClean="0">
                <a:latin typeface="A Classic Pragmatica" pitchFamily="34" charset="0"/>
              </a:rPr>
            </a:br>
            <a:r>
              <a:rPr lang="uk-UA" sz="3200" dirty="0" smtClean="0">
                <a:latin typeface="A Classic Pragmatica" pitchFamily="34" charset="0"/>
              </a:rPr>
              <a:t>- зниження інтенсивності обміну речовин </a:t>
            </a:r>
            <a:br>
              <a:rPr lang="uk-UA" sz="3200" dirty="0" smtClean="0">
                <a:latin typeface="A Classic Pragmatica" pitchFamily="34" charset="0"/>
              </a:rPr>
            </a:br>
            <a:r>
              <a:rPr lang="uk-UA" sz="3200" dirty="0" smtClean="0">
                <a:latin typeface="A Classic Pragmatica" pitchFamily="34" charset="0"/>
              </a:rPr>
              <a:t>і енергії;</a:t>
            </a:r>
            <a:br>
              <a:rPr lang="uk-UA" sz="3200" dirty="0" smtClean="0">
                <a:latin typeface="A Classic Pragmatica" pitchFamily="34" charset="0"/>
              </a:rPr>
            </a:br>
            <a:r>
              <a:rPr lang="uk-UA" sz="3200" dirty="0" smtClean="0">
                <a:latin typeface="A Classic Pragmatica" pitchFamily="34" charset="0"/>
              </a:rPr>
              <a:t>- порушення кровообігу й атеросклероз;</a:t>
            </a:r>
            <a:br>
              <a:rPr lang="uk-UA" sz="3200" dirty="0" smtClean="0">
                <a:latin typeface="A Classic Pragmatica" pitchFamily="34" charset="0"/>
              </a:rPr>
            </a:br>
            <a:r>
              <a:rPr lang="uk-UA" sz="3200" dirty="0" smtClean="0">
                <a:latin typeface="A Classic Pragmatica" pitchFamily="34" charset="0"/>
              </a:rPr>
              <a:t>- погіршення перетравлення й засвоєння їжі;</a:t>
            </a:r>
            <a:br>
              <a:rPr lang="uk-UA" sz="3200" dirty="0" smtClean="0">
                <a:latin typeface="A Classic Pragmatica" pitchFamily="34" charset="0"/>
              </a:rPr>
            </a:br>
            <a:r>
              <a:rPr lang="uk-UA" sz="3200" dirty="0" smtClean="0">
                <a:latin typeface="A Classic Pragmatica" pitchFamily="34" charset="0"/>
              </a:rPr>
              <a:t>- послаблення імунітету;</a:t>
            </a:r>
            <a:br>
              <a:rPr lang="uk-UA" sz="3200" dirty="0" smtClean="0">
                <a:latin typeface="A Classic Pragmatica" pitchFamily="34" charset="0"/>
              </a:rPr>
            </a:br>
            <a:r>
              <a:rPr lang="uk-UA" sz="3200" dirty="0" smtClean="0">
                <a:latin typeface="A Classic Pragmatica" pitchFamily="34" charset="0"/>
              </a:rPr>
              <a:t>- емоційна нестійкість.</a:t>
            </a:r>
          </a:p>
        </p:txBody>
      </p:sp>
    </p:spTree>
    <p:extLst>
      <p:ext uri="{BB962C8B-B14F-4D97-AF65-F5344CB8AC3E}">
        <p14:creationId xmlns:p14="http://schemas.microsoft.com/office/powerpoint/2010/main" val="2086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u="sng" dirty="0" smtClean="0"/>
              <a:t>Твоє здоров'я - в твоїх руках</a:t>
            </a:r>
            <a:endParaRPr lang="ru-RU" b="1" u="sng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68760"/>
            <a:ext cx="7992888" cy="5400599"/>
          </a:xfrm>
        </p:spPr>
      </p:pic>
    </p:spTree>
    <p:extLst>
      <p:ext uri="{BB962C8B-B14F-4D97-AF65-F5344CB8AC3E}">
        <p14:creationId xmlns:p14="http://schemas.microsoft.com/office/powerpoint/2010/main" val="130496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  <p:extLst>
      <p:ext uri="{BB962C8B-B14F-4D97-AF65-F5344CB8AC3E}">
        <p14:creationId xmlns:p14="http://schemas.microsoft.com/office/powerpoint/2010/main" val="21346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uk-UA" b="1" i="1" u="sng" dirty="0"/>
              <a:t>Вправа «Вірю - не вірю».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5904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400" dirty="0" smtClean="0"/>
              <a:t>1</a:t>
            </a:r>
            <a:r>
              <a:rPr lang="uk-UA" sz="2400" dirty="0"/>
              <a:t>. Наслідком гіподинамії є послаблення скорочень серця та судин. </a:t>
            </a:r>
            <a:endParaRPr lang="ru-RU" sz="2400" dirty="0"/>
          </a:p>
          <a:p>
            <a:pPr marL="0" indent="0">
              <a:buNone/>
            </a:pPr>
            <a:r>
              <a:rPr lang="uk-UA" sz="2400" dirty="0"/>
              <a:t>2. Постава формується в </a:t>
            </a:r>
            <a:r>
              <a:rPr lang="uk-UA" sz="2400" dirty="0" smtClean="0"/>
              <a:t>дитинстві </a:t>
            </a:r>
            <a:r>
              <a:rPr lang="uk-UA" sz="2400" dirty="0"/>
              <a:t>та не змінюється протягом життя. </a:t>
            </a:r>
            <a:endParaRPr lang="ru-RU" sz="2400" dirty="0"/>
          </a:p>
          <a:p>
            <a:pPr marL="0" indent="0">
              <a:buNone/>
            </a:pPr>
            <a:r>
              <a:rPr lang="uk-UA" sz="2400" dirty="0"/>
              <a:t>3. Найкращий період для початку занять силовими видами спорту для хлопчиків - 7 років. </a:t>
            </a:r>
            <a:endParaRPr lang="ru-RU" sz="2400" dirty="0"/>
          </a:p>
          <a:p>
            <a:pPr marL="0" indent="0">
              <a:buNone/>
            </a:pPr>
            <a:r>
              <a:rPr lang="uk-UA" sz="2400" dirty="0"/>
              <a:t>4. Надмірний вигин хребта вперед у грудному відділі - </a:t>
            </a:r>
            <a:r>
              <a:rPr lang="uk-UA" sz="2400" dirty="0" smtClean="0"/>
              <a:t> </a:t>
            </a:r>
            <a:r>
              <a:rPr lang="uk-UA" sz="2400" dirty="0"/>
              <a:t>кіфоз. </a:t>
            </a:r>
            <a:endParaRPr lang="ru-RU" sz="2400" dirty="0"/>
          </a:p>
          <a:p>
            <a:pPr marL="0" indent="0">
              <a:buNone/>
            </a:pPr>
            <a:r>
              <a:rPr lang="uk-UA" sz="2400" dirty="0"/>
              <a:t>5. Внаслідок гіподинамії зменшується ЖЄЛ. </a:t>
            </a:r>
            <a:endParaRPr lang="ru-RU" sz="2400" dirty="0"/>
          </a:p>
          <a:p>
            <a:pPr marL="0" indent="0">
              <a:buNone/>
            </a:pPr>
            <a:r>
              <a:rPr lang="uk-UA" sz="2400" dirty="0"/>
              <a:t>6. Сколіоз - бокове викривлення хребта. </a:t>
            </a:r>
            <a:endParaRPr lang="ru-RU" sz="2400" dirty="0"/>
          </a:p>
          <a:p>
            <a:pPr marL="0" indent="0">
              <a:buNone/>
            </a:pPr>
            <a:r>
              <a:rPr lang="uk-UA" sz="2400" dirty="0"/>
              <a:t>7. Витривалість м</a:t>
            </a:r>
            <a:r>
              <a:rPr lang="en-US" sz="2400" dirty="0"/>
              <a:t>’</a:t>
            </a:r>
            <a:r>
              <a:rPr lang="uk-UA" sz="2400" dirty="0"/>
              <a:t>язів залежить від здатності м</a:t>
            </a:r>
            <a:r>
              <a:rPr lang="en-US" sz="2400" dirty="0"/>
              <a:t>’</a:t>
            </a:r>
            <a:r>
              <a:rPr lang="uk-UA" sz="2400" dirty="0"/>
              <a:t>язів тривалий час підтримувати заданий ритм </a:t>
            </a:r>
            <a:r>
              <a:rPr lang="uk-UA" sz="2400" dirty="0" smtClean="0"/>
              <a:t>роботи.</a:t>
            </a:r>
            <a:endParaRPr lang="ru-RU" sz="2400" dirty="0"/>
          </a:p>
          <a:p>
            <a:pPr marL="0" indent="0">
              <a:buNone/>
            </a:pPr>
            <a:r>
              <a:rPr lang="uk-UA" sz="2400" dirty="0"/>
              <a:t>8. М</a:t>
            </a:r>
            <a:r>
              <a:rPr lang="en-US" sz="2400" dirty="0"/>
              <a:t>’</a:t>
            </a:r>
            <a:r>
              <a:rPr lang="uk-UA" sz="2400" dirty="0"/>
              <a:t>язи, які спільно діють в одному напрямку називають антагоністами. </a:t>
            </a:r>
            <a:endParaRPr lang="uk-UA" sz="2400" dirty="0" smtClean="0"/>
          </a:p>
          <a:p>
            <a:pPr marL="0" indent="0">
              <a:buNone/>
            </a:pPr>
            <a:r>
              <a:rPr lang="uk-UA" sz="2400" dirty="0" smtClean="0"/>
              <a:t>9</a:t>
            </a:r>
            <a:r>
              <a:rPr lang="uk-UA" sz="2400" dirty="0"/>
              <a:t>. Плоскостопість - це сплющення склепіння стопи. </a:t>
            </a:r>
            <a:endParaRPr lang="uk-UA" sz="2400" dirty="0" smtClean="0"/>
          </a:p>
          <a:p>
            <a:pPr marL="0" indent="0">
              <a:buNone/>
            </a:pPr>
            <a:r>
              <a:rPr lang="uk-UA" sz="2400" dirty="0" smtClean="0"/>
              <a:t>10</a:t>
            </a:r>
            <a:r>
              <a:rPr lang="uk-UA" sz="2400" dirty="0"/>
              <a:t>. Рухова активність активізує обмін речовин, який є основою всіх життєвих процесів. </a:t>
            </a:r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8207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u="sng" dirty="0" smtClean="0"/>
              <a:t>Висновки</a:t>
            </a:r>
            <a:endParaRPr lang="ru-RU" b="1" i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uk-UA" dirty="0"/>
              <a:t>	</a:t>
            </a:r>
            <a:r>
              <a:rPr lang="uk-UA" dirty="0" smtClean="0"/>
              <a:t>Правильна </a:t>
            </a:r>
            <a:r>
              <a:rPr lang="uk-UA" dirty="0"/>
              <a:t>постава є умовою нормального розвитку і функціонування внутрішніх органів та запобігання виникненню порушень опорно-рухової системи. Формування правильної постави забезпечує нормальний ріст і розвиток організму. Головна роль у формуванні правильної постави належить фізичній культурі та дотриманню правил гігієни.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48" b="12639"/>
          <a:stretch/>
        </p:blipFill>
        <p:spPr>
          <a:xfrm>
            <a:off x="0" y="19699"/>
            <a:ext cx="1554080" cy="2113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78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u="sng" dirty="0"/>
              <a:t>Висновки</a:t>
            </a:r>
            <a:endParaRPr lang="ru-RU" i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/>
              <a:t>	</a:t>
            </a:r>
            <a:r>
              <a:rPr lang="uk-UA" dirty="0" smtClean="0"/>
              <a:t>Слабкі </a:t>
            </a:r>
            <a:r>
              <a:rPr lang="uk-UA" dirty="0"/>
              <a:t>м'язи не здатні підтримувати тулуб у правильному положенні, що може призвести до сутулості, викривлень хребта, плоскостопості та інших порушень гармонійного розвитку людського організму, а отже, негативно впливає на діяльність серцево-судинної системи, органів дихання, травлення тощо.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48" b="12639"/>
          <a:stretch/>
        </p:blipFill>
        <p:spPr>
          <a:xfrm>
            <a:off x="0" y="19699"/>
            <a:ext cx="1554080" cy="2113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3726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u="sng" dirty="0"/>
              <a:t>Висновки</a:t>
            </a:r>
            <a:endParaRPr lang="ru-RU" i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	</a:t>
            </a:r>
            <a:r>
              <a:rPr lang="uk-UA" u="sng" dirty="0" smtClean="0"/>
              <a:t>Гіподинамія</a:t>
            </a:r>
            <a:r>
              <a:rPr lang="uk-UA" dirty="0" smtClean="0"/>
              <a:t> </a:t>
            </a:r>
            <a:r>
              <a:rPr lang="uk-UA" dirty="0"/>
              <a:t>- це знижена рухова активність. Вона негативно впливає на всі </a:t>
            </a:r>
            <a:r>
              <a:rPr lang="uk-UA" dirty="0" smtClean="0"/>
              <a:t>фізіологічні функції </a:t>
            </a:r>
            <a:r>
              <a:rPr lang="uk-UA" dirty="0"/>
              <a:t>і процеси в організмі. Рухова активність стимулює процеси росту і розвитку організму, сприяє нормальній життєдіяльності.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48" b="12639"/>
          <a:stretch/>
        </p:blipFill>
        <p:spPr>
          <a:xfrm>
            <a:off x="0" y="19699"/>
            <a:ext cx="1554080" cy="2113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9622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3456384" cy="1440160"/>
          </a:xfrm>
        </p:spPr>
        <p:txBody>
          <a:bodyPr>
            <a:normAutofit/>
          </a:bodyPr>
          <a:lstStyle/>
          <a:p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Підведення підсумків</a:t>
            </a:r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Documents and Settings\Tanya\Рабочий стол\презентации для портфолио\Новая папка\506097091.jpg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366" y="476672"/>
            <a:ext cx="1671439" cy="160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ятно 2 2"/>
          <p:cNvSpPr/>
          <p:nvPr/>
        </p:nvSpPr>
        <p:spPr>
          <a:xfrm>
            <a:off x="1979712" y="9644"/>
            <a:ext cx="6232407" cy="6848356"/>
          </a:xfrm>
          <a:prstGeom prst="irregularSeal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uk-UA" sz="2400" dirty="0"/>
              <a:t>Чим цікава для вас відповідна форма уроку?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uk-UA" sz="2400" dirty="0"/>
              <a:t> Чому ви навчилися?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uk-UA" sz="2400" dirty="0"/>
              <a:t> Чи можуть такі знання вам ще знадобитися?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6247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7044" name="Picture 4" descr="сканирование000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lum bright="-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34" b="9868"/>
          <a:stretch>
            <a:fillRect/>
          </a:stretch>
        </p:blipFill>
        <p:spPr>
          <a:xfrm>
            <a:off x="5940425" y="4724400"/>
            <a:ext cx="587375" cy="720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7045" name="Picture 5" descr="res274B5598-82D0-408F-9521-2E8340E799B7"/>
          <p:cNvPicPr>
            <a:picLocks noChangeAspect="1" noChangeArrowheads="1"/>
          </p:cNvPicPr>
          <p:nvPr/>
        </p:nvPicPr>
        <p:blipFill>
          <a:blip r:embed="rId3">
            <a:lum bright="-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4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6" name="Picture 6" descr="res274B5598-82D0-408F-9521-2E8340E799B7"/>
          <p:cNvPicPr>
            <a:picLocks noChangeAspect="1" noChangeArrowheads="1"/>
          </p:cNvPicPr>
          <p:nvPr/>
        </p:nvPicPr>
        <p:blipFill>
          <a:blip r:embed="rId3">
            <a:lum bright="-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0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049" name="PubOvalCallout"/>
          <p:cNvSpPr>
            <a:spLocks noEditPoints="1" noChangeArrowheads="1"/>
          </p:cNvSpPr>
          <p:nvPr/>
        </p:nvSpPr>
        <p:spPr bwMode="auto">
          <a:xfrm rot="-3244918">
            <a:off x="3340428" y="1972305"/>
            <a:ext cx="2795439" cy="3561213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9050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7050" name="WordArt 10"/>
          <p:cNvSpPr>
            <a:spLocks noChangeArrowheads="1" noChangeShapeType="1" noTextEdit="1"/>
          </p:cNvSpPr>
          <p:nvPr/>
        </p:nvSpPr>
        <p:spPr bwMode="auto">
          <a:xfrm>
            <a:off x="3347864" y="2636912"/>
            <a:ext cx="2160240" cy="172712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1018"/>
              </a:avLst>
            </a:prstTxWarp>
          </a:bodyPr>
          <a:lstStyle/>
          <a:p>
            <a:pPr algn="ctr"/>
            <a:r>
              <a:rPr lang="ru-RU" sz="1000" b="1" kern="10" dirty="0"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До нових зустрічей! </a:t>
            </a:r>
          </a:p>
          <a:p>
            <a:pPr algn="ctr"/>
            <a:r>
              <a:rPr lang="ru-RU" sz="1000" b="1" kern="10" dirty="0"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Бажаю успіхів</a:t>
            </a:r>
          </a:p>
          <a:p>
            <a:pPr algn="ctr"/>
            <a:r>
              <a:rPr lang="ru-RU" sz="1000" b="1" kern="10" dirty="0"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у вивченні </a:t>
            </a:r>
            <a:r>
              <a:rPr lang="ru-RU" sz="1000" b="1" kern="10" dirty="0" err="1"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біології</a:t>
            </a:r>
            <a:r>
              <a:rPr lang="ru-RU" sz="1000" kern="10" dirty="0"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!</a:t>
            </a:r>
          </a:p>
        </p:txBody>
      </p:sp>
      <p:pic>
        <p:nvPicPr>
          <p:cNvPr id="9" name="Picture 2" descr="C:\Documents and Settings\Tanya\Рабочий стол\презентации для портфолио\Новая папка\private-category-grenouille-danse-img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391" y="3523456"/>
            <a:ext cx="3616363" cy="342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99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WordArt 4"/>
          <p:cNvSpPr>
            <a:spLocks noChangeArrowheads="1" noChangeShapeType="1" noTextEdit="1"/>
          </p:cNvSpPr>
          <p:nvPr/>
        </p:nvSpPr>
        <p:spPr bwMode="auto">
          <a:xfrm>
            <a:off x="457200" y="549275"/>
            <a:ext cx="8229600" cy="8683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Всього доброго!</a:t>
            </a:r>
          </a:p>
        </p:txBody>
      </p:sp>
      <p:pic>
        <p:nvPicPr>
          <p:cNvPr id="89094" name="Picture 6" descr="Scan000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lum bright="-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250" y="1700213"/>
            <a:ext cx="5972175" cy="4276725"/>
          </a:xfrm>
          <a:noFill/>
          <a:ln w="76200" cmpd="tri">
            <a:solidFill>
              <a:srgbClr val="33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9095" name="AutoShape 7"/>
          <p:cNvSpPr>
            <a:spLocks noChangeArrowheads="1"/>
          </p:cNvSpPr>
          <p:nvPr/>
        </p:nvSpPr>
        <p:spPr bwMode="auto">
          <a:xfrm>
            <a:off x="3924300" y="4256088"/>
            <a:ext cx="1223963" cy="288925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3300"/>
          </a:solidFill>
          <a:ln w="9525" algn="ctr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9096" name="Arc 8"/>
          <p:cNvSpPr>
            <a:spLocks/>
          </p:cNvSpPr>
          <p:nvPr/>
        </p:nvSpPr>
        <p:spPr bwMode="auto">
          <a:xfrm rot="21233020" flipH="1">
            <a:off x="5148263" y="4221163"/>
            <a:ext cx="71437" cy="36036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0957"/>
              <a:gd name="T1" fmla="*/ 0 h 21600"/>
              <a:gd name="T2" fmla="*/ 20957 w 20957"/>
              <a:gd name="T3" fmla="*/ 16368 h 21600"/>
              <a:gd name="T4" fmla="*/ 0 w 2095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57" h="21600" fill="none" extrusionOk="0">
                <a:moveTo>
                  <a:pt x="-1" y="0"/>
                </a:moveTo>
                <a:cubicBezTo>
                  <a:pt x="9914" y="0"/>
                  <a:pt x="18555" y="6749"/>
                  <a:pt x="20956" y="16368"/>
                </a:cubicBezTo>
              </a:path>
              <a:path w="20957" h="21600" stroke="0" extrusionOk="0">
                <a:moveTo>
                  <a:pt x="-1" y="0"/>
                </a:moveTo>
                <a:cubicBezTo>
                  <a:pt x="9914" y="0"/>
                  <a:pt x="18555" y="6749"/>
                  <a:pt x="20956" y="16368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9097" name="Arc 9"/>
          <p:cNvSpPr>
            <a:spLocks/>
          </p:cNvSpPr>
          <p:nvPr/>
        </p:nvSpPr>
        <p:spPr bwMode="auto">
          <a:xfrm rot="366980">
            <a:off x="3851275" y="4221163"/>
            <a:ext cx="71438" cy="36036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0957"/>
              <a:gd name="T1" fmla="*/ 0 h 21600"/>
              <a:gd name="T2" fmla="*/ 20957 w 20957"/>
              <a:gd name="T3" fmla="*/ 16368 h 21600"/>
              <a:gd name="T4" fmla="*/ 0 w 2095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57" h="21600" fill="none" extrusionOk="0">
                <a:moveTo>
                  <a:pt x="-1" y="0"/>
                </a:moveTo>
                <a:cubicBezTo>
                  <a:pt x="9914" y="0"/>
                  <a:pt x="18555" y="6749"/>
                  <a:pt x="20956" y="16368"/>
                </a:cubicBezTo>
              </a:path>
              <a:path w="20957" h="21600" stroke="0" extrusionOk="0">
                <a:moveTo>
                  <a:pt x="-1" y="0"/>
                </a:moveTo>
                <a:cubicBezTo>
                  <a:pt x="9914" y="0"/>
                  <a:pt x="18555" y="6749"/>
                  <a:pt x="20956" y="16368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9098" name="AutoShape 10"/>
          <p:cNvSpPr>
            <a:spLocks noChangeArrowheads="1"/>
          </p:cNvSpPr>
          <p:nvPr/>
        </p:nvSpPr>
        <p:spPr bwMode="auto">
          <a:xfrm rot="16200000">
            <a:off x="4391025" y="3213100"/>
            <a:ext cx="290513" cy="2087563"/>
          </a:xfrm>
          <a:prstGeom prst="moon">
            <a:avLst>
              <a:gd name="adj" fmla="val 11181"/>
            </a:avLst>
          </a:prstGeom>
          <a:solidFill>
            <a:srgbClr val="FF3300"/>
          </a:solidFill>
          <a:ln w="28575" algn="ctr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87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86808" cy="1214446"/>
          </a:xfrm>
        </p:spPr>
        <p:txBody>
          <a:bodyPr>
            <a:normAutofit fontScale="90000"/>
          </a:bodyPr>
          <a:lstStyle/>
          <a:p>
            <a:r>
              <a:rPr lang="uk-UA" b="1" u="sng" dirty="0" smtClean="0"/>
              <a:t>Науково-дослідницька лабораторія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“ </a:t>
            </a:r>
            <a:r>
              <a:rPr lang="uk-UA" b="1" dirty="0" smtClean="0"/>
              <a:t>Опора та рух ”</a:t>
            </a:r>
            <a:endParaRPr lang="ru-RU" b="1" dirty="0"/>
          </a:p>
        </p:txBody>
      </p:sp>
      <p:pic>
        <p:nvPicPr>
          <p:cNvPr id="4" name="Содержимое 3" descr="91617c4e4cfa0dedce3b31065594219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357298"/>
            <a:ext cx="9144000" cy="5500702"/>
          </a:xfrm>
        </p:spPr>
      </p:pic>
    </p:spTree>
    <p:extLst>
      <p:ext uri="{BB962C8B-B14F-4D97-AF65-F5344CB8AC3E}">
        <p14:creationId xmlns:p14="http://schemas.microsoft.com/office/powerpoint/2010/main" val="42287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www.kalwanischer-realismus.de/wp-content/uploads/2010/08/stechfliege_1.jpg"/>
          <p:cNvPicPr>
            <a:picLocks noChangeAspect="1" noChangeArrowheads="1"/>
          </p:cNvPicPr>
          <p:nvPr/>
        </p:nvPicPr>
        <p:blipFill>
          <a:blip r:embed="rId2"/>
          <a:srcRect l="9846" t="1825"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pic>
        <p:nvPicPr>
          <p:cNvPr id="43010" name="Picture 2" descr="http://www.nanofish.com.ua/images/product_images/popup_images/raki_kraby/korolevskij-leopardovyj-krab-parathelphusa-pantherina.jpg"/>
          <p:cNvPicPr>
            <a:picLocks noChangeAspect="1" noChangeArrowheads="1"/>
          </p:cNvPicPr>
          <p:nvPr/>
        </p:nvPicPr>
        <p:blipFill>
          <a:blip r:embed="rId3"/>
          <a:srcRect l="2671" r="11870"/>
          <a:stretch>
            <a:fillRect/>
          </a:stretch>
        </p:blipFill>
        <p:spPr bwMode="auto">
          <a:xfrm>
            <a:off x="0" y="3438000"/>
            <a:ext cx="4572000" cy="342000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pic>
        <p:nvPicPr>
          <p:cNvPr id="43012" name="Picture 4" descr="http://animaljpg.ru/image/www_animaljpg_ru-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559999" cy="342000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pic>
        <p:nvPicPr>
          <p:cNvPr id="5" name="Picture 2" descr="http://ig.att.oho.lv/1311/14775.jpg"/>
          <p:cNvPicPr>
            <a:picLocks noChangeAspect="1" noChangeArrowheads="1"/>
          </p:cNvPicPr>
          <p:nvPr/>
        </p:nvPicPr>
        <p:blipFill>
          <a:blip r:embed="rId5"/>
          <a:srcRect l="3226" r="15280" b="9926"/>
          <a:stretch>
            <a:fillRect/>
          </a:stretch>
        </p:blipFill>
        <p:spPr bwMode="auto">
          <a:xfrm>
            <a:off x="4585648" y="13648"/>
            <a:ext cx="4572000" cy="342900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0" y="0"/>
            <a:ext cx="6429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А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429000"/>
            <a:ext cx="6429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В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01058" y="3429000"/>
            <a:ext cx="6429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Г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01058" y="0"/>
            <a:ext cx="6429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Б</a:t>
            </a:r>
            <a:endParaRPr lang="ru-RU" sz="4400" b="1" dirty="0">
              <a:solidFill>
                <a:srgbClr val="FFFF00"/>
              </a:solidFill>
            </a:endParaRPr>
          </a:p>
        </p:txBody>
      </p:sp>
      <p:pic>
        <p:nvPicPr>
          <p:cNvPr id="43014" name="Picture 6" descr="http://www.shootuporputup.co.uk/wp-content/uploads/2011/07/number1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214290"/>
            <a:ext cx="1620000" cy="1620000"/>
          </a:xfrm>
          <a:prstGeom prst="rect">
            <a:avLst/>
          </a:prstGeom>
          <a:noFill/>
        </p:spPr>
      </p:pic>
      <p:sp>
        <p:nvSpPr>
          <p:cNvPr id="43016" name="AutoShape 8" descr="https://pixabay.com/static/uploads/photo/2013/07/12/12/37/number-146026_640.png"/>
          <p:cNvSpPr>
            <a:spLocks noChangeAspect="1" noChangeArrowheads="1"/>
          </p:cNvSpPr>
          <p:nvPr/>
        </p:nvSpPr>
        <p:spPr bwMode="auto">
          <a:xfrm>
            <a:off x="155575" y="-1919288"/>
            <a:ext cx="2809875" cy="40005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8" name="Picture 10" descr="http://www.cliparthut.com/clip-arts/36/animated-number-6-36904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285784" y="4676774"/>
            <a:ext cx="2257425" cy="2181226"/>
          </a:xfrm>
          <a:prstGeom prst="rect">
            <a:avLst/>
          </a:prstGeom>
          <a:noFill/>
        </p:spPr>
      </p:pic>
      <p:pic>
        <p:nvPicPr>
          <p:cNvPr id="43020" name="Picture 12" descr="http://images.clipshrine.com/wheel/thumb-Number-8-66.6-3882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86710" y="5072074"/>
            <a:ext cx="1080000" cy="1490401"/>
          </a:xfrm>
          <a:prstGeom prst="rect">
            <a:avLst/>
          </a:prstGeom>
          <a:noFill/>
        </p:spPr>
      </p:pic>
      <p:pic>
        <p:nvPicPr>
          <p:cNvPr id="43022" name="Picture 14" descr="http://www.forexpaymaster.com/pictures/10.png"/>
          <p:cNvPicPr>
            <a:picLocks noChangeAspect="1" noChangeArrowheads="1"/>
          </p:cNvPicPr>
          <p:nvPr/>
        </p:nvPicPr>
        <p:blipFill>
          <a:blip r:embed="rId9"/>
          <a:srcRect l="16114" r="16206" b="33854"/>
          <a:stretch>
            <a:fillRect/>
          </a:stretch>
        </p:blipFill>
        <p:spPr bwMode="auto">
          <a:xfrm>
            <a:off x="7254000" y="2071678"/>
            <a:ext cx="1890000" cy="126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4996646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185736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sng" strike="noStrike" kern="1200" cap="none" spc="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ГРА</a:t>
            </a:r>
            <a:r>
              <a:rPr kumimoji="0" lang="uk-UA" sz="7200" b="1" i="0" u="none" strike="noStrike" kern="1200" cap="none" spc="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br>
              <a:rPr kumimoji="0" lang="uk-UA" sz="7200" b="1" i="0" u="none" strike="noStrike" kern="1200" cap="none" spc="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5400" b="1" i="0" u="none" strike="noStrike" kern="1200" cap="none" spc="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“БІЛА</a:t>
            </a:r>
            <a:r>
              <a:rPr kumimoji="0" lang="uk-UA" sz="5400" b="1" i="0" u="none" strike="noStrike" kern="1200" cap="none" spc="0" normalizeH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ВОРОНА</a:t>
            </a:r>
            <a:r>
              <a:rPr kumimoji="0" lang="uk-UA" sz="5400" b="1" i="0" u="none" strike="noStrike" kern="1200" cap="none" spc="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”</a:t>
            </a:r>
            <a:r>
              <a:rPr kumimoji="0" lang="uk-UA" sz="6600" b="1" i="0" u="none" strike="noStrike" kern="1200" cap="none" spc="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6600" b="1" i="0" u="none" strike="noStrike" kern="1200" cap="none" spc="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6600" b="1" i="1" u="none" strike="noStrike" kern="1200" cap="none" spc="0" normalizeH="0" baseline="0" noProof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572000" y="2071678"/>
            <a:ext cx="4286280" cy="385765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1" u="sng" strike="noStrike" kern="1200" cap="none" spc="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uLnTx/>
                <a:uFillTx/>
                <a:latin typeface="+mj-lt"/>
                <a:ea typeface="+mj-ea"/>
                <a:cs typeface="Times New Roman" pitchFamily="18" charset="0"/>
              </a:rPr>
              <a:t>Завдання: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uLnTx/>
                <a:uFillTx/>
                <a:latin typeface="+mj-lt"/>
                <a:ea typeface="+mj-ea"/>
                <a:cs typeface="Times New Roman" pitchFamily="18" charset="0"/>
              </a:rPr>
              <a:t> із запропонованих об</a:t>
            </a:r>
            <a:r>
              <a:rPr kumimoji="0" lang="en-US" sz="4000" b="1" i="0" u="none" strike="noStrike" kern="1200" cap="none" spc="0" normalizeH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uLnTx/>
                <a:uFillTx/>
                <a:latin typeface="+mj-lt"/>
                <a:ea typeface="+mj-ea"/>
                <a:cs typeface="Times New Roman" pitchFamily="18" charset="0"/>
              </a:rPr>
              <a:t>’</a:t>
            </a:r>
            <a:r>
              <a:rPr kumimoji="0" lang="uk-UA" sz="4000" b="1" i="0" u="none" strike="noStrike" kern="1200" cap="none" spc="0" normalizeH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uLnTx/>
                <a:uFillTx/>
                <a:latin typeface="+mj-lt"/>
                <a:ea typeface="+mj-ea"/>
                <a:cs typeface="Times New Roman" pitchFamily="18" charset="0"/>
              </a:rPr>
              <a:t>єктів </a:t>
            </a:r>
            <a:r>
              <a:rPr lang="uk-UA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latin typeface="+mj-lt"/>
                <a:ea typeface="+mj-ea"/>
                <a:cs typeface="Times New Roman" pitchFamily="18" charset="0"/>
              </a:rPr>
              <a:t>ви</a:t>
            </a:r>
            <a:r>
              <a:rPr kumimoji="0" lang="uk-UA" sz="4000" b="1" i="0" u="none" strike="noStrike" kern="1200" cap="none" spc="0" normalizeH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uLnTx/>
                <a:uFillTx/>
                <a:latin typeface="+mj-lt"/>
                <a:ea typeface="+mj-ea"/>
                <a:cs typeface="Times New Roman" pitchFamily="18" charset="0"/>
              </a:rPr>
              <a:t>беріть зайвий, відповідь обгрунтуйте.</a:t>
            </a:r>
            <a:r>
              <a:rPr kumimoji="0" lang="uk-UA" sz="3600" b="1" i="0" u="none" strike="noStrike" kern="1200" cap="none" spc="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3600" b="1" i="0" u="none" strike="noStrike" kern="1200" cap="none" spc="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3600" b="1" i="1" u="none" strike="noStrike" kern="1200" cap="none" spc="0" normalizeH="0" baseline="0" noProof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4" descr="File:Crow.JPG"/>
          <p:cNvPicPr>
            <a:picLocks noChangeAspect="1" noChangeArrowheads="1"/>
          </p:cNvPicPr>
          <p:nvPr/>
        </p:nvPicPr>
        <p:blipFill>
          <a:blip r:embed="rId2"/>
          <a:srcRect l="33750" t="12500" r="24062" b="26250"/>
          <a:stretch>
            <a:fillRect/>
          </a:stretch>
        </p:blipFill>
        <p:spPr bwMode="auto">
          <a:xfrm>
            <a:off x="285720" y="2071678"/>
            <a:ext cx="4033464" cy="4392000"/>
          </a:xfrm>
          <a:prstGeom prst="ellipse">
            <a:avLst/>
          </a:prstGeom>
          <a:noFill/>
          <a:ln w="28575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505668676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  <p:custDataLst>
              <p:tags r:id="rId1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450738"/>
            <a:ext cx="3673345" cy="3296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Documents and Settings\zhenya\Рабочий стол\Картинки биология\22\Рис 22-04 сердце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476349"/>
            <a:ext cx="2880320" cy="2664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023" b="93985" l="4420" r="994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461150" y="3671558"/>
            <a:ext cx="3213214" cy="3119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880" b="97744" l="9494" r="892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2875"/>
            <a:ext cx="3076402" cy="330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4788024" y="0"/>
            <a:ext cx="72008" cy="6847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49834" y="3423812"/>
            <a:ext cx="90941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99592" y="404664"/>
            <a:ext cx="433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А</a:t>
            </a:r>
            <a:endParaRPr lang="ru-RU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508107" y="64051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Б</a:t>
            </a:r>
            <a:endParaRPr lang="ru-RU" sz="3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67544" y="3933056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В</a:t>
            </a:r>
            <a:endParaRPr lang="ru-RU" sz="32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220072" y="3933056"/>
            <a:ext cx="362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Г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35997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zhenya\Рабочий стол\Картинки биология\07\Рис 7-03 соединительная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17" t="52250" r="1702" b="8818"/>
          <a:stretch/>
        </p:blipFill>
        <p:spPr bwMode="auto">
          <a:xfrm>
            <a:off x="899592" y="476672"/>
            <a:ext cx="2520280" cy="2144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Documents and Settings\zhenya\Рабочий стол\Картинки биология\07\Рис 7-03 соединительная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9" t="52674" r="36329" b="9679"/>
          <a:stretch/>
        </p:blipFill>
        <p:spPr bwMode="auto">
          <a:xfrm>
            <a:off x="5508104" y="3982353"/>
            <a:ext cx="2908687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Documents and Settings\zhenya\Рабочий стол\Картинки биология\07\Рис 7-08 мышечная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2" t="13412" b="52141"/>
          <a:stretch/>
        </p:blipFill>
        <p:spPr bwMode="auto">
          <a:xfrm>
            <a:off x="1187624" y="3387258"/>
            <a:ext cx="2232248" cy="2850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Documents and Settings\zhenya\Рабочий стол\Картинки биология\07\Рис 7-02 эпителиальная ткань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62" t="73825" r="11876"/>
          <a:stretch/>
        </p:blipFill>
        <p:spPr bwMode="auto">
          <a:xfrm>
            <a:off x="5730826" y="548680"/>
            <a:ext cx="2511915" cy="207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572000" y="0"/>
            <a:ext cx="0" cy="685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0" y="3212976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95536" y="692696"/>
            <a:ext cx="401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А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076056" y="908720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/>
              <a:t>Б</a:t>
            </a:r>
            <a:endParaRPr lang="ru-RU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95536" y="3789040"/>
            <a:ext cx="401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В</a:t>
            </a:r>
            <a:endParaRPr lang="ru-RU" sz="36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076056" y="3336022"/>
            <a:ext cx="432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600" b="1" dirty="0">
                <a:solidFill>
                  <a:prstClr val="black"/>
                </a:solidFill>
              </a:rPr>
              <a:t>Г</a:t>
            </a:r>
            <a:endParaRPr lang="ru-RU" sz="36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12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u="sng" dirty="0" smtClean="0"/>
              <a:t>Вправа «Поміркуйте й оберіть»</a:t>
            </a:r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052736"/>
            <a:ext cx="7452320" cy="576998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uk-UA" b="1" i="1" dirty="0"/>
              <a:t>Варіант 1. Динамічній роботі.</a:t>
            </a:r>
            <a:endParaRPr lang="ru-RU" b="1" dirty="0"/>
          </a:p>
          <a:p>
            <a:pPr marL="0" indent="0">
              <a:buNone/>
            </a:pPr>
            <a:r>
              <a:rPr lang="uk-UA" b="1" i="1" dirty="0"/>
              <a:t>Варіант 2. Статичній роботі</a:t>
            </a:r>
            <a:r>
              <a:rPr lang="uk-UA" b="1" i="1" dirty="0" smtClean="0"/>
              <a:t>.</a:t>
            </a:r>
          </a:p>
          <a:p>
            <a:pPr marL="0" indent="0">
              <a:buNone/>
            </a:pPr>
            <a:endParaRPr lang="ru-RU" b="1" dirty="0"/>
          </a:p>
          <a:p>
            <a:pPr marL="514350" indent="-514350">
              <a:buAutoNum type="arabicPeriod"/>
            </a:pPr>
            <a:r>
              <a:rPr lang="uk-UA" dirty="0" smtClean="0"/>
              <a:t>м’язи </a:t>
            </a:r>
            <a:r>
              <a:rPr lang="uk-UA" dirty="0"/>
              <a:t>перебувають у тривалому </a:t>
            </a:r>
            <a:r>
              <a:rPr lang="uk-UA" dirty="0" smtClean="0"/>
              <a:t>напруженні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2. довжина м’язів </a:t>
            </a:r>
            <a:r>
              <a:rPr lang="uk-UA" dirty="0" smtClean="0"/>
              <a:t>змінюється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3. м’язи по черзі скорочуються і </a:t>
            </a:r>
            <a:r>
              <a:rPr lang="uk-UA" dirty="0" smtClean="0"/>
              <a:t>розслаблюються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4. більш утомлива </a:t>
            </a:r>
            <a:r>
              <a:rPr lang="uk-UA" dirty="0" smtClean="0"/>
              <a:t>робота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5. довжина м’язів не </a:t>
            </a:r>
            <a:r>
              <a:rPr lang="uk-UA" dirty="0" smtClean="0"/>
              <a:t>змінюється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6. сприяє відтоку крові від </a:t>
            </a:r>
            <a:r>
              <a:rPr lang="uk-UA" dirty="0" smtClean="0"/>
              <a:t>органів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7. м’язи не змінюють свого положення у </a:t>
            </a:r>
            <a:r>
              <a:rPr lang="uk-UA" dirty="0" smtClean="0"/>
              <a:t>просторі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8. відбувається переміщення м’язів у </a:t>
            </a:r>
            <a:r>
              <a:rPr lang="uk-UA" dirty="0" smtClean="0"/>
              <a:t>просторі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9. робота менш </a:t>
            </a:r>
            <a:r>
              <a:rPr lang="uk-UA" dirty="0" smtClean="0"/>
              <a:t>утомлива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206" l="9735" r="893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4698647"/>
            <a:ext cx="2152650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93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u="sng" dirty="0" smtClean="0"/>
              <a:t> </a:t>
            </a:r>
            <a:r>
              <a:rPr lang="uk-UA" b="1" i="1" u="sng" dirty="0"/>
              <a:t>Прийом «Біологічний крос»</a:t>
            </a:r>
            <a:r>
              <a:rPr lang="uk-UA" i="1" dirty="0"/>
              <a:t>.</a:t>
            </a:r>
            <a:r>
              <a:rPr lang="uk-UA" dirty="0"/>
              <a:t> </a:t>
            </a:r>
            <a:br>
              <a:rPr lang="uk-UA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4745"/>
            <a:ext cx="6588224" cy="571389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uk-UA" dirty="0" smtClean="0"/>
              <a:t>1</a:t>
            </a:r>
            <a:r>
              <a:rPr lang="uk-UA" dirty="0"/>
              <a:t>. Функції скелета людини:…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2. Ребра захищають…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3. Скелет є місцем прикріплення… 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4. Основу скелета людини становлять тканини… 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5. Хрящова тканина складається з клітин…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6. Кісткова тканина складається з клітин…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7. Червоний кістковий мозок містить… 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8. Маса скелета людини в середньому </a:t>
            </a:r>
            <a:r>
              <a:rPr lang="uk-UA" dirty="0" smtClean="0"/>
              <a:t>становить…</a:t>
            </a:r>
            <a:endParaRPr lang="uk-UA" i="1" dirty="0"/>
          </a:p>
          <a:p>
            <a:pPr marL="0" indent="0">
              <a:buNone/>
            </a:pPr>
            <a:r>
              <a:rPr lang="uk-UA" dirty="0" smtClean="0"/>
              <a:t>9</a:t>
            </a:r>
            <a:r>
              <a:rPr lang="uk-UA" dirty="0"/>
              <a:t>. Грудна клітка утворена…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10. М’язами антагоністами є…</a:t>
            </a:r>
            <a:endParaRPr lang="ru-RU" dirty="0"/>
          </a:p>
          <a:p>
            <a:endParaRPr lang="ru-RU" dirty="0"/>
          </a:p>
        </p:txBody>
      </p:sp>
      <p:sp>
        <p:nvSpPr>
          <p:cNvPr id="4" name="Rectangle 5" descr="C:\Users\Павленко\Біологія людини\Оп-рух\Скелет\Скелет\465578_3.jpg"/>
          <p:cNvSpPr>
            <a:spLocks noChangeArrowheads="1"/>
          </p:cNvSpPr>
          <p:nvPr/>
        </p:nvSpPr>
        <p:spPr bwMode="auto">
          <a:xfrm>
            <a:off x="6588224" y="3789040"/>
            <a:ext cx="2555776" cy="3049596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82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012172538SlideId26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020144931SlideId25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0411135SlideId25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0515656SlideId25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0515714SlideId25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0515716SlideId25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0515721SlideId25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05151539SlideId26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05151524SlideId260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</TotalTime>
  <Words>502</Words>
  <Application>Microsoft Office PowerPoint</Application>
  <PresentationFormat>Экран (4:3)</PresentationFormat>
  <Paragraphs>105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Науково-дослідницька лабораторія “ Опора та рух ”</vt:lpstr>
      <vt:lpstr>Презентация PowerPoint</vt:lpstr>
      <vt:lpstr>Презентация PowerPoint</vt:lpstr>
      <vt:lpstr>Презентация PowerPoint</vt:lpstr>
      <vt:lpstr>Презентация PowerPoint</vt:lpstr>
      <vt:lpstr>Вправа «Поміркуйте й оберіть»</vt:lpstr>
      <vt:lpstr> Прийом «Біологічний крос».  </vt:lpstr>
      <vt:lpstr>Рухова активність і здоров'я </vt:lpstr>
      <vt:lpstr>Презентация PowerPoint</vt:lpstr>
      <vt:lpstr>Формування вигинів хребта</vt:lpstr>
      <vt:lpstr>Ріст кісток  Ріст і скостеніння кісток відбуваються  в дитячому й підлітковому віці. Найбільший приріст у довжину — у перші два роки життя. Наступні підвищення інтенсивності приросту –  7–8 років і в період статевого дозрівання  (у дівчат — у 12–13 років, у хлопчиків —  у 13–14 років).  Ріст кісток у довжину припиняється  у 22–24 роки. </vt:lpstr>
      <vt:lpstr>                   Ріст м’язів  Відбувається більш-менш  рівномірно, за винятком  періоду 14–16 років, коли  інтенсивність росту найбільша. Нормальний розвиток опорно-рухової системи можливий лише за наявності нормальної рухової активності, повноцінного живлення й нормальної діяльності залоз внутрішньої секреції.</vt:lpstr>
      <vt:lpstr>Презентация PowerPoint</vt:lpstr>
      <vt:lpstr>Причини порушень постави</vt:lpstr>
      <vt:lpstr>Презентация PowerPoint</vt:lpstr>
      <vt:lpstr>Гіподинамія — знижена рухова активність.  Наслідки гіподинамії: - дистрофія скелетних м’язів; - послаблення сили скорочень серця  й тонусу судин; - зниження інтенсивності обміну речовин  і енергії; - порушення кровообігу й атеросклероз; - погіршення перетравлення й засвоєння їжі; - послаблення імунітету; - емоційна нестійкість.</vt:lpstr>
      <vt:lpstr>Твоє здоров'я - в твоїх руках</vt:lpstr>
      <vt:lpstr>Вправа «Вірю - не вірю». </vt:lpstr>
      <vt:lpstr>Висновки</vt:lpstr>
      <vt:lpstr>Висновки</vt:lpstr>
      <vt:lpstr>Висновки</vt:lpstr>
      <vt:lpstr>Підведення підсумків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Рухова активність і здоров'я </dc:title>
  <dc:creator>Asus_Pc</dc:creator>
  <cp:lastModifiedBy>Asus_Pc</cp:lastModifiedBy>
  <cp:revision>19</cp:revision>
  <dcterms:created xsi:type="dcterms:W3CDTF">2017-01-21T20:40:16Z</dcterms:created>
  <dcterms:modified xsi:type="dcterms:W3CDTF">2017-02-09T19:12:20Z</dcterms:modified>
</cp:coreProperties>
</file>