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72" r:id="rId2"/>
    <p:sldMasterId id="2147483696" r:id="rId3"/>
    <p:sldMasterId id="2147483708" r:id="rId4"/>
    <p:sldMasterId id="2147483816" r:id="rId5"/>
  </p:sldMasterIdLst>
  <p:notesMasterIdLst>
    <p:notesMasterId r:id="rId27"/>
  </p:notesMasterIdLst>
  <p:sldIdLst>
    <p:sldId id="257" r:id="rId6"/>
    <p:sldId id="273" r:id="rId7"/>
    <p:sldId id="276" r:id="rId8"/>
    <p:sldId id="260" r:id="rId9"/>
    <p:sldId id="262" r:id="rId10"/>
    <p:sldId id="275" r:id="rId11"/>
    <p:sldId id="277" r:id="rId12"/>
    <p:sldId id="278" r:id="rId13"/>
    <p:sldId id="279" r:id="rId14"/>
    <p:sldId id="280" r:id="rId15"/>
    <p:sldId id="291" r:id="rId16"/>
    <p:sldId id="281" r:id="rId17"/>
    <p:sldId id="292" r:id="rId18"/>
    <p:sldId id="282" r:id="rId19"/>
    <p:sldId id="284" r:id="rId20"/>
    <p:sldId id="285" r:id="rId21"/>
    <p:sldId id="283" r:id="rId22"/>
    <p:sldId id="286" r:id="rId23"/>
    <p:sldId id="287" r:id="rId24"/>
    <p:sldId id="288" r:id="rId25"/>
    <p:sldId id="29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7C1E75"/>
    <a:srgbClr val="F8C0E4"/>
    <a:srgbClr val="1A2FF2"/>
    <a:srgbClr val="FBD9E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385F8-CC8A-4EAB-81CA-BA38C0CE0E69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5A050-609F-46F2-ADF1-3B6E49C32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5A050-609F-46F2-ADF1-3B6E49C3237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742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02364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40678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359663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001338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149205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1212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78051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7801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69634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40422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63171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4749558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662557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2550932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14650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5110118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75721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6031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16521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76585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17730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63171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4749558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662557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2550932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14650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5110118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75721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6031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16521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76585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17730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008614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2238608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7678759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65216589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517395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57332385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2897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96638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216860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088825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3206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7117223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071274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071274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EFAC9"/>
                </a:solidFill>
              </a:rPr>
              <a:pPr/>
              <a:t>01.02.2017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FEFAC9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EFAC9"/>
                </a:solidFill>
              </a:rPr>
              <a:pPr/>
              <a:t>‹#›</a:t>
            </a:fld>
            <a:endParaRPr lang="ru-RU">
              <a:solidFill>
                <a:srgbClr val="FEFAC9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077603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microsoft.com/office/2007/relationships/hdphoto" Target="../media/hdphoto8.wdp"/><Relationship Id="rId5" Type="http://schemas.openxmlformats.org/officeDocument/2006/relationships/image" Target="../media/image5.emf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microsoft.com/office/2007/relationships/hdphoto" Target="../media/hdphoto7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9.jpe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908719"/>
            <a:ext cx="3168352" cy="210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49080"/>
            <a:ext cx="3096344" cy="1881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384" b="100000" l="0" r="1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97918">
            <a:off x="464524" y="2470756"/>
            <a:ext cx="2440368" cy="1763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9980" b="87084" l="9910" r="89977">
                        <a14:backgroundMark x1="34685" y1="84344" x2="38514" y2="79452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84745">
            <a:off x="5370726" y="2431454"/>
            <a:ext cx="3202253" cy="1842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6228184" y="3933056"/>
            <a:ext cx="2304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940152" y="4287690"/>
            <a:ext cx="266429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ea typeface="Calibri" pitchFamily="34" charset="0"/>
                <a:cs typeface="Times New Roman" pitchFamily="18" charset="0"/>
              </a:rPr>
              <a:t>Новік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ea typeface="Calibri" pitchFamily="34" charset="0"/>
                <a:cs typeface="Times New Roman" pitchFamily="18" charset="0"/>
              </a:rPr>
              <a:t> Тамара</a:t>
            </a:r>
            <a:r>
              <a:rPr lang="en-US" b="1" dirty="0" smtClean="0">
                <a:solidFill>
                  <a:srgbClr val="CC0000"/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ea typeface="Calibri" pitchFamily="34" charset="0"/>
                <a:cs typeface="Times New Roman" pitchFamily="18" charset="0"/>
              </a:rPr>
              <a:t>Адамівна,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ea typeface="Calibri" pitchFamily="34" charset="0"/>
                <a:cs typeface="Times New Roman" pitchFamily="18" charset="0"/>
              </a:rPr>
              <a:t>учитель біології НВК «Загальноосвітня школа І-ІІІ ст. – гімназія» селища Стара </a:t>
            </a:r>
            <a:r>
              <a:rPr kumimoji="0" lang="uk-UA" b="1" i="0" u="none" strike="noStrike" cap="none" normalizeH="0" baseline="0" dirty="0" err="1" smtClean="0">
                <a:ln>
                  <a:noFill/>
                </a:ln>
                <a:solidFill>
                  <a:srgbClr val="CC0000"/>
                </a:solidFill>
                <a:effectLst/>
                <a:ea typeface="Calibri" pitchFamily="34" charset="0"/>
                <a:cs typeface="Times New Roman" pitchFamily="18" charset="0"/>
              </a:rPr>
              <a:t>Вижівка</a:t>
            </a:r>
            <a:endParaRPr kumimoji="0" lang="uk-UA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9589"/>
            <a:ext cx="9144000" cy="687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700808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Амінокислоти. </a:t>
            </a:r>
          </a:p>
          <a:p>
            <a:pPr algn="ctr"/>
            <a:r>
              <a:rPr lang="uk-UA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Будова і функції білків</a:t>
            </a:r>
            <a:endParaRPr lang="uk-UA" sz="5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2204864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uk-UA" sz="32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2492896"/>
            <a:ext cx="7416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3" name="Picture 4" descr="702px-AminoAcidba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789040"/>
            <a:ext cx="3312368" cy="2359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3851920" y="62068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57188" algn="r">
              <a:lnSpc>
                <a:spcPct val="90000"/>
              </a:lnSpc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З повною впевненість  можна стверджувати, що білки – найважливіші з усіх речовин, що входять до складу </a:t>
            </a:r>
            <a:r>
              <a:rPr lang="uk-UA" sz="16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организмів</a:t>
            </a: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тварин і рослин. </a:t>
            </a:r>
          </a:p>
          <a:p>
            <a:pPr algn="r">
              <a:lnSpc>
                <a:spcPct val="90000"/>
              </a:lnSpc>
              <a:defRPr/>
            </a:pPr>
            <a:r>
              <a:rPr lang="uk-UA" sz="1600" b="1" i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                           Л. </a:t>
            </a:r>
            <a:r>
              <a:rPr lang="uk-UA" sz="1600" b="1" i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Полінг</a:t>
            </a:r>
            <a:endParaRPr lang="uk-UA" sz="1600" b="1" i="1" dirty="0" smtClean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2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204864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uk-UA" sz="32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1052736"/>
            <a:ext cx="792088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Завдання уроку: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uk-UA" sz="2800" b="1" dirty="0" smtClean="0">
              <a:solidFill>
                <a:srgbClr val="CC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вивчити особливості будови білків;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uk-UA" sz="2800" b="1" dirty="0" smtClean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проаналізувати структурні рівні організації;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uk-UA" sz="2800" b="1" dirty="0" smtClean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розглянути властивості білків.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uk-UA" sz="2800" b="1" dirty="0" smtClean="0">
              <a:solidFill>
                <a:srgbClr val="CC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2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004" y="0"/>
            <a:ext cx="9180004" cy="697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140px-Hermann_Emil_Fisch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20688"/>
            <a:ext cx="1759053" cy="2462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6084168" y="2924944"/>
            <a:ext cx="191363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uk-UA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Еміль Герман Фішер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364088" y="3861048"/>
            <a:ext cx="30243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На початку </a:t>
            </a:r>
            <a:r>
              <a:rPr lang="en-US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XX</a:t>
            </a:r>
            <a:r>
              <a:rPr lang="uk-UA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-го століття німецький хімік </a:t>
            </a:r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Еміль Фішер </a:t>
            </a:r>
            <a:r>
              <a:rPr lang="uk-UA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експериментально довів, що білки побудовані із залишків амінокислот, сполучених пептидними зв'язками. </a:t>
            </a:r>
            <a:endParaRPr lang="ru-RU" sz="2000" dirty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13" name="Рисунок 12" descr="d41cc1625a1bf3509da74d42bd6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692696"/>
            <a:ext cx="1656184" cy="2349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395536" y="3068960"/>
            <a:ext cx="4680520" cy="182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Вперше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білок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був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виділений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(у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вигляді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клейковини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) в 1728 р.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італійцем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Якопо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Бартоломео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Беккарі</a:t>
            </a:r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(1682 - 1766) 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з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пшеничного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борошна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Цю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подію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прийнято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вважати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народженням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хімії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ru-RU" sz="20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білка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b="1" dirty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296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AutoShape 3" descr="Картинки по запросу кола кровообіг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980728"/>
            <a:ext cx="777686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Проблемне питання:</a:t>
            </a:r>
          </a:p>
          <a:p>
            <a:endParaRPr lang="uk-UA" sz="2400" b="1" dirty="0" smtClean="0">
              <a:solidFill>
                <a:srgbClr val="CC0000"/>
              </a:solidFill>
            </a:endParaRPr>
          </a:p>
          <a:p>
            <a:endParaRPr lang="uk-UA" sz="2400" b="1" dirty="0" smtClean="0">
              <a:solidFill>
                <a:srgbClr val="CC0000"/>
              </a:solidFill>
            </a:endParaRPr>
          </a:p>
          <a:p>
            <a:endParaRPr lang="uk-UA" sz="2400" b="1" dirty="0" smtClean="0">
              <a:solidFill>
                <a:srgbClr val="CC0000"/>
              </a:solidFill>
            </a:endParaRPr>
          </a:p>
          <a:p>
            <a:r>
              <a:rPr lang="uk-UA" sz="4400" b="1" dirty="0" smtClean="0">
                <a:solidFill>
                  <a:srgbClr val="7C1E75"/>
                </a:solidFill>
              </a:rPr>
              <a:t>      </a:t>
            </a:r>
            <a:r>
              <a:rPr lang="uk-UA" sz="4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Білки – основа життя ?</a:t>
            </a:r>
            <a:endParaRPr lang="ru-RU" sz="4400" dirty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5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124744"/>
            <a:ext cx="806489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C0000"/>
                </a:solidFill>
              </a:rPr>
              <a:t>	</a:t>
            </a:r>
            <a:r>
              <a:rPr lang="uk-UA" sz="3600" b="1" dirty="0" smtClean="0">
                <a:solidFill>
                  <a:srgbClr val="CC0000"/>
                </a:solidFill>
                <a:latin typeface="Calibri" pitchFamily="34" charset="0"/>
              </a:rPr>
              <a:t>Вміст білків в організмі людини :</a:t>
            </a:r>
          </a:p>
          <a:p>
            <a:pPr algn="ctr"/>
            <a:endParaRPr lang="uk-UA" sz="3600" b="1" dirty="0" smtClean="0">
              <a:solidFill>
                <a:srgbClr val="CC0000"/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uk-UA" sz="3200" b="1" dirty="0" smtClean="0">
                <a:solidFill>
                  <a:srgbClr val="7C1E75"/>
                </a:solidFill>
                <a:latin typeface="Calibri" pitchFamily="34" charset="0"/>
              </a:rPr>
              <a:t> м‘язах – 80%;</a:t>
            </a:r>
          </a:p>
          <a:p>
            <a:pPr>
              <a:buFontTx/>
              <a:buChar char="-"/>
            </a:pPr>
            <a:r>
              <a:rPr lang="uk-UA" sz="3200" b="1" dirty="0" smtClean="0">
                <a:solidFill>
                  <a:srgbClr val="7C1E75"/>
                </a:solidFill>
                <a:latin typeface="Calibri" pitchFamily="34" charset="0"/>
              </a:rPr>
              <a:t> шкірі – 63%;        </a:t>
            </a:r>
          </a:p>
          <a:p>
            <a:pPr>
              <a:buFontTx/>
              <a:buChar char="-"/>
            </a:pPr>
            <a:r>
              <a:rPr lang="uk-UA" sz="3200" b="1" dirty="0" smtClean="0">
                <a:solidFill>
                  <a:srgbClr val="7C1E75"/>
                </a:solidFill>
                <a:latin typeface="Calibri" pitchFamily="34" charset="0"/>
              </a:rPr>
              <a:t> печінці – 57%;</a:t>
            </a:r>
          </a:p>
          <a:p>
            <a:pPr>
              <a:buFontTx/>
              <a:buChar char="-"/>
            </a:pPr>
            <a:r>
              <a:rPr lang="uk-UA" sz="3200" b="1" dirty="0" smtClean="0">
                <a:solidFill>
                  <a:srgbClr val="7C1E75"/>
                </a:solidFill>
                <a:latin typeface="Calibri" pitchFamily="34" charset="0"/>
              </a:rPr>
              <a:t> кістках – 28%.</a:t>
            </a:r>
          </a:p>
          <a:p>
            <a:pPr>
              <a:buFontTx/>
              <a:buChar char="-"/>
            </a:pPr>
            <a:endParaRPr lang="uk-UA" sz="3200" b="1" dirty="0" smtClean="0">
              <a:solidFill>
                <a:srgbClr val="7C1E75"/>
              </a:solidFill>
              <a:latin typeface="Calibri" pitchFamily="34" charset="0"/>
            </a:endParaRPr>
          </a:p>
          <a:p>
            <a:pPr algn="r"/>
            <a:endParaRPr lang="uk-UA" sz="2400" b="1" dirty="0" smtClean="0">
              <a:solidFill>
                <a:srgbClr val="7C1E75"/>
              </a:solidFill>
              <a:latin typeface="Calibri" pitchFamily="34" charset="0"/>
            </a:endParaRPr>
          </a:p>
          <a:p>
            <a:pPr algn="r"/>
            <a:r>
              <a:rPr lang="uk-UA" sz="2400" b="1" dirty="0" smtClean="0">
                <a:solidFill>
                  <a:srgbClr val="7C1E75"/>
                </a:solidFill>
                <a:latin typeface="Calibri" pitchFamily="34" charset="0"/>
              </a:rPr>
              <a:t>До складу живих організмів входить</a:t>
            </a:r>
          </a:p>
          <a:p>
            <a:pPr algn="r"/>
            <a:r>
              <a:rPr lang="uk-UA" sz="2400" b="1" dirty="0" smtClean="0">
                <a:solidFill>
                  <a:srgbClr val="7C1E75"/>
                </a:solidFill>
                <a:latin typeface="Calibri" pitchFamily="34" charset="0"/>
              </a:rPr>
              <a:t>2∙10 видів білків, із них 5 млн.</a:t>
            </a:r>
          </a:p>
          <a:p>
            <a:pPr algn="r"/>
            <a:r>
              <a:rPr lang="uk-UA" sz="2400" b="1" dirty="0" smtClean="0">
                <a:solidFill>
                  <a:srgbClr val="7C1E75"/>
                </a:solidFill>
                <a:latin typeface="Calibri" pitchFamily="34" charset="0"/>
              </a:rPr>
              <a:t>входить  до складу людини і тварин. </a:t>
            </a:r>
            <a:endParaRPr lang="ru-RU" sz="2400" b="1" dirty="0">
              <a:solidFill>
                <a:srgbClr val="7C1E75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1760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1" name="Рисунок 6" descr="1DXT_wtHumanHemoglobinEachChainDifferentC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060848"/>
            <a:ext cx="2885492" cy="2564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7504" y="-30016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620688"/>
            <a:ext cx="806489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C0000"/>
                </a:solidFill>
              </a:rPr>
              <a:t>	</a:t>
            </a:r>
            <a:r>
              <a:rPr lang="uk-UA" sz="4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Формула амінокислоти</a:t>
            </a:r>
          </a:p>
          <a:p>
            <a:pPr>
              <a:buFontTx/>
              <a:buChar char="-"/>
            </a:pPr>
            <a:endParaRPr lang="uk-UA" sz="3200" b="1" dirty="0" smtClean="0">
              <a:solidFill>
                <a:srgbClr val="7C1E75"/>
              </a:solidFill>
              <a:latin typeface="Calibri" pitchFamily="34" charset="0"/>
            </a:endParaRPr>
          </a:p>
          <a:p>
            <a:pPr algn="r"/>
            <a:r>
              <a:rPr lang="uk-UA" sz="2400" b="1" dirty="0" smtClean="0">
                <a:solidFill>
                  <a:srgbClr val="7C1E75"/>
                </a:solidFill>
                <a:latin typeface="Calibri" pitchFamily="34" charset="0"/>
              </a:rPr>
              <a:t>. </a:t>
            </a:r>
            <a:endParaRPr lang="ru-RU" sz="2400" b="1" dirty="0">
              <a:solidFill>
                <a:srgbClr val="7C1E75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9" name="Picture 4" descr="702px-AminoAcidbal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484784"/>
            <a:ext cx="5112568" cy="333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923928" y="501317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NH</a:t>
            </a:r>
            <a:r>
              <a:rPr lang="en-US" sz="2400" b="1" baseline="-25000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2</a:t>
            </a:r>
            <a:r>
              <a:rPr lang="en-US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US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─</a:t>
            </a:r>
            <a:r>
              <a:rPr lang="en-US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аміногрупа</a:t>
            </a:r>
            <a:endParaRPr lang="ru-RU" sz="2400" b="1" dirty="0" smtClean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r>
              <a:rPr lang="en-US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R</a:t>
            </a:r>
            <a:r>
              <a:rPr lang="en-US" sz="2400" b="1" baseline="-25000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1</a:t>
            </a:r>
            <a:r>
              <a:rPr lang="uk-UA" sz="2400" b="1" baseline="-25000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─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 радикал</a:t>
            </a:r>
            <a:endParaRPr lang="ru-RU" sz="2400" b="1" dirty="0" smtClean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r>
              <a:rPr lang="en-US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COOH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 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─ </a:t>
            </a:r>
            <a:r>
              <a:rPr lang="uk-UA" sz="2400" b="1" dirty="0" err="1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карбоксильна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група</a:t>
            </a:r>
            <a:endParaRPr lang="ru-RU" sz="2400" b="1" dirty="0" smtClean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7504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11" name="Group 5"/>
          <p:cNvGrpSpPr>
            <a:grpSpLocks/>
          </p:cNvGrpSpPr>
          <p:nvPr/>
        </p:nvGrpSpPr>
        <p:grpSpPr bwMode="auto">
          <a:xfrm>
            <a:off x="2699792" y="1412776"/>
            <a:ext cx="3352800" cy="609600"/>
            <a:chOff x="406" y="980"/>
            <a:chExt cx="2330" cy="294"/>
          </a:xfrm>
        </p:grpSpPr>
        <p:sp>
          <p:nvSpPr>
            <p:cNvPr id="13" name="AutoShape 6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1B97C3">
                    <a:gamma/>
                    <a:tint val="54118"/>
                    <a:invGamma/>
                  </a:srgbClr>
                </a:gs>
                <a:gs pos="100000">
                  <a:srgbClr val="1B97C3"/>
                </a:gs>
              </a:gsLst>
              <a:lin ang="0" scaled="1"/>
            </a:gradFill>
            <a:ln w="12700">
              <a:solidFill>
                <a:srgbClr val="1DA5D5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4" name="AutoShape 7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3203848" y="1484784"/>
            <a:ext cx="23193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Амінокислоти</a:t>
            </a:r>
            <a:endParaRPr lang="en-US" sz="2400" b="1" dirty="0">
              <a:solidFill>
                <a:srgbClr val="7C1E7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>
            <a:off x="2483768" y="2060848"/>
            <a:ext cx="846584" cy="936104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>
            <a:off x="5076056" y="2132856"/>
            <a:ext cx="1008112" cy="792088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 flipH="1">
            <a:off x="1619672" y="2924944"/>
            <a:ext cx="936104" cy="36004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>
            <a:off x="2574249" y="3033898"/>
            <a:ext cx="197551" cy="1043174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1" name="Line 12"/>
          <p:cNvSpPr>
            <a:spLocks noChangeShapeType="1"/>
          </p:cNvSpPr>
          <p:nvPr/>
        </p:nvSpPr>
        <p:spPr bwMode="auto">
          <a:xfrm flipH="1">
            <a:off x="5508104" y="2996952"/>
            <a:ext cx="486544" cy="1656184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>
            <a:off x="6084168" y="2996952"/>
            <a:ext cx="792088" cy="432048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7" name="AutoShape 23"/>
          <p:cNvSpPr>
            <a:spLocks noChangeArrowheads="1"/>
          </p:cNvSpPr>
          <p:nvPr/>
        </p:nvSpPr>
        <p:spPr bwMode="gray">
          <a:xfrm>
            <a:off x="251520" y="3356992"/>
            <a:ext cx="1907704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НЕОСНОВНІ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0" name="AutoShape 23"/>
          <p:cNvSpPr>
            <a:spLocks noChangeArrowheads="1"/>
          </p:cNvSpPr>
          <p:nvPr/>
        </p:nvSpPr>
        <p:spPr bwMode="gray">
          <a:xfrm>
            <a:off x="2123728" y="4077072"/>
            <a:ext cx="2133600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ОСНОВНІ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1" name="AutoShape 23"/>
          <p:cNvSpPr>
            <a:spLocks noChangeArrowheads="1"/>
          </p:cNvSpPr>
          <p:nvPr/>
        </p:nvSpPr>
        <p:spPr bwMode="gray">
          <a:xfrm>
            <a:off x="4499992" y="4653136"/>
            <a:ext cx="2133600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ЗАМІННІ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2" name="AutoShape 23"/>
          <p:cNvSpPr>
            <a:spLocks noChangeArrowheads="1"/>
          </p:cNvSpPr>
          <p:nvPr/>
        </p:nvSpPr>
        <p:spPr bwMode="gray">
          <a:xfrm>
            <a:off x="6372200" y="3501008"/>
            <a:ext cx="2133600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НЕЗАМІННІ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7504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3131840" y="548680"/>
            <a:ext cx="5040560" cy="5760640"/>
          </a:xfrm>
          <a:prstGeom prst="rect">
            <a:avLst/>
          </a:prstGeom>
          <a:noFill/>
        </p:spPr>
      </p:pic>
      <p:pic>
        <p:nvPicPr>
          <p:cNvPr id="24" name="Picture 4" descr="702px-AminoAcidbal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890" y="692696"/>
            <a:ext cx="2682879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7504" y="-30016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4" name="Picture 4" descr="702px-AminoAcidbal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7" y="692697"/>
            <a:ext cx="2682878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Картинки по запросу таблиця назв амінокислот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12354" y="772353"/>
            <a:ext cx="5276070" cy="55369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7504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699792" y="1412776"/>
            <a:ext cx="3352800" cy="609600"/>
            <a:chOff x="406" y="980"/>
            <a:chExt cx="2330" cy="294"/>
          </a:xfrm>
        </p:grpSpPr>
        <p:sp>
          <p:nvSpPr>
            <p:cNvPr id="13" name="AutoShape 6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1B97C3">
                    <a:gamma/>
                    <a:tint val="54118"/>
                    <a:invGamma/>
                  </a:srgbClr>
                </a:gs>
                <a:gs pos="100000">
                  <a:srgbClr val="1B97C3"/>
                </a:gs>
              </a:gsLst>
              <a:lin ang="0" scaled="1"/>
            </a:gradFill>
            <a:ln w="12700">
              <a:solidFill>
                <a:srgbClr val="1DA5D5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4" name="AutoShape 7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3566967" y="1412776"/>
            <a:ext cx="1564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32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rial" charset="0"/>
              </a:rPr>
              <a:t>БІЛКИ</a:t>
            </a:r>
            <a:endParaRPr lang="en-US" sz="3200" b="1" dirty="0">
              <a:solidFill>
                <a:srgbClr val="7C1E7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cs typeface="Arial" charset="0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>
            <a:off x="1907704" y="2060848"/>
            <a:ext cx="1422648" cy="1512168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>
            <a:off x="4932040" y="2132856"/>
            <a:ext cx="1800200" cy="158417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7" name="AutoShape 23"/>
          <p:cNvSpPr>
            <a:spLocks noChangeArrowheads="1"/>
          </p:cNvSpPr>
          <p:nvPr/>
        </p:nvSpPr>
        <p:spPr bwMode="gray">
          <a:xfrm>
            <a:off x="683568" y="3501008"/>
            <a:ext cx="2411760" cy="936104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ПОВНОЦІННІ</a:t>
            </a:r>
            <a:endParaRPr lang="ru-RU" sz="20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2" name="AutoShape 23"/>
          <p:cNvSpPr>
            <a:spLocks noChangeArrowheads="1"/>
          </p:cNvSpPr>
          <p:nvPr/>
        </p:nvSpPr>
        <p:spPr bwMode="gray">
          <a:xfrm>
            <a:off x="5220072" y="3573016"/>
            <a:ext cx="2592288" cy="936104"/>
          </a:xfrm>
          <a:prstGeom prst="bevel">
            <a:avLst>
              <a:gd name="adj" fmla="val 0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НЕПОВНОЦІННІ</a:t>
            </a:r>
            <a:endParaRPr lang="ru-RU" sz="20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9" name="Group 5"/>
          <p:cNvGrpSpPr>
            <a:grpSpLocks/>
          </p:cNvGrpSpPr>
          <p:nvPr/>
        </p:nvGrpSpPr>
        <p:grpSpPr bwMode="auto">
          <a:xfrm>
            <a:off x="2699792" y="1412776"/>
            <a:ext cx="3352800" cy="609600"/>
            <a:chOff x="406" y="980"/>
            <a:chExt cx="2330" cy="294"/>
          </a:xfrm>
        </p:grpSpPr>
        <p:sp>
          <p:nvSpPr>
            <p:cNvPr id="10" name="AutoShape 6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1B97C3">
                    <a:gamma/>
                    <a:tint val="54118"/>
                    <a:invGamma/>
                  </a:srgbClr>
                </a:gs>
                <a:gs pos="100000">
                  <a:srgbClr val="1B97C3"/>
                </a:gs>
              </a:gsLst>
              <a:lin ang="0" scaled="1"/>
            </a:gradFill>
            <a:ln w="12700">
              <a:solidFill>
                <a:srgbClr val="1DA5D5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1" name="AutoShape 7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707904" y="1484784"/>
            <a:ext cx="1271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БІЛКИ</a:t>
            </a:r>
            <a:endParaRPr lang="en-US" sz="2800" b="1" dirty="0">
              <a:solidFill>
                <a:srgbClr val="7C1E7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4" name="AutoShape 23"/>
          <p:cNvSpPr>
            <a:spLocks noChangeArrowheads="1"/>
          </p:cNvSpPr>
          <p:nvPr/>
        </p:nvSpPr>
        <p:spPr bwMode="gray">
          <a:xfrm>
            <a:off x="899592" y="3356992"/>
            <a:ext cx="2592288" cy="72008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5" name="AutoShape 23"/>
          <p:cNvSpPr>
            <a:spLocks noChangeArrowheads="1"/>
          </p:cNvSpPr>
          <p:nvPr/>
        </p:nvSpPr>
        <p:spPr bwMode="gray">
          <a:xfrm>
            <a:off x="5508104" y="3429000"/>
            <a:ext cx="2304256" cy="792088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НЕПОВНОЦІННІ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flipH="1">
            <a:off x="2123728" y="2132856"/>
            <a:ext cx="2016224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 flipV="1">
            <a:off x="4211960" y="2060848"/>
            <a:ext cx="1944216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pic>
        <p:nvPicPr>
          <p:cNvPr id="19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016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916832"/>
            <a:ext cx="6233250" cy="4363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Объект 2"/>
          <p:cNvSpPr txBox="1">
            <a:spLocks/>
          </p:cNvSpPr>
          <p:nvPr/>
        </p:nvSpPr>
        <p:spPr>
          <a:xfrm>
            <a:off x="611560" y="548680"/>
            <a:ext cx="7920880" cy="10801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uk-UA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У процесі   біосинтезу білка до його складу включаються 20 амінокислот.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uk-UA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Амінокислоти можуть з’єднуватися одна з одною через спільні для них групи. Між амінокислотами, що з’єдналися, виникає </a:t>
            </a:r>
            <a:r>
              <a:rPr kumimoji="0" lang="uk-UA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пептидний зв’язок</a:t>
            </a:r>
            <a:r>
              <a:rPr kumimoji="0" lang="uk-UA" sz="16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ru-RU" sz="2200" b="0" i="0" u="none" strike="noStrike" kern="1200" cap="none" spc="1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699792" y="1412776"/>
            <a:ext cx="3352800" cy="609600"/>
            <a:chOff x="406" y="980"/>
            <a:chExt cx="2330" cy="294"/>
          </a:xfrm>
        </p:grpSpPr>
        <p:sp>
          <p:nvSpPr>
            <p:cNvPr id="10" name="AutoShape 6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1B97C3">
                    <a:gamma/>
                    <a:tint val="54118"/>
                    <a:invGamma/>
                  </a:srgbClr>
                </a:gs>
                <a:gs pos="100000">
                  <a:srgbClr val="1B97C3"/>
                </a:gs>
              </a:gsLst>
              <a:lin ang="0" scaled="1"/>
            </a:gradFill>
            <a:ln w="12700">
              <a:solidFill>
                <a:srgbClr val="1DA5D5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1" name="AutoShape 7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707904" y="1484784"/>
            <a:ext cx="1271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БІЛКИ</a:t>
            </a:r>
            <a:endParaRPr lang="en-US" sz="2800" b="1" dirty="0">
              <a:solidFill>
                <a:srgbClr val="7C1E7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4" name="AutoShape 23"/>
          <p:cNvSpPr>
            <a:spLocks noChangeArrowheads="1"/>
          </p:cNvSpPr>
          <p:nvPr/>
        </p:nvSpPr>
        <p:spPr bwMode="gray">
          <a:xfrm>
            <a:off x="899592" y="3356992"/>
            <a:ext cx="2592288" cy="72008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5" name="AutoShape 23"/>
          <p:cNvSpPr>
            <a:spLocks noChangeArrowheads="1"/>
          </p:cNvSpPr>
          <p:nvPr/>
        </p:nvSpPr>
        <p:spPr bwMode="gray">
          <a:xfrm>
            <a:off x="5508104" y="3429000"/>
            <a:ext cx="2304256" cy="792088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НЕПОВНОЦІННІ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flipH="1">
            <a:off x="2123728" y="2132856"/>
            <a:ext cx="2016224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 flipV="1">
            <a:off x="4211960" y="2060848"/>
            <a:ext cx="1944216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pic>
        <p:nvPicPr>
          <p:cNvPr id="19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3" descr="Image82_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48680"/>
            <a:ext cx="7817495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2483768" y="4365104"/>
            <a:ext cx="5976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Times New Roman" pitchFamily="18" charset="0"/>
              </a:rPr>
              <a:t>Поліпептиди з високою молекулярною масою (від 6000 до кількох мільйонів) називають </a:t>
            </a:r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Times New Roman" pitchFamily="18" charset="0"/>
              </a:rPr>
              <a:t>білками.</a:t>
            </a:r>
            <a:endParaRPr lang="uk-UA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699792" y="1412776"/>
            <a:ext cx="3352800" cy="609600"/>
            <a:chOff x="406" y="980"/>
            <a:chExt cx="2330" cy="294"/>
          </a:xfrm>
        </p:grpSpPr>
        <p:sp>
          <p:nvSpPr>
            <p:cNvPr id="10" name="AutoShape 6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1B97C3">
                    <a:gamma/>
                    <a:tint val="54118"/>
                    <a:invGamma/>
                  </a:srgbClr>
                </a:gs>
                <a:gs pos="100000">
                  <a:srgbClr val="1B97C3"/>
                </a:gs>
              </a:gsLst>
              <a:lin ang="0" scaled="1"/>
            </a:gradFill>
            <a:ln w="12700">
              <a:solidFill>
                <a:srgbClr val="1DA5D5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1" name="AutoShape 7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707904" y="1484784"/>
            <a:ext cx="1271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БІЛКИ</a:t>
            </a:r>
            <a:endParaRPr lang="en-US" sz="2800" b="1" dirty="0">
              <a:solidFill>
                <a:srgbClr val="7C1E7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4" name="AutoShape 23"/>
          <p:cNvSpPr>
            <a:spLocks noChangeArrowheads="1"/>
          </p:cNvSpPr>
          <p:nvPr/>
        </p:nvSpPr>
        <p:spPr bwMode="gray">
          <a:xfrm>
            <a:off x="899592" y="3356992"/>
            <a:ext cx="2592288" cy="72008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5" name="AutoShape 23"/>
          <p:cNvSpPr>
            <a:spLocks noChangeArrowheads="1"/>
          </p:cNvSpPr>
          <p:nvPr/>
        </p:nvSpPr>
        <p:spPr bwMode="gray">
          <a:xfrm>
            <a:off x="5508104" y="3429000"/>
            <a:ext cx="2304256" cy="792088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НЕПОВНОЦІННІ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flipH="1">
            <a:off x="2123728" y="2132856"/>
            <a:ext cx="2016224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 flipV="1">
            <a:off x="4211960" y="2060848"/>
            <a:ext cx="1944216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pic>
        <p:nvPicPr>
          <p:cNvPr id="19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016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3" descr="Image82_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764704"/>
            <a:ext cx="7781925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"/>
          <p:cNvSpPr>
            <a:spLocks noChangeArrowheads="1"/>
          </p:cNvSpPr>
          <p:nvPr/>
        </p:nvSpPr>
        <p:spPr bwMode="auto">
          <a:xfrm>
            <a:off x="3131840" y="4437112"/>
            <a:ext cx="5400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Поліпептиди з високою молекулярною масою (від 6000 до кількох мільйонів) називають </a:t>
            </a:r>
            <a:r>
              <a:rPr lang="uk-UA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білками</a:t>
            </a:r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4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016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Рисунок 4" descr="343px-Main_protein_structure_levels_en.svg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7259" y="2420888"/>
            <a:ext cx="624176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3"/>
          <p:cNvSpPr>
            <a:spLocks noChangeArrowheads="1"/>
          </p:cNvSpPr>
          <p:nvPr/>
        </p:nvSpPr>
        <p:spPr bwMode="auto">
          <a:xfrm>
            <a:off x="323528" y="908720"/>
            <a:ext cx="849662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Рівні</a:t>
            </a:r>
            <a:r>
              <a:rPr lang="en-US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просторової організації, або конформації, білків:</a:t>
            </a:r>
          </a:p>
          <a:p>
            <a:pPr algn="just"/>
            <a:r>
              <a:rPr lang="uk-UA" sz="1200" b="1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i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первинний,</a:t>
            </a:r>
            <a:r>
              <a:rPr lang="en-US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вторинний, </a:t>
            </a:r>
            <a:r>
              <a:rPr lang="en-US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третинний, </a:t>
            </a:r>
            <a:r>
              <a:rPr lang="en-US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четвертинний</a:t>
            </a:r>
            <a:r>
              <a:rPr lang="uk-UA" sz="24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>
            <a:off x="2214563" y="2071688"/>
            <a:ext cx="557237" cy="781248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3995936" y="2060848"/>
            <a:ext cx="792088" cy="1584176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5653708" y="2060848"/>
            <a:ext cx="358452" cy="432048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H="1">
            <a:off x="8028384" y="2060848"/>
            <a:ext cx="1588" cy="2016226"/>
          </a:xfrm>
          <a:prstGeom prst="straightConnector1">
            <a:avLst/>
          </a:prstGeom>
          <a:ln w="254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7504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699792" y="1412776"/>
            <a:ext cx="3352800" cy="609600"/>
            <a:chOff x="406" y="980"/>
            <a:chExt cx="2330" cy="294"/>
          </a:xfrm>
        </p:grpSpPr>
        <p:sp>
          <p:nvSpPr>
            <p:cNvPr id="13" name="AutoShape 6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1B97C3">
                    <a:gamma/>
                    <a:tint val="54118"/>
                    <a:invGamma/>
                  </a:srgbClr>
                </a:gs>
                <a:gs pos="100000">
                  <a:srgbClr val="1B97C3"/>
                </a:gs>
              </a:gsLst>
              <a:lin ang="0" scaled="1"/>
            </a:gradFill>
            <a:ln w="12700">
              <a:solidFill>
                <a:srgbClr val="1DA5D5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4" name="AutoShape 7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3805519" y="1484784"/>
            <a:ext cx="11160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БІЛКИ</a:t>
            </a:r>
            <a:endParaRPr lang="en-US" sz="2400" b="1" dirty="0">
              <a:solidFill>
                <a:srgbClr val="7C1E7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>
            <a:off x="2483768" y="2060848"/>
            <a:ext cx="846584" cy="936104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>
            <a:off x="5076056" y="2132856"/>
            <a:ext cx="1008112" cy="792088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 flipH="1">
            <a:off x="1619672" y="2924944"/>
            <a:ext cx="936104" cy="36004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>
            <a:off x="2574249" y="3033898"/>
            <a:ext cx="197551" cy="1043174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1" name="Line 12"/>
          <p:cNvSpPr>
            <a:spLocks noChangeShapeType="1"/>
          </p:cNvSpPr>
          <p:nvPr/>
        </p:nvSpPr>
        <p:spPr bwMode="auto">
          <a:xfrm flipH="1">
            <a:off x="5508104" y="2996952"/>
            <a:ext cx="486544" cy="1656184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>
            <a:off x="6084168" y="2996952"/>
            <a:ext cx="792088" cy="432048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7" name="AutoShape 23"/>
          <p:cNvSpPr>
            <a:spLocks noChangeArrowheads="1"/>
          </p:cNvSpPr>
          <p:nvPr/>
        </p:nvSpPr>
        <p:spPr bwMode="gray">
          <a:xfrm>
            <a:off x="251520" y="3356992"/>
            <a:ext cx="1907704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ПРОСТІ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0" name="AutoShape 23"/>
          <p:cNvSpPr>
            <a:spLocks noChangeArrowheads="1"/>
          </p:cNvSpPr>
          <p:nvPr/>
        </p:nvSpPr>
        <p:spPr bwMode="gray">
          <a:xfrm>
            <a:off x="2123728" y="4077072"/>
            <a:ext cx="2133600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СКЛАДНІ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1" name="AutoShape 23"/>
          <p:cNvSpPr>
            <a:spLocks noChangeArrowheads="1"/>
          </p:cNvSpPr>
          <p:nvPr/>
        </p:nvSpPr>
        <p:spPr bwMode="gray">
          <a:xfrm>
            <a:off x="4499992" y="4653136"/>
            <a:ext cx="2133600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ФІБРИЛЯРНІ</a:t>
            </a:r>
          </a:p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(ниткоподібні)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2" name="AutoShape 23"/>
          <p:cNvSpPr>
            <a:spLocks noChangeArrowheads="1"/>
          </p:cNvSpPr>
          <p:nvPr/>
        </p:nvSpPr>
        <p:spPr bwMode="gray">
          <a:xfrm>
            <a:off x="6470848" y="3501008"/>
            <a:ext cx="2133600" cy="60960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ГЛОБУЛЯРНІ</a:t>
            </a:r>
          </a:p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(кулясті)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" name="Прямоугольник 18"/>
          <p:cNvSpPr>
            <a:spLocks noChangeArrowheads="1"/>
          </p:cNvSpPr>
          <p:nvPr/>
        </p:nvSpPr>
        <p:spPr bwMode="auto">
          <a:xfrm>
            <a:off x="611560" y="764704"/>
            <a:ext cx="4929187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k-UA" sz="2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Фібрилярні</a:t>
            </a:r>
            <a:r>
              <a:rPr lang="uk-UA" sz="2000" b="1" i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i="1" dirty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ниткоподібні</a:t>
            </a:r>
            <a:r>
              <a:rPr lang="uk-UA" sz="2000" b="1" dirty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мають лише виражену вторинну структуру, нерозчинні у воді, виконують структурну, скоротливу функції (колаген, кератин – білки волосся, вовни, м'язової тканини</a:t>
            </a:r>
            <a:r>
              <a:rPr lang="ru-RU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endParaRPr lang="uk-UA" dirty="0">
              <a:solidFill>
                <a:srgbClr val="7C1E75"/>
              </a:solidFill>
              <a:latin typeface="Verdana" pitchFamily="34" charset="0"/>
            </a:endParaRPr>
          </a:p>
        </p:txBody>
      </p:sp>
      <p:pic>
        <p:nvPicPr>
          <p:cNvPr id="24" name="Рисунок 20" descr="collagen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764704"/>
            <a:ext cx="223224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5"/>
          <p:cNvSpPr>
            <a:spLocks noChangeArrowheads="1"/>
          </p:cNvSpPr>
          <p:nvPr/>
        </p:nvSpPr>
        <p:spPr bwMode="auto">
          <a:xfrm>
            <a:off x="4572000" y="3789040"/>
            <a:ext cx="371931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k-UA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Глобулярні</a:t>
            </a:r>
            <a:r>
              <a:rPr lang="uk-UA" sz="2000" b="1" i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000" b="1" i="1" dirty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мають молекулу у вигляді кульки (глобули)</a:t>
            </a:r>
            <a:r>
              <a:rPr lang="uk-UA" sz="2000" b="1" dirty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добре виражену третинну структуру, розчинні у воді, виконують складні функції – каталітичну, регуляторну, захисну та інші (</a:t>
            </a:r>
            <a:r>
              <a:rPr lang="uk-UA" sz="20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ферменти, гормони</a:t>
            </a:r>
            <a:r>
              <a:rPr lang="uk-UA" sz="2000" b="1" dirty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гемоглобін).</a:t>
            </a:r>
          </a:p>
        </p:txBody>
      </p:sp>
      <p:pic>
        <p:nvPicPr>
          <p:cNvPr id="26" name="Рисунок 3" descr="sptlt04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3356992"/>
            <a:ext cx="2304256" cy="275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55576" y="135150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5400" dirty="0">
              <a:solidFill>
                <a:schemeClr val="tx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7647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2699792" y="1412776"/>
            <a:ext cx="3352800" cy="609600"/>
            <a:chOff x="406" y="980"/>
            <a:chExt cx="2330" cy="294"/>
          </a:xfrm>
        </p:grpSpPr>
        <p:sp>
          <p:nvSpPr>
            <p:cNvPr id="10" name="AutoShape 6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1B97C3">
                    <a:gamma/>
                    <a:tint val="54118"/>
                    <a:invGamma/>
                  </a:srgbClr>
                </a:gs>
                <a:gs pos="100000">
                  <a:srgbClr val="1B97C3"/>
                </a:gs>
              </a:gsLst>
              <a:lin ang="0" scaled="1"/>
            </a:gradFill>
            <a:ln w="12700">
              <a:solidFill>
                <a:srgbClr val="1DA5D5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1" name="AutoShape 7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effectLst/>
                <a:latin typeface="Arial" charset="0"/>
                <a:cs typeface="+mn-cs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707904" y="1484784"/>
            <a:ext cx="12715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8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БІЛКИ</a:t>
            </a:r>
            <a:endParaRPr lang="en-US" sz="2800" b="1" dirty="0">
              <a:solidFill>
                <a:srgbClr val="7C1E7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4" name="AutoShape 23"/>
          <p:cNvSpPr>
            <a:spLocks noChangeArrowheads="1"/>
          </p:cNvSpPr>
          <p:nvPr/>
        </p:nvSpPr>
        <p:spPr bwMode="gray">
          <a:xfrm>
            <a:off x="899592" y="3356992"/>
            <a:ext cx="2592288" cy="720080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5" name="AutoShape 23"/>
          <p:cNvSpPr>
            <a:spLocks noChangeArrowheads="1"/>
          </p:cNvSpPr>
          <p:nvPr/>
        </p:nvSpPr>
        <p:spPr bwMode="gray">
          <a:xfrm>
            <a:off x="5508104" y="3429000"/>
            <a:ext cx="2304256" cy="792088"/>
          </a:xfrm>
          <a:prstGeom prst="bevel">
            <a:avLst>
              <a:gd name="adj" fmla="val 2481"/>
            </a:avLst>
          </a:prstGeom>
          <a:solidFill>
            <a:srgbClr val="F8C0E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sz="16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НЕПОВНОЦІННІ</a:t>
            </a:r>
            <a:endParaRPr lang="ru-RU" sz="1600" b="1" dirty="0">
              <a:solidFill>
                <a:srgbClr val="7C1E7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flipH="1">
            <a:off x="2123728" y="2132856"/>
            <a:ext cx="2016224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flipH="1" flipV="1">
            <a:off x="4211960" y="2060848"/>
            <a:ext cx="1944216" cy="1224136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pic>
        <p:nvPicPr>
          <p:cNvPr id="19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016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3" descr="Image82_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764704"/>
            <a:ext cx="7781925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"/>
          <p:cNvSpPr>
            <a:spLocks noChangeArrowheads="1"/>
          </p:cNvSpPr>
          <p:nvPr/>
        </p:nvSpPr>
        <p:spPr bwMode="auto">
          <a:xfrm>
            <a:off x="3131840" y="4437112"/>
            <a:ext cx="5400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Поліпептиди з високою молекулярною масою (від 6000 до кількох мільйонів) називають </a:t>
            </a:r>
            <a:r>
              <a:rPr lang="uk-UA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білками</a:t>
            </a:r>
            <a:r>
              <a:rPr lang="uk-UA" sz="2400" b="1" i="1" dirty="0">
                <a:solidFill>
                  <a:srgbClr val="7C1E75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4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22" name="Picture 2" descr="Властивості білкової молекули&#10;Денатурація –&#10;порушення природної&#10;структури білка.&#10;Ренатурація –&#10;відновлення структури&#10;білка..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76672"/>
            <a:ext cx="8133357" cy="59046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128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AutoShape 3" descr="Картинки по запросу кола кровообіг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980728"/>
            <a:ext cx="77768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rgbClr val="CC0000"/>
                </a:solidFill>
              </a:rPr>
              <a:t>Проаналізувавши склад, структуру та властивості білків, чи можемо ми сказати, що</a:t>
            </a:r>
          </a:p>
          <a:p>
            <a:r>
              <a:rPr lang="uk-UA" sz="4400" b="1" dirty="0" smtClean="0">
                <a:solidFill>
                  <a:srgbClr val="7C1E75"/>
                </a:solidFill>
              </a:rPr>
              <a:t>          </a:t>
            </a:r>
            <a:r>
              <a:rPr lang="uk-UA" sz="4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білки – основа життя ?</a:t>
            </a:r>
            <a:endParaRPr lang="ru-RU" sz="4400" dirty="0"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5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AutoShape 3" descr="Картинки по запросу кола кровообіг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555776" y="1340767"/>
          <a:ext cx="5544616" cy="5032516"/>
        </p:xfrm>
        <a:graphic>
          <a:graphicData uri="http://schemas.openxmlformats.org/drawingml/2006/table">
            <a:tbl>
              <a:tblPr/>
              <a:tblGrid>
                <a:gridCol w="2232578"/>
                <a:gridCol w="3312038"/>
              </a:tblGrid>
              <a:tr h="457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 b="1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БІОЛОГІЧНІ ТЕРМІНИ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 b="1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ХАРАКТЕРИСТИКА</a:t>
                      </a:r>
                      <a:endParaRPr lang="ru-RU" sz="80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1267193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uk-UA" sz="1200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БІЛКИ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ПРОЦЕС ПОРУШЕННЯ ПРИРОДНОЇ СТРУКТУРИ БІЛКІВ, ЯКИЙ СУПРОВОДЖУЄТЬСЯ РОЗГОРТАННЯМ БІЛКОВОЇ МОЛЕКУЛИ БЕЗ ЗМІНИ ЇЇ ПЕРВИННОЇ СТРУКТУРИ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435264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2. </a:t>
                      </a:r>
                      <a:r>
                        <a:rPr lang="uk-UA" sz="1200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ЗАМІННІ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АМІНОКИСЛОТИ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Б.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КУЛЯСТІ ЗА ФОРМОЮ МОЛЕКУЛИ, ВОДОРОЗЧИННІ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844796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3. </a:t>
                      </a:r>
                      <a:r>
                        <a:rPr lang="uk-UA" sz="1200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ОСНОВНІ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АМІНОКИСЛОТИ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В.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АМІНОКИСЛОТИ, ЯКІ ЗДАТНІ СИНТЕЗУВАТИСЯ В ОРГАНІЗМІ ЛЮДИНИ З ПРОДУКТІВ ОБМІНУ РЕЧОВИН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52354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4. </a:t>
                      </a:r>
                      <a:r>
                        <a:rPr lang="uk-UA" sz="1200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ВТОРИННА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СТРУКТУРА БІЛКА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Г.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МОЛЕКУЛА, ЗАКРУЧЕНА В СПІРАЛЬ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33596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uk-UA" sz="1200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ЧЕТВЕРТИННА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СТРУКТУРА БІЛКА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Д.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АМІНОКИСЛОТИ, ЯКІ ЗУСТРІЧАЮТЬСЯ МАЙЖЕ В УСІХ БІЛКАХ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652895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uk-UA" sz="1200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ГЛОБУЛЯРНІ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БІЛКИ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Ж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ВИСОКОМОЛЕКУЛЯРНІ БІОПОЛІМЕРИ, МОНОМЕРАМИ ЯКИХ Є ЗАЛИШКИ АМІНОКИСЛОТ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17632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7. </a:t>
                      </a:r>
                      <a:r>
                        <a:rPr lang="uk-UA" sz="1200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ДЕНАТУРАЦІЯ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 smtClean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З. 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</a:t>
                      </a:r>
                      <a:r>
                        <a:rPr lang="uk-UA" sz="1000" dirty="0">
                          <a:solidFill>
                            <a:srgbClr val="7C1E75"/>
                          </a:solidFill>
                          <a:latin typeface="Calibri"/>
                          <a:ea typeface="Calibri"/>
                          <a:cs typeface="Times New Roman"/>
                        </a:rPr>
                        <a:t>'</a:t>
                      </a:r>
                      <a:r>
                        <a:rPr lang="uk-UA" sz="1200" dirty="0">
                          <a:solidFill>
                            <a:srgbClr val="7C1E75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ЄДНАННЯ ДЕКІЛЬКОХ ГЛОБУЛ</a:t>
                      </a:r>
                      <a:endParaRPr lang="ru-RU" sz="800" dirty="0">
                        <a:solidFill>
                          <a:srgbClr val="7C1E75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387" marR="493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251520" y="548680"/>
            <a:ext cx="849662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ЗНАЙДІТЬ ВІДПОВІДНІСТЬ МІЖ БІОЛОГІЧНИМИ ТЕРМІНАМИ ТА ЇХ ХАРАКТЕРИСТИКОЮ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just"/>
            <a:endParaRPr lang="uk-UA" sz="1200" b="1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5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85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AutoShape 3" descr="Картинки по запросу кола кровообіг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2195736" y="1261354"/>
            <a:ext cx="4902496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ВІДПОВІДНІСТЬ ТЕРМІНІВ ТА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ЇХ ХАРАКТЕРИСТИКИ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1 – Ж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2 – В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3 – Д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4 – Г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5 – З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6 – Б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/>
              <a:latin typeface="+mj-lt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7 - А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5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Шаблон презентации PowerPoint &quot;Книги&quot;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836"/>
            <a:ext cx="9144000" cy="685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AutoShape 3" descr="Картинки по запросу кола кровообіг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1259632" y="1166556"/>
            <a:ext cx="655272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Домашнє завдання: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опрацювати</a:t>
            </a:r>
            <a:r>
              <a:rPr lang="uk-UA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 </a:t>
            </a:r>
            <a:r>
              <a:rPr lang="ru-RU" sz="3200" b="1" dirty="0" smtClean="0">
                <a:solidFill>
                  <a:srgbClr val="7C1E75"/>
                </a:solidFill>
              </a:rPr>
              <a:t>§9.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Скласти свій добовий</a:t>
            </a:r>
            <a:r>
              <a:rPr kumimoji="0" lang="uk-UA" sz="2400" b="1" i="0" u="none" strike="noStrike" cap="none" normalizeH="0" dirty="0" smtClean="0">
                <a:ln>
                  <a:noFill/>
                </a:ln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харчовий раціон для підтримання білкової рівноваги організму</a:t>
            </a:r>
            <a:r>
              <a:rPr lang="uk-UA" sz="2400" b="1" dirty="0" smtClean="0">
                <a:solidFill>
                  <a:srgbClr val="7C1E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(за бажанням).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7C1E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53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7937768</TotalTime>
  <Words>525</Words>
  <Application>Microsoft Office PowerPoint</Application>
  <PresentationFormat>Экран (4:3)</PresentationFormat>
  <Paragraphs>127</Paragraphs>
  <Slides>21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Тема Office</vt:lpstr>
      <vt:lpstr>1_Бумажная</vt:lpstr>
      <vt:lpstr>3_Бумажная</vt:lpstr>
      <vt:lpstr>4_Бумажная</vt:lpstr>
      <vt:lpstr>2_Бумажная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Dart</dc:creator>
  <cp:lastModifiedBy>User</cp:lastModifiedBy>
  <cp:revision>69</cp:revision>
  <dcterms:created xsi:type="dcterms:W3CDTF">2014-01-14T12:41:22Z</dcterms:created>
  <dcterms:modified xsi:type="dcterms:W3CDTF">2017-02-01T11:53:36Z</dcterms:modified>
</cp:coreProperties>
</file>