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66" r:id="rId2"/>
    <p:sldId id="267" r:id="rId3"/>
    <p:sldId id="268" r:id="rId4"/>
    <p:sldId id="269" r:id="rId5"/>
    <p:sldId id="270" r:id="rId6"/>
    <p:sldId id="259" r:id="rId7"/>
    <p:sldId id="258" r:id="rId8"/>
    <p:sldId id="260" r:id="rId9"/>
    <p:sldId id="262" r:id="rId10"/>
    <p:sldId id="263" r:id="rId11"/>
    <p:sldId id="264" r:id="rId12"/>
    <p:sldId id="265" r:id="rId13"/>
    <p:sldId id="274" r:id="rId14"/>
    <p:sldId id="275" r:id="rId15"/>
    <p:sldId id="276" r:id="rId16"/>
    <p:sldId id="277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83799-B1D3-4B33-9AFD-6A66DE8AE061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D25DE-7A72-4919-ADE8-A7FC6BB5A6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DA263-F819-4515-BF50-79E962E9E45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7;&#1088;&#1077;&#1079;&#1077;&#1085;&#1090;&#1072;&#1094;&#1080;&#1103;%201\&#1079;%20&#1092;&#1086;&#1085;&#1086;&#1084;.avi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0019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/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Регуляторні системи організму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sz="3000" b="0" dirty="0" smtClean="0">
                <a:solidFill>
                  <a:srgbClr val="002060"/>
                </a:solidFill>
              </a:rPr>
              <a:t>керують рештою систем, адаптуючи їх до умов навколишнього середовища</a:t>
            </a:r>
            <a:endParaRPr lang="ru-RU" sz="3000" b="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57299"/>
            <a:ext cx="4038600" cy="3714776"/>
          </a:xfrm>
        </p:spPr>
        <p:txBody>
          <a:bodyPr>
            <a:normAutofit fontScale="92500" lnSpcReduction="10000"/>
          </a:bodyPr>
          <a:lstStyle/>
          <a:p>
            <a:pPr algn="ctr"/>
            <a:endParaRPr lang="uk-UA" b="1" dirty="0" smtClean="0">
              <a:solidFill>
                <a:srgbClr val="C00000"/>
              </a:solidFill>
            </a:endParaRPr>
          </a:p>
          <a:p>
            <a:pPr algn="ctr"/>
            <a:endParaRPr lang="uk-UA" b="1" dirty="0" smtClean="0">
              <a:solidFill>
                <a:srgbClr val="C00000"/>
              </a:solidFill>
            </a:endParaRPr>
          </a:p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НЕРВОВА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bg2">
                    <a:lumMod val="50000"/>
                  </a:schemeClr>
                </a:solidFill>
              </a:rPr>
              <a:t>Швидка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bg2">
                    <a:lumMod val="50000"/>
                  </a:schemeClr>
                </a:solidFill>
              </a:rPr>
              <a:t>Недовготривала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bg2">
                    <a:lumMod val="50000"/>
                  </a:schemeClr>
                </a:solidFill>
              </a:rPr>
              <a:t>Здійснюється за допомогою нервових імпульсів</a:t>
            </a:r>
          </a:p>
          <a:p>
            <a:pPr algn="ctr">
              <a:buClr>
                <a:srgbClr val="002060"/>
              </a:buClr>
              <a:buNone/>
            </a:pPr>
            <a:r>
              <a:rPr lang="uk-UA" b="1" dirty="0" smtClean="0">
                <a:solidFill>
                  <a:srgbClr val="FF0000"/>
                </a:solidFill>
              </a:rPr>
              <a:t>Нервова система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038600" cy="4840303"/>
          </a:xfrm>
        </p:spPr>
        <p:txBody>
          <a:bodyPr>
            <a:normAutofit fontScale="92500" lnSpcReduction="10000"/>
          </a:bodyPr>
          <a:lstStyle/>
          <a:p>
            <a:endParaRPr lang="uk-UA" b="1" dirty="0" smtClean="0">
              <a:solidFill>
                <a:srgbClr val="0070C0"/>
              </a:solidFill>
            </a:endParaRPr>
          </a:p>
          <a:p>
            <a:endParaRPr lang="uk-UA" b="1" dirty="0" smtClean="0">
              <a:solidFill>
                <a:srgbClr val="0070C0"/>
              </a:solidFill>
            </a:endParaRPr>
          </a:p>
          <a:p>
            <a:r>
              <a:rPr lang="uk-UA" b="1" dirty="0" smtClean="0">
                <a:solidFill>
                  <a:srgbClr val="0070C0"/>
                </a:solidFill>
              </a:rPr>
              <a:t>ГУМОРАЛЬНА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bg1"/>
                </a:solidFill>
              </a:rPr>
              <a:t>Повільна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bg1"/>
                </a:solidFill>
              </a:rPr>
              <a:t>Довготривала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bg1"/>
                </a:solidFill>
              </a:rPr>
              <a:t>Здійснюється за допомогою гуморальних чинників</a:t>
            </a:r>
          </a:p>
          <a:p>
            <a:pPr algn="ctr">
              <a:buClr>
                <a:schemeClr val="bg1"/>
              </a:buClr>
              <a:buNone/>
            </a:pPr>
            <a:r>
              <a:rPr lang="uk-UA" b="1" dirty="0" smtClean="0">
                <a:solidFill>
                  <a:srgbClr val="00B0F0"/>
                </a:solidFill>
              </a:rPr>
              <a:t>Ендокринна система</a:t>
            </a:r>
          </a:p>
        </p:txBody>
      </p:sp>
      <p:pic>
        <p:nvPicPr>
          <p:cNvPr id="2050" name="Picture 2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ncy;&amp;iecy;&amp;jcy;&amp;rcy;&amp;ocy;&amp;ncy;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929198"/>
            <a:ext cx="2143140" cy="1607355"/>
          </a:xfrm>
          <a:prstGeom prst="rect">
            <a:avLst/>
          </a:prstGeom>
          <a:noFill/>
        </p:spPr>
      </p:pic>
      <p:pic>
        <p:nvPicPr>
          <p:cNvPr id="2052" name="Picture 4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mcy;&amp;ocy;&amp;lcy;&amp;iecy;&amp;kcy;&amp;ucy;&amp;lcy;&amp;acy;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857760"/>
            <a:ext cx="2500330" cy="17239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500042"/>
            <a:ext cx="5214942" cy="35719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i="1" u="sng" dirty="0" err="1" smtClean="0">
                <a:solidFill>
                  <a:srgbClr val="C00000"/>
                </a:solidFill>
              </a:rPr>
              <a:t>Андрогени</a:t>
            </a:r>
            <a:r>
              <a:rPr lang="ru-RU" sz="2200" dirty="0" smtClean="0"/>
              <a:t> </a:t>
            </a:r>
            <a:r>
              <a:rPr lang="ru-RU" sz="2200" dirty="0" smtClean="0">
                <a:solidFill>
                  <a:schemeClr val="bg1"/>
                </a:solidFill>
              </a:rPr>
              <a:t>(тестостерон)</a:t>
            </a:r>
            <a:r>
              <a:rPr lang="en-US" sz="2200" dirty="0" smtClean="0">
                <a:solidFill>
                  <a:schemeClr val="bg1"/>
                </a:solidFill>
              </a:rPr>
              <a:t/>
            </a:r>
            <a:br>
              <a:rPr lang="en-US" sz="2200" dirty="0" smtClean="0">
                <a:solidFill>
                  <a:schemeClr val="bg1"/>
                </a:solidFill>
              </a:rPr>
            </a:br>
            <a:r>
              <a:rPr lang="en-US" sz="2200" dirty="0" smtClean="0">
                <a:solidFill>
                  <a:schemeClr val="bg1"/>
                </a:solidFill>
              </a:rPr>
              <a:t>1.</a:t>
            </a:r>
            <a:r>
              <a:rPr lang="ru-RU" sz="2200" dirty="0" err="1" smtClean="0">
                <a:solidFill>
                  <a:schemeClr val="bg1"/>
                </a:solidFill>
              </a:rPr>
              <a:t>Підвищують</a:t>
            </a:r>
            <a:r>
              <a:rPr lang="ru-RU" sz="2200" dirty="0" smtClean="0">
                <a:solidFill>
                  <a:schemeClr val="bg1"/>
                </a:solidFill>
              </a:rPr>
              <a:t> синтез </a:t>
            </a:r>
            <a:r>
              <a:rPr lang="ru-RU" sz="2200" dirty="0" err="1" smtClean="0">
                <a:solidFill>
                  <a:schemeClr val="bg1"/>
                </a:solidFill>
              </a:rPr>
              <a:t>білків</a:t>
            </a:r>
            <a:r>
              <a:rPr lang="ru-RU" sz="2200" dirty="0" smtClean="0">
                <a:solidFill>
                  <a:schemeClr val="bg1"/>
                </a:solidFill>
              </a:rPr>
              <a:t>.</a:t>
            </a:r>
            <a:r>
              <a:rPr lang="en-US" sz="2200" dirty="0" smtClean="0">
                <a:solidFill>
                  <a:schemeClr val="bg1"/>
                </a:solidFill>
              </a:rPr>
              <a:t/>
            </a:r>
            <a:br>
              <a:rPr lang="en-US" sz="2200" dirty="0" smtClean="0">
                <a:solidFill>
                  <a:schemeClr val="bg1"/>
                </a:solidFill>
              </a:rPr>
            </a:br>
            <a:r>
              <a:rPr lang="en-US" sz="2200" dirty="0" smtClean="0">
                <a:solidFill>
                  <a:schemeClr val="bg1"/>
                </a:solidFill>
              </a:rPr>
              <a:t>2.</a:t>
            </a:r>
            <a:r>
              <a:rPr lang="ru-RU" sz="2200" dirty="0" err="1" smtClean="0">
                <a:solidFill>
                  <a:schemeClr val="bg1"/>
                </a:solidFill>
              </a:rPr>
              <a:t>Підвищують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утилізацію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глюкози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клітинами</a:t>
            </a:r>
            <a:r>
              <a:rPr lang="ru-RU" sz="2200" dirty="0" smtClean="0">
                <a:solidFill>
                  <a:schemeClr val="bg1"/>
                </a:solidFill>
              </a:rPr>
              <a:t>.</a:t>
            </a:r>
            <a:r>
              <a:rPr lang="en-US" sz="2200" dirty="0" smtClean="0">
                <a:solidFill>
                  <a:schemeClr val="bg1"/>
                </a:solidFill>
              </a:rPr>
              <a:t/>
            </a:r>
            <a:br>
              <a:rPr lang="en-US" sz="2200" dirty="0" smtClean="0">
                <a:solidFill>
                  <a:schemeClr val="bg1"/>
                </a:solidFill>
              </a:rPr>
            </a:br>
            <a:r>
              <a:rPr lang="en-US" sz="2200" dirty="0" smtClean="0">
                <a:solidFill>
                  <a:schemeClr val="bg1"/>
                </a:solidFill>
              </a:rPr>
              <a:t>3.</a:t>
            </a:r>
            <a:r>
              <a:rPr lang="ru-RU" sz="2200" dirty="0" err="1" smtClean="0">
                <a:solidFill>
                  <a:schemeClr val="bg1"/>
                </a:solidFill>
              </a:rPr>
              <a:t>Підвищують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рівень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глюкози</a:t>
            </a:r>
            <a:r>
              <a:rPr lang="ru-RU" sz="2200" dirty="0" smtClean="0">
                <a:solidFill>
                  <a:schemeClr val="bg1"/>
                </a:solidFill>
              </a:rPr>
              <a:t> в </a:t>
            </a:r>
            <a:r>
              <a:rPr lang="ru-RU" sz="2200" dirty="0" err="1" smtClean="0">
                <a:solidFill>
                  <a:schemeClr val="bg1"/>
                </a:solidFill>
              </a:rPr>
              <a:t>крові</a:t>
            </a:r>
            <a:r>
              <a:rPr lang="ru-RU" sz="2200" dirty="0" smtClean="0">
                <a:solidFill>
                  <a:schemeClr val="bg1"/>
                </a:solidFill>
              </a:rPr>
              <a:t>.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>4.Збільшують </a:t>
            </a:r>
            <a:r>
              <a:rPr lang="ru-RU" sz="2200" dirty="0" err="1" smtClean="0">
                <a:solidFill>
                  <a:schemeClr val="bg1"/>
                </a:solidFill>
              </a:rPr>
              <a:t>м'язову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масу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і</a:t>
            </a:r>
            <a:r>
              <a:rPr lang="ru-RU" sz="2200" dirty="0" smtClean="0">
                <a:solidFill>
                  <a:schemeClr val="bg1"/>
                </a:solidFill>
              </a:rPr>
              <a:t> силу.</a:t>
            </a:r>
            <a:r>
              <a:rPr lang="en-US" sz="2200" dirty="0" smtClean="0">
                <a:solidFill>
                  <a:schemeClr val="bg1"/>
                </a:solidFill>
              </a:rPr>
              <a:t/>
            </a:r>
            <a:br>
              <a:rPr lang="en-US" sz="2200" dirty="0" smtClean="0">
                <a:solidFill>
                  <a:schemeClr val="bg1"/>
                </a:solidFill>
              </a:rPr>
            </a:br>
            <a:r>
              <a:rPr lang="uk-UA" sz="2200" dirty="0" smtClean="0">
                <a:solidFill>
                  <a:schemeClr val="bg1"/>
                </a:solidFill>
              </a:rPr>
              <a:t>5.</a:t>
            </a:r>
            <a:r>
              <a:rPr lang="ru-RU" sz="2200" dirty="0" err="1" smtClean="0">
                <a:solidFill>
                  <a:schemeClr val="bg1"/>
                </a:solidFill>
              </a:rPr>
              <a:t>Сприяють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зниженню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загальної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кількості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підшкірного</a:t>
            </a:r>
            <a:r>
              <a:rPr lang="ru-RU" sz="2200" dirty="0" smtClean="0">
                <a:solidFill>
                  <a:schemeClr val="bg1"/>
                </a:solidFill>
              </a:rPr>
              <a:t> жиру </a:t>
            </a:r>
            <a:r>
              <a:rPr lang="ru-RU" sz="2200" dirty="0" err="1" smtClean="0">
                <a:solidFill>
                  <a:schemeClr val="bg1"/>
                </a:solidFill>
              </a:rPr>
              <a:t>і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зменшення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жирової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маси</a:t>
            </a:r>
            <a:r>
              <a:rPr lang="ru-RU" sz="2200" dirty="0" smtClean="0">
                <a:solidFill>
                  <a:schemeClr val="bg1"/>
                </a:solidFill>
              </a:rPr>
              <a:t> по </a:t>
            </a:r>
            <a:r>
              <a:rPr lang="ru-RU" sz="2200" dirty="0" err="1" smtClean="0">
                <a:solidFill>
                  <a:schemeClr val="bg1"/>
                </a:solidFill>
              </a:rPr>
              <a:t>відношенню</a:t>
            </a:r>
            <a:r>
              <a:rPr lang="ru-RU" sz="2200" dirty="0" smtClean="0">
                <a:solidFill>
                  <a:schemeClr val="bg1"/>
                </a:solidFill>
              </a:rPr>
              <a:t> до </a:t>
            </a:r>
            <a:r>
              <a:rPr lang="ru-RU" sz="2200" dirty="0" err="1" smtClean="0">
                <a:solidFill>
                  <a:schemeClr val="bg1"/>
                </a:solidFill>
              </a:rPr>
              <a:t>м'язової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маси</a:t>
            </a:r>
            <a:r>
              <a:rPr lang="ru-RU" sz="2200" dirty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4466" y="4510094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071934" y="3357562"/>
            <a:ext cx="5072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3929058" y="4143380"/>
            <a:ext cx="52149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err="1" smtClean="0">
                <a:solidFill>
                  <a:srgbClr val="C00000"/>
                </a:solidFill>
              </a:rPr>
              <a:t>Естрогени</a:t>
            </a:r>
            <a:r>
              <a:rPr lang="ru-RU" sz="2000" b="1" i="1" u="sng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( прогестерон)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1.Стимулюють </a:t>
            </a:r>
            <a:r>
              <a:rPr lang="ru-RU" sz="2000" b="1" dirty="0" err="1" smtClean="0">
                <a:solidFill>
                  <a:schemeClr val="bg1"/>
                </a:solidFill>
              </a:rPr>
              <a:t>розвиток</a:t>
            </a:r>
            <a:r>
              <a:rPr lang="ru-RU" sz="2000" b="1" dirty="0" smtClean="0">
                <a:solidFill>
                  <a:schemeClr val="bg1"/>
                </a:solidFill>
              </a:rPr>
              <a:t> матки, </a:t>
            </a:r>
            <a:r>
              <a:rPr lang="ru-RU" sz="2000" b="1" dirty="0" err="1" smtClean="0">
                <a:solidFill>
                  <a:schemeClr val="bg1"/>
                </a:solidFill>
              </a:rPr>
              <a:t>маткових</a:t>
            </a:r>
            <a:r>
              <a:rPr lang="ru-RU" sz="2000" b="1" dirty="0" smtClean="0">
                <a:solidFill>
                  <a:schemeClr val="bg1"/>
                </a:solidFill>
              </a:rPr>
              <a:t> труб, </a:t>
            </a:r>
            <a:r>
              <a:rPr lang="ru-RU" sz="2000" b="1" dirty="0" err="1" smtClean="0">
                <a:solidFill>
                  <a:schemeClr val="bg1"/>
                </a:solidFill>
              </a:rPr>
              <a:t>піхви</a:t>
            </a:r>
            <a:r>
              <a:rPr lang="ru-RU" sz="2000" b="1" dirty="0" smtClean="0">
                <a:solidFill>
                  <a:schemeClr val="bg1"/>
                </a:solidFill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</a:rPr>
              <a:t>молочних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залоз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2.Стимулюють </a:t>
            </a:r>
            <a:r>
              <a:rPr lang="ru-RU" sz="2000" b="1" dirty="0" err="1" smtClean="0">
                <a:solidFill>
                  <a:schemeClr val="bg1"/>
                </a:solidFill>
              </a:rPr>
              <a:t>формування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вторинних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статевих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ознак</a:t>
            </a:r>
            <a:r>
              <a:rPr lang="ru-RU" sz="2000" b="1" dirty="0" smtClean="0">
                <a:solidFill>
                  <a:schemeClr val="bg1"/>
                </a:solidFill>
              </a:rPr>
              <a:t> за </a:t>
            </a:r>
            <a:r>
              <a:rPr lang="ru-RU" sz="2000" b="1" dirty="0" err="1" smtClean="0">
                <a:solidFill>
                  <a:schemeClr val="bg1"/>
                </a:solidFill>
              </a:rPr>
              <a:t>жіночим</a:t>
            </a:r>
            <a:r>
              <a:rPr lang="ru-RU" sz="2000" b="1" dirty="0" smtClean="0">
                <a:solidFill>
                  <a:schemeClr val="bg1"/>
                </a:solidFill>
              </a:rPr>
              <a:t> типом.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3.Сприяють </a:t>
            </a:r>
            <a:r>
              <a:rPr lang="ru-RU" sz="2000" b="1" dirty="0" err="1" smtClean="0">
                <a:solidFill>
                  <a:schemeClr val="bg1"/>
                </a:solidFill>
              </a:rPr>
              <a:t>перебігу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статевого</a:t>
            </a:r>
            <a:r>
              <a:rPr lang="ru-RU" sz="2000" b="1" dirty="0" smtClean="0">
                <a:solidFill>
                  <a:schemeClr val="bg1"/>
                </a:solidFill>
              </a:rPr>
              <a:t> циклу у </a:t>
            </a:r>
            <a:r>
              <a:rPr lang="ru-RU" sz="2000" b="1" dirty="0" err="1" smtClean="0">
                <a:solidFill>
                  <a:schemeClr val="bg1"/>
                </a:solidFill>
              </a:rPr>
              <a:t>жінок</a:t>
            </a:r>
            <a:r>
              <a:rPr lang="ru-RU" sz="2000" b="1" dirty="0" smtClean="0">
                <a:solidFill>
                  <a:schemeClr val="bg1"/>
                </a:solidFill>
              </a:rPr>
              <a:t>. </a:t>
            </a:r>
            <a:r>
              <a:rPr lang="ru-RU" sz="2000" b="1" dirty="0" err="1" smtClean="0">
                <a:solidFill>
                  <a:schemeClr val="bg1"/>
                </a:solidFill>
              </a:rPr>
              <a:t>Пригнічують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лактацію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00496" y="0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</a:rPr>
              <a:t>Статеві залози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User\Pictures\Новый рисунок (7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66"/>
            <a:ext cx="3786182" cy="3031387"/>
          </a:xfrm>
          <a:prstGeom prst="rect">
            <a:avLst/>
          </a:prstGeom>
          <a:noFill/>
        </p:spPr>
      </p:pic>
      <p:pic>
        <p:nvPicPr>
          <p:cNvPr id="13" name="Рисунок 12" descr="Новый рисунок (10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00438"/>
            <a:ext cx="3857620" cy="3143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0"/>
            <a:ext cx="5143504" cy="6858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 err="1" smtClean="0">
                <a:solidFill>
                  <a:srgbClr val="C00000"/>
                </a:solidFill>
              </a:rPr>
              <a:t>Паращитоподібні</a:t>
            </a:r>
            <a:r>
              <a:rPr lang="ru-RU" sz="2700" dirty="0" smtClean="0">
                <a:solidFill>
                  <a:srgbClr val="C0000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залози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занурені</a:t>
            </a:r>
            <a:r>
              <a:rPr lang="ru-RU" sz="2200" dirty="0" smtClean="0">
                <a:solidFill>
                  <a:srgbClr val="002060"/>
                </a:solidFill>
              </a:rPr>
              <a:t> у тканину </a:t>
            </a:r>
            <a:r>
              <a:rPr lang="ru-RU" sz="2200" dirty="0" err="1" smtClean="0">
                <a:solidFill>
                  <a:srgbClr val="002060"/>
                </a:solidFill>
              </a:rPr>
              <a:t>щитовидної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залози.Їх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чотири</a:t>
            </a:r>
            <a:r>
              <a:rPr lang="ru-RU" sz="2200" dirty="0" smtClean="0">
                <a:solidFill>
                  <a:srgbClr val="002060"/>
                </a:solidFill>
              </a:rPr>
              <a:t>. </a:t>
            </a:r>
            <a:r>
              <a:rPr lang="ru-RU" sz="2200" dirty="0" err="1" smtClean="0">
                <a:solidFill>
                  <a:srgbClr val="002060"/>
                </a:solidFill>
              </a:rPr>
              <a:t>Виділяють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лише</a:t>
            </a:r>
            <a:r>
              <a:rPr lang="ru-RU" sz="2200" dirty="0" smtClean="0">
                <a:solidFill>
                  <a:srgbClr val="002060"/>
                </a:solidFill>
              </a:rPr>
              <a:t> один гормон- </a:t>
            </a:r>
            <a:r>
              <a:rPr lang="ru-RU" sz="2200" dirty="0" err="1" smtClean="0">
                <a:solidFill>
                  <a:srgbClr val="002060"/>
                </a:solidFill>
              </a:rPr>
              <a:t>паратгормон</a:t>
            </a:r>
            <a:r>
              <a:rPr lang="ru-RU" sz="2200" dirty="0" smtClean="0">
                <a:solidFill>
                  <a:srgbClr val="002060"/>
                </a:solidFill>
              </a:rPr>
              <a:t>, </a:t>
            </a:r>
            <a:r>
              <a:rPr lang="ru-RU" sz="2200" dirty="0" err="1" smtClean="0">
                <a:solidFill>
                  <a:srgbClr val="002060"/>
                </a:solidFill>
              </a:rPr>
              <a:t>який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є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антагоністом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кальцитоніну</a:t>
            </a:r>
            <a:r>
              <a:rPr lang="ru-RU" sz="2200" dirty="0" smtClean="0">
                <a:solidFill>
                  <a:srgbClr val="002060"/>
                </a:solidFill>
              </a:rPr>
              <a:t> (</a:t>
            </a:r>
            <a:r>
              <a:rPr lang="ru-RU" sz="2200" dirty="0" err="1" smtClean="0">
                <a:solidFill>
                  <a:srgbClr val="002060"/>
                </a:solidFill>
              </a:rPr>
              <a:t>підвищує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рівень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кальцію</a:t>
            </a:r>
            <a:r>
              <a:rPr lang="ru-RU" sz="2200" dirty="0" smtClean="0">
                <a:solidFill>
                  <a:srgbClr val="002060"/>
                </a:solidFill>
              </a:rPr>
              <a:t> в </a:t>
            </a:r>
            <a:r>
              <a:rPr lang="ru-RU" sz="2200" dirty="0" err="1" smtClean="0">
                <a:solidFill>
                  <a:srgbClr val="002060"/>
                </a:solidFill>
              </a:rPr>
              <a:t>крові</a:t>
            </a:r>
            <a:r>
              <a:rPr lang="ru-RU" sz="2200" dirty="0" smtClean="0">
                <a:solidFill>
                  <a:srgbClr val="002060"/>
                </a:solidFill>
              </a:rPr>
              <a:t>).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Епіфіз</a:t>
            </a:r>
            <a:r>
              <a:rPr lang="ru-RU" sz="2200" dirty="0" smtClean="0">
                <a:solidFill>
                  <a:srgbClr val="C00000"/>
                </a:solidFill>
              </a:rPr>
              <a:t> (</a:t>
            </a:r>
            <a:r>
              <a:rPr lang="ru-RU" sz="2200" dirty="0" err="1" smtClean="0">
                <a:solidFill>
                  <a:srgbClr val="C00000"/>
                </a:solidFill>
              </a:rPr>
              <a:t>шишкоподібне</a:t>
            </a:r>
            <a:r>
              <a:rPr lang="ru-RU" sz="2200" dirty="0" smtClean="0">
                <a:solidFill>
                  <a:srgbClr val="C00000"/>
                </a:solidFill>
              </a:rPr>
              <a:t> </a:t>
            </a:r>
            <a:r>
              <a:rPr lang="ru-RU" sz="2200" dirty="0" err="1" smtClean="0">
                <a:solidFill>
                  <a:srgbClr val="C00000"/>
                </a:solidFill>
              </a:rPr>
              <a:t>тіло</a:t>
            </a:r>
            <a:r>
              <a:rPr lang="ru-RU" sz="2200" dirty="0" smtClean="0">
                <a:solidFill>
                  <a:srgbClr val="C00000"/>
                </a:solidFill>
              </a:rPr>
              <a:t>) </a:t>
            </a:r>
            <a:r>
              <a:rPr lang="ru-RU" sz="2200" dirty="0" err="1" smtClean="0">
                <a:solidFill>
                  <a:srgbClr val="002060"/>
                </a:solidFill>
              </a:rPr>
              <a:t>розташована</a:t>
            </a:r>
            <a:r>
              <a:rPr lang="ru-RU" sz="2200" dirty="0" smtClean="0">
                <a:solidFill>
                  <a:srgbClr val="002060"/>
                </a:solidFill>
              </a:rPr>
              <a:t> у головному </a:t>
            </a:r>
            <a:r>
              <a:rPr lang="ru-RU" sz="2200" dirty="0" err="1" smtClean="0">
                <a:solidFill>
                  <a:srgbClr val="002060"/>
                </a:solidFill>
              </a:rPr>
              <a:t>мозку</a:t>
            </a:r>
            <a:r>
              <a:rPr lang="ru-RU" sz="2200" dirty="0" smtClean="0">
                <a:solidFill>
                  <a:srgbClr val="002060"/>
                </a:solidFill>
              </a:rPr>
              <a:t>. </a:t>
            </a:r>
            <a:r>
              <a:rPr lang="ru-RU" sz="2200" dirty="0" err="1" smtClean="0">
                <a:solidFill>
                  <a:srgbClr val="002060"/>
                </a:solidFill>
              </a:rPr>
              <a:t>Синтезує</a:t>
            </a:r>
            <a:r>
              <a:rPr lang="ru-RU" sz="2200" dirty="0" smtClean="0">
                <a:solidFill>
                  <a:srgbClr val="002060"/>
                </a:solidFill>
              </a:rPr>
              <a:t>  </a:t>
            </a:r>
            <a:r>
              <a:rPr lang="ru-RU" sz="2200" dirty="0" err="1" smtClean="0">
                <a:solidFill>
                  <a:srgbClr val="002060"/>
                </a:solidFill>
              </a:rPr>
              <a:t>мелатонін</a:t>
            </a:r>
            <a:r>
              <a:rPr lang="ru-RU" sz="2200" dirty="0" smtClean="0">
                <a:solidFill>
                  <a:srgbClr val="002060"/>
                </a:solidFill>
              </a:rPr>
              <a:t> - гормон, </a:t>
            </a:r>
            <a:r>
              <a:rPr lang="ru-RU" sz="2200" dirty="0" err="1" smtClean="0">
                <a:solidFill>
                  <a:srgbClr val="002060"/>
                </a:solidFill>
              </a:rPr>
              <a:t>який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контролює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черговість</a:t>
            </a:r>
            <a:r>
              <a:rPr lang="ru-RU" sz="2200" dirty="0" smtClean="0">
                <a:solidFill>
                  <a:srgbClr val="002060"/>
                </a:solidFill>
              </a:rPr>
              <a:t> фаз сну. </a:t>
            </a:r>
            <a:r>
              <a:rPr lang="ru-RU" sz="2200" dirty="0" err="1" smtClean="0">
                <a:solidFill>
                  <a:srgbClr val="002060"/>
                </a:solidFill>
              </a:rPr>
              <a:t>Секреція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його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залежить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від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подразнення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фоторецепторів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сітківки</a:t>
            </a:r>
            <a:r>
              <a:rPr lang="ru-RU" sz="2200" dirty="0" smtClean="0">
                <a:solidFill>
                  <a:srgbClr val="002060"/>
                </a:solidFill>
              </a:rPr>
              <a:t> ока </a:t>
            </a:r>
            <a:r>
              <a:rPr lang="ru-RU" sz="2200" dirty="0" err="1" smtClean="0">
                <a:solidFill>
                  <a:srgbClr val="002060"/>
                </a:solidFill>
              </a:rPr>
              <a:t>світлом</a:t>
            </a:r>
            <a:r>
              <a:rPr lang="ru-RU" sz="2200" dirty="0" smtClean="0">
                <a:solidFill>
                  <a:srgbClr val="002060"/>
                </a:solidFill>
              </a:rPr>
              <a:t>. 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   </a:t>
            </a:r>
            <a:r>
              <a:rPr lang="ru-RU" sz="2400" dirty="0" err="1" smtClean="0">
                <a:solidFill>
                  <a:srgbClr val="C00000"/>
                </a:solidFill>
              </a:rPr>
              <a:t>Вилочкова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залоза</a:t>
            </a:r>
            <a:r>
              <a:rPr lang="ru-RU" sz="2400" dirty="0" smtClean="0">
                <a:solidFill>
                  <a:srgbClr val="C00000"/>
                </a:solidFill>
              </a:rPr>
              <a:t> (тимус) </a:t>
            </a:r>
            <a:r>
              <a:rPr lang="ru-RU" sz="2400" dirty="0" smtClean="0">
                <a:solidFill>
                  <a:srgbClr val="002060"/>
                </a:solidFill>
              </a:rPr>
              <a:t>– </a:t>
            </a:r>
            <a:r>
              <a:rPr lang="ru-RU" sz="2200" dirty="0" err="1" smtClean="0">
                <a:solidFill>
                  <a:srgbClr val="002060"/>
                </a:solidFill>
              </a:rPr>
              <a:t>розташована</a:t>
            </a:r>
            <a:r>
              <a:rPr lang="ru-RU" sz="2200" dirty="0" smtClean="0">
                <a:solidFill>
                  <a:srgbClr val="002060"/>
                </a:solidFill>
              </a:rPr>
              <a:t> за грудиною. </a:t>
            </a:r>
            <a:r>
              <a:rPr lang="ru-RU" sz="2200" dirty="0" err="1" smtClean="0">
                <a:solidFill>
                  <a:srgbClr val="002060"/>
                </a:solidFill>
              </a:rPr>
              <a:t>Розвивається</a:t>
            </a:r>
            <a:r>
              <a:rPr lang="ru-RU" sz="2200" dirty="0" smtClean="0">
                <a:solidFill>
                  <a:srgbClr val="002060"/>
                </a:solidFill>
              </a:rPr>
              <a:t> до </a:t>
            </a:r>
            <a:r>
              <a:rPr lang="ru-RU" sz="2200" dirty="0" err="1" smtClean="0">
                <a:solidFill>
                  <a:srgbClr val="002060"/>
                </a:solidFill>
              </a:rPr>
              <a:t>періоду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статевого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дозрівання</a:t>
            </a:r>
            <a:r>
              <a:rPr lang="ru-RU" sz="2200" dirty="0" smtClean="0">
                <a:solidFill>
                  <a:srgbClr val="002060"/>
                </a:solidFill>
              </a:rPr>
              <a:t>. </a:t>
            </a:r>
            <a:r>
              <a:rPr lang="ru-RU" sz="2200" dirty="0" err="1" smtClean="0">
                <a:solidFill>
                  <a:srgbClr val="002060"/>
                </a:solidFill>
              </a:rPr>
              <a:t>Функція</a:t>
            </a:r>
            <a:r>
              <a:rPr lang="ru-RU" sz="2200" dirty="0" smtClean="0">
                <a:solidFill>
                  <a:srgbClr val="002060"/>
                </a:solidFill>
              </a:rPr>
              <a:t>- </a:t>
            </a:r>
            <a:r>
              <a:rPr lang="ru-RU" sz="2200" dirty="0" err="1" smtClean="0">
                <a:solidFill>
                  <a:srgbClr val="002060"/>
                </a:solidFill>
              </a:rPr>
              <a:t>розвиток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клітинного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імунітету</a:t>
            </a:r>
            <a:r>
              <a:rPr lang="ru-RU" sz="2200" dirty="0" smtClean="0">
                <a:solidFill>
                  <a:srgbClr val="002060"/>
                </a:solidFill>
              </a:rPr>
              <a:t>. </a:t>
            </a:r>
            <a:r>
              <a:rPr lang="ru-RU" sz="2200" dirty="0" err="1" smtClean="0">
                <a:solidFill>
                  <a:srgbClr val="002060"/>
                </a:solidFill>
              </a:rPr>
              <a:t>Впливає</a:t>
            </a:r>
            <a:r>
              <a:rPr lang="ru-RU" sz="2200" dirty="0" smtClean="0">
                <a:solidFill>
                  <a:srgbClr val="002060"/>
                </a:solidFill>
              </a:rPr>
              <a:t> на </a:t>
            </a:r>
            <a:r>
              <a:rPr lang="ru-RU" sz="2200" dirty="0" err="1" smtClean="0">
                <a:solidFill>
                  <a:srgbClr val="002060"/>
                </a:solidFill>
              </a:rPr>
              <a:t>дозрівання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клітин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крові</a:t>
            </a:r>
            <a:r>
              <a:rPr lang="ru-RU" sz="2200" dirty="0" smtClean="0">
                <a:solidFill>
                  <a:srgbClr val="002060"/>
                </a:solidFill>
              </a:rPr>
              <a:t> Т – </a:t>
            </a:r>
            <a:r>
              <a:rPr lang="ru-RU" sz="2200" dirty="0" err="1" smtClean="0">
                <a:solidFill>
                  <a:srgbClr val="002060"/>
                </a:solidFill>
              </a:rPr>
              <a:t>лімфоцитів</a:t>
            </a:r>
            <a:r>
              <a:rPr lang="ru-RU" sz="2200" dirty="0" smtClean="0">
                <a:solidFill>
                  <a:srgbClr val="002060"/>
                </a:solidFill>
              </a:rPr>
              <a:t>.</a:t>
            </a:r>
            <a:endParaRPr lang="ru-RU" sz="2200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удали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000496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 flipV="1">
            <a:off x="0" y="6643709"/>
            <a:ext cx="45719" cy="214291"/>
          </a:xfrm>
        </p:spPr>
        <p:txBody>
          <a:bodyPr>
            <a:normAutofit fontScale="40000" lnSpcReduction="2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143504" y="0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Інші залози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098" name="AutoShape 2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gcy;&amp;iecy;&amp;rcy;&amp;bcy;&amp;iecy;&amp;rcy;&amp;tcy; &amp;scy;&amp;pcy;&amp;iecy;&amp;ncy;&amp;scy;&amp;iecy;&amp;rcy;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467594"/>
          </a:xfrm>
        </p:spPr>
        <p:txBody>
          <a:bodyPr>
            <a:normAutofit fontScale="90000"/>
          </a:bodyPr>
          <a:lstStyle/>
          <a:p>
            <a:r>
              <a:rPr lang="uk-UA" i="1" dirty="0" err="1" smtClean="0"/>
              <a:t>Гіпоталамо-гіпофізарна</a:t>
            </a:r>
            <a:r>
              <a:rPr lang="uk-UA" i="1" dirty="0" smtClean="0"/>
              <a:t>                система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1916832"/>
            <a:ext cx="5004048" cy="1800200"/>
          </a:xfrm>
        </p:spPr>
        <p:txBody>
          <a:bodyPr>
            <a:noAutofit/>
          </a:bodyPr>
          <a:lstStyle/>
          <a:p>
            <a:r>
              <a:rPr lang="uk-UA" sz="2400" b="1" i="1" smtClean="0">
                <a:solidFill>
                  <a:schemeClr val="bg1"/>
                </a:solidFill>
              </a:rPr>
              <a:t>Гіпоталамус контролює діяльність ендокринної системи людини завдяки тому, що його нейрони здатні виділяти речовини , що стимулюють або пригнічують вироблення гормонів </a:t>
            </a:r>
            <a:r>
              <a:rPr lang="uk-UA" sz="2000" i="1" smtClean="0">
                <a:solidFill>
                  <a:schemeClr val="tx1"/>
                </a:solidFill>
              </a:rPr>
              <a:t>гіпофізом</a:t>
            </a:r>
            <a:endParaRPr lang="ru-RU" sz="2000" i="1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Home\Downloads\imagesр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4211960" cy="3672408"/>
          </a:xfrm>
          <a:prstGeom prst="rect">
            <a:avLst/>
          </a:prstGeom>
          <a:noFill/>
        </p:spPr>
      </p:pic>
      <p:sp>
        <p:nvSpPr>
          <p:cNvPr id="16" name="Стрелка вверх 15"/>
          <p:cNvSpPr/>
          <p:nvPr/>
        </p:nvSpPr>
        <p:spPr>
          <a:xfrm flipH="1">
            <a:off x="2483767" y="4221088"/>
            <a:ext cx="288032" cy="158417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483768" y="580526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Гіпофіз</a:t>
            </a:r>
            <a:endParaRPr lang="ru-RU" sz="2800" dirty="0"/>
          </a:p>
        </p:txBody>
      </p:sp>
      <p:sp>
        <p:nvSpPr>
          <p:cNvPr id="20" name="Стрелка вверх 19"/>
          <p:cNvSpPr/>
          <p:nvPr/>
        </p:nvSpPr>
        <p:spPr>
          <a:xfrm rot="1380000">
            <a:off x="2078662" y="3981439"/>
            <a:ext cx="216024" cy="16561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0" y="5589240"/>
            <a:ext cx="2051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/>
              <a:t>Г</a:t>
            </a:r>
            <a:r>
              <a:rPr lang="uk-UA" sz="2800" dirty="0" smtClean="0"/>
              <a:t>іпоталамус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4429132"/>
            <a:ext cx="4175894" cy="21236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vi-VN" sz="2200" i="1" dirty="0" smtClean="0"/>
              <a:t>Гіпо́фіз  — залоза внутрішньої секреції, масою всього 0.5-0.6 г, розміщена в</a:t>
            </a:r>
            <a:r>
              <a:rPr lang="ru-RU" sz="2200" i="1" dirty="0" smtClean="0"/>
              <a:t> головному </a:t>
            </a:r>
            <a:r>
              <a:rPr lang="ru-RU" sz="2200" i="1" dirty="0" err="1" smtClean="0"/>
              <a:t>мозку</a:t>
            </a:r>
            <a:r>
              <a:rPr lang="ru-RU" sz="2200" i="1" dirty="0" smtClean="0"/>
              <a:t>. </a:t>
            </a:r>
            <a:r>
              <a:rPr lang="ru-RU" sz="2200" i="1" dirty="0" err="1" smtClean="0"/>
              <a:t>Гіпофіз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відноситься</a:t>
            </a:r>
            <a:r>
              <a:rPr lang="ru-RU" sz="2200" i="1" dirty="0" smtClean="0"/>
              <a:t> до </a:t>
            </a:r>
            <a:r>
              <a:rPr lang="ru-RU" sz="2200" i="1" dirty="0" err="1" smtClean="0"/>
              <a:t>центральних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органів</a:t>
            </a:r>
            <a:r>
              <a:rPr lang="ru-RU" sz="2200" i="1" dirty="0" smtClean="0"/>
              <a:t> </a:t>
            </a:r>
            <a:r>
              <a:rPr lang="ru-RU" sz="2200" i="1" dirty="0" err="1" smtClean="0"/>
              <a:t>ендокринно</a:t>
            </a:r>
            <a:r>
              <a:rPr lang="uk-UA" sz="2200" i="1" dirty="0" smtClean="0"/>
              <a:t>ї системи </a:t>
            </a:r>
            <a:r>
              <a:rPr lang="ru-RU" sz="2200" i="1" dirty="0" err="1" smtClean="0"/>
              <a:t>і</a:t>
            </a:r>
            <a:r>
              <a:rPr lang="ru-RU" sz="2200" i="1" dirty="0" smtClean="0"/>
              <a:t> до </a:t>
            </a:r>
            <a:r>
              <a:rPr lang="ru-RU" sz="2200" i="1" dirty="0" err="1" smtClean="0"/>
              <a:t>проміжного</a:t>
            </a:r>
            <a:r>
              <a:rPr lang="ru-RU" sz="2200" i="1" dirty="0" smtClean="0"/>
              <a:t>  </a:t>
            </a:r>
            <a:r>
              <a:rPr lang="ru-RU" sz="2200" i="1" dirty="0" err="1" smtClean="0"/>
              <a:t>мозку</a:t>
            </a:r>
            <a:endParaRPr lang="ru-RU" sz="2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uk-UA" i="1" dirty="0" err="1" smtClean="0"/>
              <a:t>Тропні</a:t>
            </a:r>
            <a:r>
              <a:rPr lang="ru-RU" i="1" dirty="0" smtClean="0"/>
              <a:t> </a:t>
            </a:r>
            <a:r>
              <a:rPr lang="ru-RU" i="1" dirty="0" err="1" smtClean="0"/>
              <a:t>гормони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615608" y="1268760"/>
            <a:ext cx="35283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i="1" dirty="0">
                <a:solidFill>
                  <a:schemeClr val="bg1"/>
                </a:solidFill>
              </a:rPr>
              <a:t>В</a:t>
            </a:r>
            <a:r>
              <a:rPr lang="uk-UA" sz="2200" b="1" i="1" dirty="0" smtClean="0">
                <a:solidFill>
                  <a:schemeClr val="bg1"/>
                </a:solidFill>
              </a:rPr>
              <a:t>азопресин підсилює реабсорбцію води в нирках і впливає на гладку мускулатуру артеріол</a:t>
            </a:r>
            <a:endParaRPr lang="ru-RU" sz="2200" b="1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87616" y="2924944"/>
            <a:ext cx="345638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i="1" dirty="0" err="1">
                <a:solidFill>
                  <a:schemeClr val="bg1"/>
                </a:solidFill>
              </a:rPr>
              <a:t>О</a:t>
            </a:r>
            <a:r>
              <a:rPr lang="uk-UA" sz="2200" b="1" i="1" dirty="0" err="1" smtClean="0">
                <a:solidFill>
                  <a:schemeClr val="bg1"/>
                </a:solidFill>
              </a:rPr>
              <a:t>кситоцин</a:t>
            </a:r>
            <a:r>
              <a:rPr lang="uk-UA" sz="2200" b="1" i="1" dirty="0" smtClean="0">
                <a:solidFill>
                  <a:schemeClr val="bg1"/>
                </a:solidFill>
              </a:rPr>
              <a:t> надає стимулюючу дію на гладку мускулатуру матки, підвищує скоротливу активність і в меншій мірі тонус </a:t>
            </a:r>
            <a:r>
              <a:rPr lang="uk-UA" sz="2200" b="1" i="1" dirty="0" err="1" smtClean="0">
                <a:solidFill>
                  <a:schemeClr val="bg1"/>
                </a:solidFill>
              </a:rPr>
              <a:t>міометрії</a:t>
            </a:r>
            <a:endParaRPr lang="ru-RU" sz="2200" b="1" i="1" dirty="0">
              <a:solidFill>
                <a:schemeClr val="bg1"/>
              </a:solidFill>
            </a:endParaRPr>
          </a:p>
        </p:txBody>
      </p:sp>
      <p:pic>
        <p:nvPicPr>
          <p:cNvPr id="10" name="Содержимое 9" descr="-17-6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5436096" cy="4824536"/>
          </a:xfrm>
        </p:spPr>
      </p:pic>
      <p:sp>
        <p:nvSpPr>
          <p:cNvPr id="11" name="TextBox 10"/>
          <p:cNvSpPr txBox="1"/>
          <p:nvPr/>
        </p:nvSpPr>
        <p:spPr>
          <a:xfrm>
            <a:off x="5000628" y="5572140"/>
            <a:ext cx="39290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i="1" dirty="0" err="1" smtClean="0">
                <a:solidFill>
                  <a:schemeClr val="bg1"/>
                </a:solidFill>
              </a:rPr>
              <a:t>Меланостимулюючий</a:t>
            </a:r>
            <a:r>
              <a:rPr lang="uk-UA" sz="2200" b="1" i="1" dirty="0" smtClean="0">
                <a:solidFill>
                  <a:schemeClr val="bg1"/>
                </a:solidFill>
              </a:rPr>
              <a:t> гормон  сприяє  синтезу меланіну і зумовлює  забарвлення шкіри</a:t>
            </a:r>
            <a:endParaRPr lang="ru-RU" sz="22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/>
              <a:t>Зворотні  зв'язки</a:t>
            </a:r>
            <a:endParaRPr lang="ru-RU" i="1" dirty="0"/>
          </a:p>
        </p:txBody>
      </p:sp>
      <p:pic>
        <p:nvPicPr>
          <p:cNvPr id="7" name="Содержимое 6" descr="107-8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4536504" cy="4824536"/>
          </a:xfrm>
        </p:spPr>
      </p:pic>
      <p:sp>
        <p:nvSpPr>
          <p:cNvPr id="8" name="Стрелка углом 7"/>
          <p:cNvSpPr/>
          <p:nvPr/>
        </p:nvSpPr>
        <p:spPr>
          <a:xfrm rot="3960000" flipV="1">
            <a:off x="59984" y="4262467"/>
            <a:ext cx="2117294" cy="9360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 углом 8"/>
          <p:cNvSpPr/>
          <p:nvPr/>
        </p:nvSpPr>
        <p:spPr>
          <a:xfrm rot="13320000" flipH="1">
            <a:off x="717301" y="1988317"/>
            <a:ext cx="683568" cy="122413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трелка углом вверх 10"/>
          <p:cNvSpPr/>
          <p:nvPr/>
        </p:nvSpPr>
        <p:spPr>
          <a:xfrm rot="-3840000">
            <a:off x="3693295" y="4211797"/>
            <a:ext cx="1890725" cy="93407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076056" y="1340768"/>
            <a:ext cx="406794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i="1" dirty="0">
                <a:solidFill>
                  <a:schemeClr val="bg1"/>
                </a:solidFill>
              </a:rPr>
              <a:t>Н</a:t>
            </a:r>
            <a:r>
              <a:rPr lang="uk-UA" sz="2200" b="1" i="1" dirty="0" smtClean="0">
                <a:solidFill>
                  <a:schemeClr val="bg1"/>
                </a:solidFill>
              </a:rPr>
              <a:t>егативний зворотний зв'язок-це коли Речовина А стимулює виділення речовини Б, але речовина Б при цьому пригнічує викид речовини А</a:t>
            </a:r>
            <a:endParaRPr lang="ru-RU" sz="2200" b="1" i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20072" y="3284984"/>
            <a:ext cx="28803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i="1" dirty="0" smtClean="0">
                <a:solidFill>
                  <a:srgbClr val="FF0000"/>
                </a:solidFill>
              </a:rPr>
              <a:t>Це найпоширеніший вид зворотного зв'язку</a:t>
            </a:r>
            <a:endParaRPr lang="ru-RU" sz="2200" b="1" i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2080" y="4653136"/>
            <a:ext cx="38519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i="1" dirty="0" smtClean="0">
                <a:solidFill>
                  <a:schemeClr val="bg1"/>
                </a:solidFill>
              </a:rPr>
              <a:t>Позитивний зворотний зв'язок - це коли Речовина А стимулює виділення речовини Б, а речовина Б при цьому стимулює викид речовини А</a:t>
            </a:r>
            <a:endParaRPr lang="ru-RU" sz="2200" b="1" i="1" dirty="0">
              <a:solidFill>
                <a:schemeClr val="bg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51520" y="2060848"/>
            <a:ext cx="827584" cy="64807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ТРГ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23528" y="4437112"/>
            <a:ext cx="792088" cy="7200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ТТГ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644008" y="4221088"/>
            <a:ext cx="648072" cy="57606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4499992" y="4869160"/>
            <a:ext cx="648072" cy="64807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Т4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Домашнє завдання: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72518" cy="4525963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§ 50,51</a:t>
            </a:r>
          </a:p>
          <a:p>
            <a:r>
              <a:rPr lang="uk-UA" sz="3000" b="1" dirty="0" smtClean="0">
                <a:solidFill>
                  <a:schemeClr val="bg1"/>
                </a:solidFill>
              </a:rPr>
              <a:t>Зошит: урок </a:t>
            </a:r>
            <a:r>
              <a:rPr lang="uk-UA" sz="3000" b="1" dirty="0" smtClean="0">
                <a:solidFill>
                  <a:schemeClr val="bg1"/>
                </a:solidFill>
              </a:rPr>
              <a:t>54, </a:t>
            </a:r>
            <a:r>
              <a:rPr lang="uk-UA" sz="3000" b="1" dirty="0" smtClean="0">
                <a:solidFill>
                  <a:schemeClr val="bg1"/>
                </a:solidFill>
              </a:rPr>
              <a:t>завдання </a:t>
            </a:r>
            <a:r>
              <a:rPr lang="uk-UA" sz="3000" b="1" dirty="0" smtClean="0">
                <a:solidFill>
                  <a:schemeClr val="bg1"/>
                </a:solidFill>
              </a:rPr>
              <a:t>2,6</a:t>
            </a:r>
            <a:r>
              <a:rPr lang="uk-UA" sz="3000" b="1" dirty="0" smtClean="0">
                <a:solidFill>
                  <a:schemeClr val="bg1"/>
                </a:solidFill>
              </a:rPr>
              <a:t>.</a:t>
            </a:r>
            <a:endParaRPr lang="uk-UA" sz="3000" b="1" dirty="0" smtClean="0">
              <a:solidFill>
                <a:schemeClr val="bg1"/>
              </a:solidFill>
            </a:endParaRPr>
          </a:p>
          <a:p>
            <a:endParaRPr lang="uk-UA" sz="3000" b="1" dirty="0" smtClean="0">
              <a:solidFill>
                <a:schemeClr val="bg1"/>
              </a:solidFill>
            </a:endParaRPr>
          </a:p>
          <a:p>
            <a:r>
              <a:rPr lang="ru-RU" sz="3200" b="1" dirty="0" err="1" smtClean="0">
                <a:solidFill>
                  <a:srgbClr val="00B050"/>
                </a:solidFill>
              </a:rPr>
              <a:t>Підготувати</a:t>
            </a:r>
            <a:r>
              <a:rPr lang="ru-RU" sz="32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 err="1" smtClean="0">
                <a:solidFill>
                  <a:srgbClr val="00B050"/>
                </a:solidFill>
              </a:rPr>
              <a:t>повідомлення</a:t>
            </a:r>
            <a:r>
              <a:rPr lang="ru-RU" sz="3200" b="1" dirty="0" smtClean="0">
                <a:solidFill>
                  <a:srgbClr val="00B050"/>
                </a:solidFill>
              </a:rPr>
              <a:t>:</a:t>
            </a:r>
          </a:p>
          <a:p>
            <a:r>
              <a:rPr lang="ru-RU" sz="3200" b="1" dirty="0" smtClean="0">
                <a:solidFill>
                  <a:srgbClr val="00B050"/>
                </a:solidFill>
              </a:rPr>
              <a:t> </a:t>
            </a:r>
            <a:r>
              <a:rPr lang="ru-RU" sz="4000" b="1" dirty="0" smtClean="0">
                <a:solidFill>
                  <a:srgbClr val="00B050"/>
                </a:solidFill>
              </a:rPr>
              <a:t>«Як </a:t>
            </a:r>
            <a:r>
              <a:rPr lang="ru-RU" sz="4000" b="1" dirty="0" err="1" smtClean="0">
                <a:solidFill>
                  <a:srgbClr val="00B050"/>
                </a:solidFill>
              </a:rPr>
              <a:t>впливає</a:t>
            </a:r>
            <a:r>
              <a:rPr lang="ru-RU" sz="4000" b="1" dirty="0" smtClean="0">
                <a:solidFill>
                  <a:srgbClr val="00B050"/>
                </a:solidFill>
              </a:rPr>
              <a:t> </a:t>
            </a:r>
            <a:r>
              <a:rPr lang="ru-RU" sz="4000" b="1" dirty="0" err="1" smtClean="0">
                <a:solidFill>
                  <a:srgbClr val="00B050"/>
                </a:solidFill>
              </a:rPr>
              <a:t>кількість</a:t>
            </a:r>
            <a:r>
              <a:rPr lang="ru-RU" sz="4000" b="1" dirty="0" smtClean="0">
                <a:solidFill>
                  <a:srgbClr val="00B050"/>
                </a:solidFill>
              </a:rPr>
              <a:t> йоду на </a:t>
            </a:r>
            <a:r>
              <a:rPr lang="ru-RU" sz="4000" b="1" dirty="0" err="1" smtClean="0">
                <a:solidFill>
                  <a:srgbClr val="00B050"/>
                </a:solidFill>
              </a:rPr>
              <a:t>фізіологічні</a:t>
            </a:r>
            <a:r>
              <a:rPr lang="ru-RU" sz="4000" b="1" dirty="0" smtClean="0">
                <a:solidFill>
                  <a:srgbClr val="00B050"/>
                </a:solidFill>
              </a:rPr>
              <a:t> </a:t>
            </a:r>
            <a:r>
              <a:rPr lang="ru-RU" sz="4000" b="1" dirty="0" err="1" smtClean="0">
                <a:solidFill>
                  <a:srgbClr val="00B050"/>
                </a:solidFill>
              </a:rPr>
              <a:t>процеси</a:t>
            </a:r>
            <a:r>
              <a:rPr lang="ru-RU" sz="4000" b="1" dirty="0" smtClean="0">
                <a:solidFill>
                  <a:srgbClr val="00B050"/>
                </a:solidFill>
              </a:rPr>
              <a:t> в </a:t>
            </a:r>
            <a:r>
              <a:rPr lang="ru-RU" sz="4000" b="1" dirty="0" err="1" smtClean="0">
                <a:solidFill>
                  <a:srgbClr val="00B050"/>
                </a:solidFill>
              </a:rPr>
              <a:t>організмі</a:t>
            </a:r>
            <a:r>
              <a:rPr lang="ru-RU" sz="4000" b="1" dirty="0" smtClean="0">
                <a:solidFill>
                  <a:srgbClr val="00B050"/>
                </a:solidFill>
              </a:rPr>
              <a:t>?»</a:t>
            </a:r>
          </a:p>
          <a:p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72452" cy="4525963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Ендокринна система людини схожа на …………………, тому що……….</a:t>
            </a:r>
          </a:p>
          <a:p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Users\User\Desktop\смайл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500438"/>
            <a:ext cx="2549521" cy="28657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72518" cy="65562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100" b="1" dirty="0" smtClean="0">
                <a:solidFill>
                  <a:schemeClr val="bg1"/>
                </a:solidFill>
              </a:rPr>
              <a:t>ЗАЛОЗИ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1000108"/>
            <a:ext cx="3008313" cy="51260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575050" y="1000108"/>
            <a:ext cx="4997478" cy="5126055"/>
          </a:xfrm>
        </p:spPr>
        <p:txBody>
          <a:bodyPr/>
          <a:lstStyle/>
          <a:p>
            <a:pPr marL="144000">
              <a:spcBef>
                <a:spcPts val="0"/>
              </a:spcBef>
            </a:pPr>
            <a:r>
              <a:rPr lang="ru-RU" b="1" i="1" u="sng" dirty="0" err="1" smtClean="0">
                <a:solidFill>
                  <a:srgbClr val="FF0000"/>
                </a:solidFill>
              </a:rPr>
              <a:t>Залозами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нази</a:t>
            </a:r>
            <a:r>
              <a:rPr lang="uk-UA" dirty="0" err="1" smtClean="0">
                <a:solidFill>
                  <a:schemeClr val="bg1"/>
                </a:solidFill>
              </a:rPr>
              <a:t>вають</a:t>
            </a:r>
            <a:r>
              <a:rPr lang="uk-UA" dirty="0" smtClean="0">
                <a:solidFill>
                  <a:schemeClr val="bg1"/>
                </a:solidFill>
              </a:rPr>
              <a:t> спеціальні органи, основна функція яких синтез і виділення в організм якихось речовин.</a:t>
            </a:r>
          </a:p>
          <a:p>
            <a:pPr marL="144000">
              <a:spcBef>
                <a:spcPts val="0"/>
              </a:spcBef>
            </a:pPr>
            <a:r>
              <a:rPr lang="uk-UA" dirty="0" smtClean="0">
                <a:solidFill>
                  <a:schemeClr val="bg1"/>
                </a:solidFill>
              </a:rPr>
              <a:t>Виділення речовин називається </a:t>
            </a:r>
            <a:r>
              <a:rPr lang="uk-UA" b="1" u="sng" dirty="0" smtClean="0">
                <a:solidFill>
                  <a:srgbClr val="FF0000"/>
                </a:solidFill>
              </a:rPr>
              <a:t>секреція</a:t>
            </a:r>
            <a:r>
              <a:rPr lang="uk-UA" dirty="0" smtClean="0">
                <a:solidFill>
                  <a:schemeClr val="bg1"/>
                </a:solidFill>
              </a:rPr>
              <a:t>, а самі речовини – </a:t>
            </a:r>
            <a:r>
              <a:rPr lang="uk-UA" b="1" u="sng" dirty="0" smtClean="0">
                <a:solidFill>
                  <a:srgbClr val="FF0000"/>
                </a:solidFill>
              </a:rPr>
              <a:t>секретом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</a:p>
          <a:p>
            <a:pPr marL="144000">
              <a:spcBef>
                <a:spcPts val="0"/>
              </a:spcBef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5" name="Picture 1" descr="C:\Users\User\Desktop\залоз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00438"/>
            <a:ext cx="3071834" cy="2495550"/>
          </a:xfrm>
          <a:prstGeom prst="rect">
            <a:avLst/>
          </a:prstGeom>
          <a:noFill/>
        </p:spPr>
      </p:pic>
      <p:pic>
        <p:nvPicPr>
          <p:cNvPr id="1027" name="Picture 3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shchcy;&amp;icy;&amp;tcy;&amp;ocy;&amp;vcy;&amp;icy;&amp;dcy;&amp;kcy;&amp;acy;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000108"/>
            <a:ext cx="2285984" cy="2285984"/>
          </a:xfrm>
          <a:prstGeom prst="rect">
            <a:avLst/>
          </a:prstGeom>
          <a:noFill/>
        </p:spPr>
      </p:pic>
      <p:pic>
        <p:nvPicPr>
          <p:cNvPr id="1029" name="Picture 5" descr="C:\Users\User\Desktop\zalozy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4214818"/>
            <a:ext cx="5410200" cy="23622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схе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14290"/>
            <a:ext cx="5746294" cy="37147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3929066"/>
            <a:ext cx="9644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C00000"/>
                </a:solidFill>
              </a:rPr>
              <a:t>Гуморальна (ендокринна) регуляція </a:t>
            </a:r>
            <a:r>
              <a:rPr lang="uk-UA" sz="2400" dirty="0" smtClean="0">
                <a:solidFill>
                  <a:schemeClr val="bg1"/>
                </a:solidFill>
              </a:rPr>
              <a:t>відбувається за участю гуморальних чинників (гормонів), які переносяться кров</a:t>
            </a:r>
            <a:r>
              <a:rPr lang="en-US" sz="2400" dirty="0" smtClean="0">
                <a:solidFill>
                  <a:schemeClr val="bg1"/>
                </a:solidFill>
              </a:rPr>
              <a:t>’</a:t>
            </a:r>
            <a:r>
              <a:rPr lang="uk-UA" sz="2400" dirty="0" smtClean="0">
                <a:solidFill>
                  <a:schemeClr val="bg1"/>
                </a:solidFill>
              </a:rPr>
              <a:t>ю, лімфою, тканинною рідиною. </a:t>
            </a:r>
          </a:p>
          <a:p>
            <a:r>
              <a:rPr lang="uk-UA" sz="2400" dirty="0" smtClean="0">
                <a:solidFill>
                  <a:srgbClr val="00B050"/>
                </a:solidFill>
              </a:rPr>
              <a:t>Ендокринна  система - </a:t>
            </a:r>
            <a:r>
              <a:rPr lang="uk-UA" sz="2400" dirty="0" smtClean="0">
                <a:solidFill>
                  <a:schemeClr val="bg1"/>
                </a:solidFill>
              </a:rPr>
              <a:t> </a:t>
            </a:r>
            <a:r>
              <a:rPr lang="uk-UA" sz="2400" dirty="0" err="1" smtClean="0">
                <a:solidFill>
                  <a:schemeClr val="bg1"/>
                </a:solidFill>
              </a:rPr>
              <a:t>система</a:t>
            </a:r>
            <a:r>
              <a:rPr lang="uk-UA" sz="2400" dirty="0" smtClean="0">
                <a:solidFill>
                  <a:schemeClr val="bg1"/>
                </a:solidFill>
              </a:rPr>
              <a:t> залоз  </a:t>
            </a:r>
            <a:r>
              <a:rPr lang="uk-UA" sz="2400" i="1" dirty="0" smtClean="0">
                <a:solidFill>
                  <a:schemeClr val="bg1"/>
                </a:solidFill>
              </a:rPr>
              <a:t>внутрішньої   секреції.</a:t>
            </a:r>
          </a:p>
          <a:p>
            <a:pPr algn="ctr"/>
            <a:endParaRPr lang="ru-RU" sz="2400" i="1" dirty="0">
              <a:solidFill>
                <a:schemeClr val="bg1"/>
              </a:solidFill>
            </a:endParaRP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2363732" cy="33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2" y="5657671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 smtClean="0">
                <a:solidFill>
                  <a:srgbClr val="0070C0"/>
                </a:solidFill>
              </a:rPr>
              <a:t>Гормони</a:t>
            </a:r>
            <a:r>
              <a:rPr lang="ru-RU" sz="2400" b="1" i="1" dirty="0" smtClean="0">
                <a:solidFill>
                  <a:schemeClr val="bg1"/>
                </a:solidFill>
              </a:rPr>
              <a:t> — </a:t>
            </a:r>
            <a:r>
              <a:rPr lang="ru-RU" sz="2400" dirty="0" err="1" smtClean="0">
                <a:solidFill>
                  <a:schemeClr val="bg1"/>
                </a:solidFill>
              </a:rPr>
              <a:t>високо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специфічні</a:t>
            </a:r>
            <a:r>
              <a:rPr lang="ru-RU" sz="2400" dirty="0" smtClean="0">
                <a:solidFill>
                  <a:schemeClr val="bg1"/>
                </a:solidFill>
              </a:rPr>
              <a:t>  </a:t>
            </a:r>
            <a:r>
              <a:rPr lang="ru-RU" sz="2400" dirty="0" err="1" smtClean="0">
                <a:solidFill>
                  <a:schemeClr val="bg1"/>
                </a:solidFill>
              </a:rPr>
              <a:t>біологічно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активні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речовини</a:t>
            </a:r>
            <a:r>
              <a:rPr lang="ru-RU" sz="2400" dirty="0" smtClean="0">
                <a:solidFill>
                  <a:schemeClr val="bg1"/>
                </a:solidFill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</a:rPr>
              <a:t>що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здійснюють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свій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вплив</a:t>
            </a:r>
            <a:r>
              <a:rPr lang="ru-RU" sz="2400" dirty="0" smtClean="0">
                <a:solidFill>
                  <a:schemeClr val="bg1"/>
                </a:solidFill>
              </a:rPr>
              <a:t> далеко </a:t>
            </a:r>
            <a:r>
              <a:rPr lang="ru-RU" sz="2400" dirty="0" err="1" smtClean="0">
                <a:solidFill>
                  <a:schemeClr val="bg1"/>
                </a:solidFill>
              </a:rPr>
              <a:t>від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місця</a:t>
            </a:r>
            <a:r>
              <a:rPr lang="ru-RU" sz="2400" dirty="0" smtClean="0">
                <a:solidFill>
                  <a:schemeClr val="bg1"/>
                </a:solidFill>
              </a:rPr>
              <a:t> синтезу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 Залози внутрішньої секреції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6628" name="Picture 4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iecy;&amp;ncy;&amp;dcy;&amp;ocy;&amp;kcy;&amp;rcy;&amp;icy;&amp;ncy;&amp;ncy;&amp;acy; &amp;scy;&amp;icy;&amp;scy;&amp;tcy;&amp;iecy;&amp;mcy;&amp;acy;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357298"/>
            <a:ext cx="5568552" cy="52864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Принцип роботи ендокринної системи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з фоном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28662" y="1785926"/>
            <a:ext cx="7143800" cy="40183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-99392"/>
            <a:ext cx="6696744" cy="764704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accent5">
                    <a:lumMod val="50000"/>
                  </a:schemeClr>
                </a:solidFill>
              </a:rPr>
              <a:t>Щитовидна залоза</a:t>
            </a: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669251"/>
            <a:ext cx="8460432" cy="1752600"/>
          </a:xfrm>
        </p:spPr>
        <p:txBody>
          <a:bodyPr>
            <a:normAutofit/>
          </a:bodyPr>
          <a:lstStyle/>
          <a:p>
            <a:r>
              <a:rPr lang="uk-UA" sz="2000" b="1" dirty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Ендокринна залоза, що </a:t>
            </a:r>
            <a:r>
              <a:rPr lang="uk-UA" sz="20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зберігає йод і виробляє </a:t>
            </a:r>
            <a:r>
              <a:rPr lang="uk-UA" sz="2000" b="1" dirty="0" err="1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йодовмісні</a:t>
            </a:r>
            <a:r>
              <a:rPr lang="uk-UA" sz="20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гормони, </a:t>
            </a:r>
            <a:r>
              <a:rPr lang="ru-RU" sz="2000" b="1" dirty="0" err="1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які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беруть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участь в </a:t>
            </a:r>
            <a:r>
              <a:rPr lang="ru-RU" sz="2000" b="1" dirty="0" err="1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регуляції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обміну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речовин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і 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в </a:t>
            </a:r>
            <a:r>
              <a:rPr lang="ru-RU" sz="2000" b="1" dirty="0" err="1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зростанні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окремих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клітин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, і </a:t>
            </a:r>
            <a:r>
              <a:rPr lang="ru-RU" sz="2000" b="1" dirty="0" err="1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навіть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організму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в </a:t>
            </a:r>
            <a:r>
              <a:rPr lang="ru-RU" sz="2000" b="1" dirty="0" err="1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цілому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. </a:t>
            </a:r>
            <a:r>
              <a:rPr lang="uk-UA" sz="20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</a:t>
            </a:r>
            <a:endParaRPr lang="ru-RU" sz="2000" b="1" dirty="0">
              <a:solidFill>
                <a:schemeClr val="bg1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1026" name="Picture 2" descr="C:\Users\Ivanko\Desktop\1703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07202"/>
            <a:ext cx="4749679" cy="3166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041595" y="3026417"/>
            <a:ext cx="41475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chemeClr val="bg1"/>
                </a:solidFill>
                <a:latin typeface="+mj-lt"/>
              </a:rPr>
              <a:t>Тиреоїдні</a:t>
            </a:r>
            <a:r>
              <a:rPr lang="ru-RU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i="1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гормони</a:t>
            </a:r>
            <a:r>
              <a:rPr lang="ru-RU" i="1" dirty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ru-RU" i="1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стимулюють</a:t>
            </a:r>
            <a:r>
              <a:rPr lang="ru-RU" i="1" dirty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розвиток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органів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і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тканин, особливо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кіскової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та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нервової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,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крім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того, вони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прискорюють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обмін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речовин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, а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отже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,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й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виділення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енергії</a:t>
            </a:r>
            <a:r>
              <a:rPr lang="ru-RU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.</a:t>
            </a:r>
            <a:endParaRPr lang="ru-RU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36673" y="1807203"/>
            <a:ext cx="2702150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uk-UA" sz="2400" dirty="0">
                <a:solidFill>
                  <a:schemeClr val="bg1"/>
                </a:solidFill>
              </a:rPr>
              <a:t>-</a:t>
            </a:r>
            <a:r>
              <a:rPr lang="uk-UA" sz="2400" b="1" dirty="0">
                <a:solidFill>
                  <a:srgbClr val="002060"/>
                </a:solidFill>
              </a:rPr>
              <a:t> </a:t>
            </a:r>
            <a:r>
              <a:rPr lang="uk-UA" sz="2400" b="1" i="1" dirty="0">
                <a:solidFill>
                  <a:srgbClr val="002060"/>
                </a:solidFill>
              </a:rPr>
              <a:t>тироксин</a:t>
            </a:r>
            <a:r>
              <a:rPr lang="uk-UA" sz="2400" b="1" dirty="0">
                <a:solidFill>
                  <a:srgbClr val="002060"/>
                </a:solidFill>
              </a:rPr>
              <a:t> </a:t>
            </a:r>
            <a:r>
              <a:rPr lang="en-US" sz="2400" b="1" dirty="0" smtClean="0">
                <a:solidFill>
                  <a:srgbClr val="002060"/>
                </a:solidFill>
              </a:rPr>
              <a:t>;</a:t>
            </a:r>
            <a:endParaRPr lang="en-US" sz="2400" b="1" dirty="0">
              <a:solidFill>
                <a:srgbClr val="002060"/>
              </a:solidFill>
            </a:endParaRPr>
          </a:p>
          <a:p>
            <a:r>
              <a:rPr lang="en-US" sz="2400" b="1" dirty="0">
                <a:solidFill>
                  <a:srgbClr val="002060"/>
                </a:solidFill>
              </a:rPr>
              <a:t>- </a:t>
            </a:r>
            <a:r>
              <a:rPr lang="uk-UA" sz="2400" b="1" i="1" dirty="0" err="1" smtClean="0">
                <a:solidFill>
                  <a:srgbClr val="002060"/>
                </a:solidFill>
              </a:rPr>
              <a:t>трийодтиронін</a:t>
            </a:r>
            <a:r>
              <a:rPr lang="uk-UA" sz="2400" b="1" dirty="0">
                <a:solidFill>
                  <a:srgbClr val="002060"/>
                </a:solidFill>
              </a:rPr>
              <a:t> </a:t>
            </a:r>
            <a:r>
              <a:rPr lang="en-US" sz="2400" b="1" dirty="0" smtClean="0">
                <a:solidFill>
                  <a:srgbClr val="002060"/>
                </a:solidFill>
              </a:rPr>
              <a:t>;</a:t>
            </a:r>
            <a:endParaRPr lang="en-US" sz="2400" b="1" dirty="0">
              <a:solidFill>
                <a:srgbClr val="002060"/>
              </a:solidFill>
            </a:endParaRPr>
          </a:p>
          <a:p>
            <a:r>
              <a:rPr lang="en-US" sz="2400" b="1" i="1" dirty="0">
                <a:solidFill>
                  <a:srgbClr val="002060"/>
                </a:solidFill>
              </a:rPr>
              <a:t>-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кальцитонін</a:t>
            </a:r>
            <a:r>
              <a:rPr lang="uk-UA" sz="2400" b="1" dirty="0">
                <a:solidFill>
                  <a:srgbClr val="002060"/>
                </a:solidFill>
              </a:rPr>
              <a:t> </a:t>
            </a:r>
            <a:r>
              <a:rPr lang="en-US" sz="2400" b="1" dirty="0" smtClean="0">
                <a:solidFill>
                  <a:srgbClr val="002060"/>
                </a:solidFill>
              </a:rPr>
              <a:t>.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996412" y="4929198"/>
            <a:ext cx="41475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Кальцитонін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 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</a:rPr>
              <a:t>регулює</a:t>
            </a:r>
            <a:r>
              <a:rPr lang="ru-RU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</a:rPr>
              <a:t>вміст</a:t>
            </a:r>
            <a:r>
              <a:rPr lang="ru-RU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</a:rPr>
              <a:t>кальцію</a:t>
            </a:r>
            <a:r>
              <a:rPr lang="ru-RU" i="1" dirty="0" smtClean="0">
                <a:solidFill>
                  <a:schemeClr val="bg1"/>
                </a:solidFill>
                <a:latin typeface="+mj-lt"/>
              </a:rPr>
              <a:t> в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</a:rPr>
              <a:t>кровіі</a:t>
            </a:r>
            <a:r>
              <a:rPr lang="ru-RU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</a:rPr>
              <a:t>сприяє</a:t>
            </a:r>
            <a:r>
              <a:rPr lang="ru-RU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</a:rPr>
              <a:t>його</a:t>
            </a:r>
            <a:r>
              <a:rPr lang="ru-RU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</a:rPr>
              <a:t>збереженню</a:t>
            </a:r>
            <a:r>
              <a:rPr lang="ru-RU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</a:rPr>
              <a:t>в</a:t>
            </a:r>
            <a:r>
              <a:rPr lang="ru-RU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latin typeface="+mj-lt"/>
              </a:rPr>
              <a:t>кістках</a:t>
            </a:r>
            <a:r>
              <a:rPr lang="ru-RU" i="1" dirty="0" smtClean="0">
                <a:solidFill>
                  <a:schemeClr val="bg1"/>
                </a:solidFill>
                <a:latin typeface="+mj-lt"/>
              </a:rPr>
              <a:t>.</a:t>
            </a:r>
            <a:endParaRPr lang="ru-RU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5934670"/>
            <a:ext cx="8786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Порушення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функцій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щитовидної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залози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призводить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 до 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захворювань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кретинізму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мікседеми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базедової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хвороби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.</a:t>
            </a:r>
            <a:endParaRPr lang="ru-RU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6847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Продукти, що містять йод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Содержимое 7"/>
          <p:cNvSpPr>
            <a:spLocks noGrp="1"/>
          </p:cNvSpPr>
          <p:nvPr>
            <p:ph sz="quarter" idx="2"/>
          </p:nvPr>
        </p:nvSpPr>
        <p:spPr>
          <a:xfrm>
            <a:off x="3286116" y="4929198"/>
            <a:ext cx="2786082" cy="56673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b="1" dirty="0" smtClean="0">
                <a:solidFill>
                  <a:schemeClr val="bg1"/>
                </a:solidFill>
              </a:rPr>
              <a:t>Хурма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одержимое 7"/>
          <p:cNvSpPr>
            <a:spLocks noGrp="1"/>
          </p:cNvSpPr>
          <p:nvPr>
            <p:ph sz="quarter" idx="4"/>
          </p:nvPr>
        </p:nvSpPr>
        <p:spPr>
          <a:xfrm>
            <a:off x="6072198" y="5000636"/>
            <a:ext cx="2786082" cy="56673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b="1" dirty="0" smtClean="0">
                <a:solidFill>
                  <a:schemeClr val="bg1"/>
                </a:solidFill>
              </a:rPr>
              <a:t>Шпинат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42968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 txBox="1">
            <a:spLocks/>
          </p:cNvSpPr>
          <p:nvPr/>
        </p:nvSpPr>
        <p:spPr>
          <a:xfrm>
            <a:off x="500034" y="4929198"/>
            <a:ext cx="2786082" cy="56673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48640" marR="0" lvl="0" indent="-41148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uk-UA" sz="2400" b="1" dirty="0" smtClean="0">
                <a:solidFill>
                  <a:schemeClr val="bg1"/>
                </a:solidFill>
              </a:rPr>
              <a:t>Морська капуста</a:t>
            </a:r>
          </a:p>
          <a:p>
            <a:pPr marL="548640" marR="0" lvl="0" indent="-41148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71462"/>
            <a:ext cx="9144000" cy="6929462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557</TotalTime>
  <Words>393</Words>
  <Application>Microsoft Office PowerPoint</Application>
  <PresentationFormat>Экран (4:3)</PresentationFormat>
  <Paragraphs>69</Paragraphs>
  <Slides>17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 Регуляторні системи організму керують рештою систем, адаптуючи їх до умов навколишнього середовища</vt:lpstr>
      <vt:lpstr>ЗАЛОЗИ </vt:lpstr>
      <vt:lpstr>Слайд 3</vt:lpstr>
      <vt:lpstr> Залози внутрішньої секреції</vt:lpstr>
      <vt:lpstr>Принцип роботи ендокринної системи</vt:lpstr>
      <vt:lpstr>Щитовидна залоза</vt:lpstr>
      <vt:lpstr>Продукти, що містять йод</vt:lpstr>
      <vt:lpstr>Слайд 8</vt:lpstr>
      <vt:lpstr>Слайд 9</vt:lpstr>
      <vt:lpstr>Слайд 10</vt:lpstr>
      <vt:lpstr>Андрогени (тестостерон) 1.Підвищують синтез білків. 2.Підвищують утилізацію глюкози клітинами. 3.Підвищують рівень глюкози в крові. 4.Збільшують м'язову масу і силу. 5.Сприяють зниженню загальної кількості підшкірного жиру і зменшення жирової маси по відношенню до м'язової маси.</vt:lpstr>
      <vt:lpstr>  Паращитоподібні залози занурені у тканину щитовидної залози.Їх чотири. Виділяють лише один гормон- паратгормон, який є антагоністом кальцитоніну (підвищує рівень кальцію в крові).  Епіфіз (шишкоподібне тіло) розташована у головному мозку. Синтезує  мелатонін - гормон, який контролює черговість фаз сну. Секреція його залежить від подразнення фоторецепторів сітківки ока світлом.     Вилочкова залоза (тимус) – розташована за грудиною. Розвивається до періоду статевого дозрівання. Функція- розвиток клітинного імунітету. Впливає на дозрівання клітин крові Т – лімфоцитів.</vt:lpstr>
      <vt:lpstr>Гіпоталамо-гіпофізарна                система</vt:lpstr>
      <vt:lpstr>Тропні гормони</vt:lpstr>
      <vt:lpstr>Зворотні  зв'язки</vt:lpstr>
      <vt:lpstr>Домашнє завдання: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Щитоподібна залоза</dc:title>
  <dc:creator>Ivanko</dc:creator>
  <cp:lastModifiedBy>User</cp:lastModifiedBy>
  <cp:revision>57</cp:revision>
  <dcterms:created xsi:type="dcterms:W3CDTF">2017-01-19T17:17:06Z</dcterms:created>
  <dcterms:modified xsi:type="dcterms:W3CDTF">2017-02-01T19:57:37Z</dcterms:modified>
</cp:coreProperties>
</file>