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5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6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7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8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9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87" r:id="rId2"/>
    <p:sldMasterId id="2147483847" r:id="rId3"/>
    <p:sldMasterId id="2147483859" r:id="rId4"/>
    <p:sldMasterId id="2147483871" r:id="rId5"/>
    <p:sldMasterId id="2147483883" r:id="rId6"/>
    <p:sldMasterId id="2147483895" r:id="rId7"/>
    <p:sldMasterId id="2147483907" r:id="rId8"/>
    <p:sldMasterId id="2147483919" r:id="rId9"/>
    <p:sldMasterId id="2147483943" r:id="rId10"/>
  </p:sldMasterIdLst>
  <p:notesMasterIdLst>
    <p:notesMasterId r:id="rId76"/>
  </p:notesMasterIdLst>
  <p:sldIdLst>
    <p:sldId id="396" r:id="rId11"/>
    <p:sldId id="331" r:id="rId12"/>
    <p:sldId id="474" r:id="rId13"/>
    <p:sldId id="473" r:id="rId14"/>
    <p:sldId id="475" r:id="rId15"/>
    <p:sldId id="411" r:id="rId16"/>
    <p:sldId id="415" r:id="rId17"/>
    <p:sldId id="414" r:id="rId18"/>
    <p:sldId id="413" r:id="rId19"/>
    <p:sldId id="403" r:id="rId20"/>
    <p:sldId id="404" r:id="rId21"/>
    <p:sldId id="463" r:id="rId22"/>
    <p:sldId id="405" r:id="rId23"/>
    <p:sldId id="464" r:id="rId24"/>
    <p:sldId id="406" r:id="rId25"/>
    <p:sldId id="465" r:id="rId26"/>
    <p:sldId id="407" r:id="rId27"/>
    <p:sldId id="408" r:id="rId28"/>
    <p:sldId id="466" r:id="rId29"/>
    <p:sldId id="409" r:id="rId30"/>
    <p:sldId id="467" r:id="rId31"/>
    <p:sldId id="477" r:id="rId32"/>
    <p:sldId id="479" r:id="rId33"/>
    <p:sldId id="478" r:id="rId34"/>
    <p:sldId id="421" r:id="rId35"/>
    <p:sldId id="422" r:id="rId36"/>
    <p:sldId id="423" r:id="rId37"/>
    <p:sldId id="424" r:id="rId38"/>
    <p:sldId id="425" r:id="rId39"/>
    <p:sldId id="426" r:id="rId40"/>
    <p:sldId id="427" r:id="rId41"/>
    <p:sldId id="430" r:id="rId42"/>
    <p:sldId id="429" r:id="rId43"/>
    <p:sldId id="431" r:id="rId44"/>
    <p:sldId id="432" r:id="rId45"/>
    <p:sldId id="433" r:id="rId46"/>
    <p:sldId id="434" r:id="rId47"/>
    <p:sldId id="435" r:id="rId48"/>
    <p:sldId id="436" r:id="rId49"/>
    <p:sldId id="352" r:id="rId50"/>
    <p:sldId id="416" r:id="rId51"/>
    <p:sldId id="417" r:id="rId52"/>
    <p:sldId id="445" r:id="rId53"/>
    <p:sldId id="446" r:id="rId54"/>
    <p:sldId id="480" r:id="rId55"/>
    <p:sldId id="481" r:id="rId56"/>
    <p:sldId id="447" r:id="rId57"/>
    <p:sldId id="418" r:id="rId58"/>
    <p:sldId id="419" r:id="rId59"/>
    <p:sldId id="420" r:id="rId60"/>
    <p:sldId id="437" r:id="rId61"/>
    <p:sldId id="438" r:id="rId62"/>
    <p:sldId id="439" r:id="rId63"/>
    <p:sldId id="440" r:id="rId64"/>
    <p:sldId id="441" r:id="rId65"/>
    <p:sldId id="443" r:id="rId66"/>
    <p:sldId id="442" r:id="rId67"/>
    <p:sldId id="444" r:id="rId68"/>
    <p:sldId id="468" r:id="rId69"/>
    <p:sldId id="469" r:id="rId70"/>
    <p:sldId id="472" r:id="rId71"/>
    <p:sldId id="471" r:id="rId72"/>
    <p:sldId id="449" r:id="rId73"/>
    <p:sldId id="450" r:id="rId74"/>
    <p:sldId id="448" r:id="rId7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4B35"/>
    <a:srgbClr val="334B39"/>
    <a:srgbClr val="CCFFCC"/>
    <a:srgbClr val="FFFF00"/>
    <a:srgbClr val="00CCFF"/>
    <a:srgbClr val="0033CC"/>
    <a:srgbClr val="E5FF66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6" autoAdjust="0"/>
    <p:restoredTop sz="94660"/>
  </p:normalViewPr>
  <p:slideViewPr>
    <p:cSldViewPr>
      <p:cViewPr varScale="1">
        <p:scale>
          <a:sx n="105" d="100"/>
          <a:sy n="105" d="100"/>
        </p:scale>
        <p:origin x="47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6.xml"/><Relationship Id="rId21" Type="http://schemas.openxmlformats.org/officeDocument/2006/relationships/slide" Target="slides/slide11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63" Type="http://schemas.openxmlformats.org/officeDocument/2006/relationships/slide" Target="slides/slide53.xml"/><Relationship Id="rId68" Type="http://schemas.openxmlformats.org/officeDocument/2006/relationships/slide" Target="slides/slide58.xml"/><Relationship Id="rId16" Type="http://schemas.openxmlformats.org/officeDocument/2006/relationships/slide" Target="slides/slide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66" Type="http://schemas.openxmlformats.org/officeDocument/2006/relationships/slide" Target="slides/slide56.xml"/><Relationship Id="rId74" Type="http://schemas.openxmlformats.org/officeDocument/2006/relationships/slide" Target="slides/slide64.xml"/><Relationship Id="rId79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1.xml"/><Relationship Id="rId19" Type="http://schemas.openxmlformats.org/officeDocument/2006/relationships/slide" Target="slides/slide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slide" Target="slides/slide54.xml"/><Relationship Id="rId69" Type="http://schemas.openxmlformats.org/officeDocument/2006/relationships/slide" Target="slides/slide59.xml"/><Relationship Id="rId77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72" Type="http://schemas.openxmlformats.org/officeDocument/2006/relationships/slide" Target="slides/slide62.xml"/><Relationship Id="rId80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slide" Target="slides/slide57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slide" Target="slides/slide52.xml"/><Relationship Id="rId70" Type="http://schemas.openxmlformats.org/officeDocument/2006/relationships/slide" Target="slides/slide60.xml"/><Relationship Id="rId75" Type="http://schemas.openxmlformats.org/officeDocument/2006/relationships/slide" Target="slides/slide6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slide" Target="slides/slide55.xml"/><Relationship Id="rId73" Type="http://schemas.openxmlformats.org/officeDocument/2006/relationships/slide" Target="slides/slide63.xml"/><Relationship Id="rId78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9" Type="http://schemas.openxmlformats.org/officeDocument/2006/relationships/slide" Target="slides/slide29.xml"/><Relationship Id="rId34" Type="http://schemas.openxmlformats.org/officeDocument/2006/relationships/slide" Target="slides/slide24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76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B6C0ACB-6200-42B9-8857-4E900DB25EF5}" type="datetimeFigureOut">
              <a:rPr lang="ru-RU"/>
              <a:pPr>
                <a:defRPr/>
              </a:pPr>
              <a:t>26.05.2017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87528CC-5A8B-44D0-98EC-67A41853ADA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F7F14DF-F44C-4D6F-B385-67F4192861D5}" type="slidenum">
              <a:rPr lang="ru-RU" altLang="en-US" smtClean="0">
                <a:latin typeface="Calibri" panose="020F0502020204030204" pitchFamily="34" charset="0"/>
              </a:rPr>
              <a:pPr/>
              <a:t>2</a:t>
            </a:fld>
            <a:endParaRPr lang="ru-RU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7F14DF-F44C-4D6F-B385-67F4192861D5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28224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7F14DF-F44C-4D6F-B385-67F4192861D5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52980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fld id="{31DE1610-3FF9-4C6A-9C1C-96587575E815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eaLnBrk="0" hangingPunct="0"/>
              <a:t>20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7F14DF-F44C-4D6F-B385-67F4192861D5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9839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fld id="{31DE1610-3FF9-4C6A-9C1C-96587575E815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eaLnBrk="0" hangingPunct="0"/>
              <a:t>22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4885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7F14DF-F44C-4D6F-B385-67F4192861D5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ru-RU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92027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7F14DF-F44C-4D6F-B385-67F4192861D5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ru-RU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69801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7F14DF-F44C-4D6F-B385-67F4192861D5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ru-RU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75466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7F14DF-F44C-4D6F-B385-67F4192861D5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ru-RU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4109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F7F14DF-F44C-4D6F-B385-67F4192861D5}" type="slidenum">
              <a:rPr lang="ru-RU" altLang="en-US" smtClean="0">
                <a:latin typeface="Calibri" panose="020F0502020204030204" pitchFamily="34" charset="0"/>
              </a:rPr>
              <a:pPr/>
              <a:t>4</a:t>
            </a:fld>
            <a:endParaRPr lang="ru-RU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805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7F14DF-F44C-4D6F-B385-67F4192861D5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7931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fld id="{045F5B03-D1BB-42BC-9575-BB5113FA3A07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eaLnBrk="0" hangingPunct="0"/>
              <a:t>7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fld id="{ACB1B99D-BCEF-4863-8831-665A3E9AE6C9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eaLnBrk="0" hangingPunct="0"/>
              <a:t>8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fld id="{25183D7D-F21D-4445-A11C-10E041531320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eaLnBrk="0" hangingPunct="0"/>
              <a:t>9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7F14DF-F44C-4D6F-B385-67F4192861D5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59915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fld id="{B823FA71-5B51-4792-B1AB-CC0595E37399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eaLnBrk="0" hangingPunct="0"/>
              <a:t>13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7F14DF-F44C-4D6F-B385-67F4192861D5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2636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385DE-DE68-4CC8-8F16-F91F32C77BF8}" type="datetimeFigureOut">
              <a:rPr lang="ru-RU"/>
              <a:pPr>
                <a:defRPr/>
              </a:pPr>
              <a:t>26.05.2017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C443B-FBD6-4632-A27F-EEF20FFCF3A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97081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BB2EA-2E9D-495C-BA55-D0E6853A9BB9}" type="datetimeFigureOut">
              <a:rPr lang="ru-RU"/>
              <a:pPr>
                <a:defRPr/>
              </a:pPr>
              <a:t>26.05.2017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2D75C-88A7-448A-9EE6-944EC47AA2D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1051437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7C9BE-6F0F-414A-9BF2-23D6C8CC652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0354489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326BF-D12B-4111-BC63-230609B93CA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310806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23FC9A-5A66-40FB-BF2A-61A16BDCA5A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9542649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2FC0E-87CB-4F68-8CF3-60F1FB10B3E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2308940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A627D-6934-499F-876D-B35D5E2370F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9018313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F33374-0111-46DE-A6D4-5894E4B986C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6053970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3800E-EFBD-4048-902E-E24720AC322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4762202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3B590-24C3-455F-BC20-D6AE618678B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7897689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F58B1-FB60-414D-B448-D8DB7A93D5A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0796966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B1180-2BE8-4976-B45D-A7895A8B85E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37071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F7B83-3583-4EC9-AC3B-7D43D163D31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916276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9000B-18D1-4855-A32C-04091289B8D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26930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71FED-D138-4B1F-83DA-0044560288A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455680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0CDA3-997F-471C-B2D4-09AB1970693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73538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C69DC-DF0A-4243-A7A4-8B15790B4FE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35194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77713-F2BE-4747-BC76-0336C4E19E5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391619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A5CA5-DE3F-4421-8C55-F459E8CAEF9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09083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9BC21-B65B-4271-A01D-C2701C9852A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13729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E87F4-3B47-4495-B380-2A771EBA2E8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68155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2D005-46C1-42A6-B7AA-7BFD430FC4F7}" type="datetimeFigureOut">
              <a:rPr lang="ru-RU"/>
              <a:pPr>
                <a:defRPr/>
              </a:pPr>
              <a:t>26.05.2017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A4465-B5F4-47D8-B4B7-A30923442D2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6037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FD5CE-81FD-4220-BBC2-1045212A148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07903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22CCD-A56B-40C9-80FF-7C1D0A5EEFE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66301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FCDDD-6E51-4B8E-8AA6-95CBCB8A548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829598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135D09-52E5-4C3D-AFAC-ADAE4318E1E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221948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B62BB-2300-41F4-BBBC-29D7145C35E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793588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3B25E-D125-499B-A9C6-ED3F521371F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210537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A7DE38-4FCC-44E7-93C7-84AAA045B4C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108636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B0CC4-4D0D-4B7A-977F-B7FCF8C1747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956616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2EF9D-46D2-449F-A867-1700BF06445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990708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6FC21B-376A-46B8-A8E2-B902FEEDF76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48073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3F8BB-C330-48CE-8ECC-FE8D73FCA59D}" type="datetimeFigureOut">
              <a:rPr lang="ru-RU"/>
              <a:pPr>
                <a:defRPr/>
              </a:pPr>
              <a:t>26.05.2017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B506A-E88C-45FC-8261-7B47B16289F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185497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FC668-E0AD-4451-AA70-EB101E6C5A2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67778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7FD30-3D8B-4BD5-9389-9EC04B5F5EC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118754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A2ED4-38F0-41AC-A279-0EA54B90F86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883703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57AAF-63B5-4EA7-85C7-D5914747067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463647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04204D-384D-45F7-ADE9-E53364D1438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484943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1DF1A-9D96-41EE-87F9-565C7BD86E1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855160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F0166-4EE2-4D4A-A221-0F4DFA9A520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616160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E9532D-CA06-4E1C-9B2B-32451846D57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31946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B8CF0-E816-4B52-98F9-CE058674170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34318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A56BD-E0A9-423F-A0E6-9A16DE89C46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43466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5344E-334C-48E4-832D-2C6DBBA8A13C}" type="datetimeFigureOut">
              <a:rPr lang="ru-RU"/>
              <a:pPr>
                <a:defRPr/>
              </a:pPr>
              <a:t>26.05.2017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321D1-B74A-49EE-9C76-2D0C4E03AEB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190659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2DE10-6743-46C2-9F78-74F9E6D2F11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123460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4CD59-55A6-4697-B2D7-A54CCC7050B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040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52417-C992-4777-A79F-65596BC28D1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201343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94459-F200-4C4E-B5D6-3240C154355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7925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150AD-6BF9-4312-B612-57400B84844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943129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301AB-9517-48D9-B964-0FD6172792F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3334633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751D8-EC9E-4CC8-9422-AC123BF756A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765119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294D68-F199-40EF-9A7F-92FC306F1FD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277817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4A140-7F61-4492-8281-0AB58A2DB57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91380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E4AF75-308F-4970-AE79-654A4F0C0A3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5863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F57F7-6723-40E1-99B8-C641C275AAC8}" type="datetimeFigureOut">
              <a:rPr lang="ru-RU"/>
              <a:pPr>
                <a:defRPr/>
              </a:pPr>
              <a:t>26.05.2017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046B2-C52D-423F-8CF5-6D73BEABB26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6105357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B5ECD-256E-4206-95D1-36BC0B48770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6825205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5C048-B336-46CE-AE7C-7CFADD85C70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538241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20AA1-7D47-4751-AAF5-0F9F0E3AF9A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414534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6E6035-1640-45B6-A59A-2578B5531F8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2373532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E833B-3E56-4564-9460-61696DEB6FE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1606229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BC0BB-2FC6-48E2-AE33-CA7F5C54754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1677855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82759-DE6B-4B97-B778-0B1D3162B97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699045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8D34C-9E92-4438-86DC-D9D6BF7348B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3608255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E751A-77B5-467A-8B2D-A6F99820F35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6428028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AA1EF-F1EA-409C-BF14-4837B99603B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23025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970B8-54F7-4902-A5AB-ECDD61C23542}" type="datetimeFigureOut">
              <a:rPr lang="ru-RU"/>
              <a:pPr>
                <a:defRPr/>
              </a:pPr>
              <a:t>26.05.2017</a:t>
            </a:fld>
            <a:endParaRPr lang="ru-RU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F46A1-0321-4CFD-98DF-509A4BD61D8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6643119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3E711-FFCD-4B2B-AD71-6DA9AA75DDC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9191772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2649C-E356-469A-84C3-B87A5CD7B15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885929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65084-A0B3-4EC0-B02E-55AA47F3672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4162266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822701-0424-44DC-A5B6-13D66F819DA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1442473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43D296-AF72-481B-9EDE-35F696179C9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8774000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07325-35F8-4E17-86CF-2AA2429D2FE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8905370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AE499-373A-46EA-ADE9-027BC8EE82F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3908415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1CFE6-DF28-4B80-8BCC-DF8F31E3102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0742747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EFAB2-7129-4059-81C1-2DAC5CDDBE7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8256807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43F45-737B-4926-B4F9-9AACF8481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39416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6F565-4B69-404F-B26C-5D8D73C4AEC0}" type="datetimeFigureOut">
              <a:rPr lang="ru-RU"/>
              <a:pPr>
                <a:defRPr/>
              </a:pPr>
              <a:t>26.05.2017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3010D-CA8C-4CD6-A70C-627C7D08C10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3316354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3D075-2607-4F1E-BC7B-A609BA62ACE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4008401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43E5D-3097-4C26-A116-974984BC660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44621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07034B-59D6-4D0C-9F21-FA90D0A4A64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1333242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21BB2-68FF-48F6-90B3-505BCA94CF5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8915754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4F8C5-5311-4F36-987F-A86BECAE9C1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176103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C817C1-50B2-4FFD-87CF-C31A82B7DFA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9291293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2792C-F62D-458E-A999-10107CA472F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1344196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DC359-21FC-4B2F-A43B-EF0F03C89AE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873671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FE78F-D7DC-483F-B228-CDDF42CC974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116036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9FC8F-A6E1-4745-B210-7CD11E3CCF0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3042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18DFF-2843-4692-86B4-93919214B7AE}" type="datetimeFigureOut">
              <a:rPr lang="ru-RU"/>
              <a:pPr>
                <a:defRPr/>
              </a:pPr>
              <a:t>26.05.2017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D5A5D-DDBF-422E-AD6B-18520EC0D06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9985990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7D3E5-5810-4E8F-954F-D575FA80D57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3957254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6500C-46FE-4379-AFF7-272F49BA8B5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395260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1B7DA-4CD0-4F9D-8CF2-F902FA45CB2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3829821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4ABF2-A336-419A-8F57-826797E1019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8612565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2AE1B-7CBE-4039-A4C2-282EF622BA7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6886085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F04FD-DEB4-43E8-9BA1-821B0C2B413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6631044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16FBDC-A562-4ECA-81D9-182E538AB1E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832758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4AD34-25EE-4791-9406-B5BBD67454F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9757167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0699C-87AD-4A8D-B56C-BDDA192DDA2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9404087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1ED52-2289-4D09-8FF1-5D4D9F16BBE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31271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BE403-62BF-452E-850B-93AA903301E9}" type="datetimeFigureOut">
              <a:rPr lang="ru-RU"/>
              <a:pPr>
                <a:defRPr/>
              </a:pPr>
              <a:t>26.05.2017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29B7D-F5AA-4DD4-90DC-013E9CB60EE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6619426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83FA21-3BAB-4AA0-8ECC-2B9A1C2411F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7654846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19924-1656-49E8-8D8C-8FD60D9337F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581853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65C6F-E15F-4BBD-A128-01C3E12725E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3297445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B4BAD-194E-4C08-BB63-759B0305CB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9076024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890BC-64B9-424D-BDA1-925B50BB9C1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631659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E6DDE1-BBA4-4493-B880-EBC8CF26E27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708920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2F631-E536-44B3-8B09-579A44C37C5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1837967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D1D86-DFB3-4BC1-A8D0-EB62A6402A0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0313687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0E079-4625-4EE2-8FAD-3350A2CC360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7429721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9851E0-41FE-49ED-838F-C9BFC50A90E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11385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EE7F2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72000">
              <a:srgbClr val="E2AC76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en-US" alt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A5561C-85A3-4925-9FA5-97435E51A56B}" type="datetimeFigureOut">
              <a:rPr lang="ru-RU"/>
              <a:pPr>
                <a:defRPr/>
              </a:pPr>
              <a:t>26.05.2017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FE6F787A-BA9A-4375-A0AC-2FA865A9308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87" r:id="rId1"/>
    <p:sldLayoutId id="2147485288" r:id="rId2"/>
    <p:sldLayoutId id="2147485149" r:id="rId3"/>
    <p:sldLayoutId id="2147485289" r:id="rId4"/>
    <p:sldLayoutId id="2147485150" r:id="rId5"/>
    <p:sldLayoutId id="2147485151" r:id="rId6"/>
    <p:sldLayoutId id="2147485290" r:id="rId7"/>
    <p:sldLayoutId id="2147485152" r:id="rId8"/>
    <p:sldLayoutId id="2147485153" r:id="rId9"/>
    <p:sldLayoutId id="2147485154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BCBC1DF-D370-4030-8FDF-24C1459F9BB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76" r:id="rId1"/>
    <p:sldLayoutId id="2147485277" r:id="rId2"/>
    <p:sldLayoutId id="2147485278" r:id="rId3"/>
    <p:sldLayoutId id="2147485279" r:id="rId4"/>
    <p:sldLayoutId id="2147485280" r:id="rId5"/>
    <p:sldLayoutId id="2147485281" r:id="rId6"/>
    <p:sldLayoutId id="2147485282" r:id="rId7"/>
    <p:sldLayoutId id="2147485283" r:id="rId8"/>
    <p:sldLayoutId id="2147485284" r:id="rId9"/>
    <p:sldLayoutId id="2147485285" r:id="rId10"/>
    <p:sldLayoutId id="214748528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8828AE3-DB33-4A01-9F4A-C16D1EA52C3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55" r:id="rId1"/>
    <p:sldLayoutId id="2147485156" r:id="rId2"/>
    <p:sldLayoutId id="2147485157" r:id="rId3"/>
    <p:sldLayoutId id="2147485158" r:id="rId4"/>
    <p:sldLayoutId id="2147485159" r:id="rId5"/>
    <p:sldLayoutId id="2147485160" r:id="rId6"/>
    <p:sldLayoutId id="2147485161" r:id="rId7"/>
    <p:sldLayoutId id="2147485162" r:id="rId8"/>
    <p:sldLayoutId id="2147485163" r:id="rId9"/>
    <p:sldLayoutId id="2147485164" r:id="rId10"/>
    <p:sldLayoutId id="214748516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554FA7F-C472-4898-A0DE-5F7545F63B2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88" r:id="rId1"/>
    <p:sldLayoutId id="2147485189" r:id="rId2"/>
    <p:sldLayoutId id="2147485190" r:id="rId3"/>
    <p:sldLayoutId id="2147485191" r:id="rId4"/>
    <p:sldLayoutId id="2147485192" r:id="rId5"/>
    <p:sldLayoutId id="2147485193" r:id="rId6"/>
    <p:sldLayoutId id="2147485194" r:id="rId7"/>
    <p:sldLayoutId id="2147485195" r:id="rId8"/>
    <p:sldLayoutId id="2147485196" r:id="rId9"/>
    <p:sldLayoutId id="2147485197" r:id="rId10"/>
    <p:sldLayoutId id="21474851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85FBC40-1C9F-48A3-807A-720128E2266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99" r:id="rId1"/>
    <p:sldLayoutId id="2147485200" r:id="rId2"/>
    <p:sldLayoutId id="2147485201" r:id="rId3"/>
    <p:sldLayoutId id="2147485202" r:id="rId4"/>
    <p:sldLayoutId id="2147485203" r:id="rId5"/>
    <p:sldLayoutId id="2147485204" r:id="rId6"/>
    <p:sldLayoutId id="2147485205" r:id="rId7"/>
    <p:sldLayoutId id="2147485206" r:id="rId8"/>
    <p:sldLayoutId id="2147485207" r:id="rId9"/>
    <p:sldLayoutId id="2147485208" r:id="rId10"/>
    <p:sldLayoutId id="214748520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BBCB8F0-27BA-43C7-8BC8-5F9E2140216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10" r:id="rId1"/>
    <p:sldLayoutId id="2147485211" r:id="rId2"/>
    <p:sldLayoutId id="2147485212" r:id="rId3"/>
    <p:sldLayoutId id="2147485213" r:id="rId4"/>
    <p:sldLayoutId id="2147485214" r:id="rId5"/>
    <p:sldLayoutId id="2147485215" r:id="rId6"/>
    <p:sldLayoutId id="2147485216" r:id="rId7"/>
    <p:sldLayoutId id="2147485217" r:id="rId8"/>
    <p:sldLayoutId id="2147485218" r:id="rId9"/>
    <p:sldLayoutId id="2147485219" r:id="rId10"/>
    <p:sldLayoutId id="214748522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328107C-FF1B-43B6-A001-2E6633D29F3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21" r:id="rId1"/>
    <p:sldLayoutId id="2147485222" r:id="rId2"/>
    <p:sldLayoutId id="2147485223" r:id="rId3"/>
    <p:sldLayoutId id="2147485224" r:id="rId4"/>
    <p:sldLayoutId id="2147485225" r:id="rId5"/>
    <p:sldLayoutId id="2147485226" r:id="rId6"/>
    <p:sldLayoutId id="2147485227" r:id="rId7"/>
    <p:sldLayoutId id="2147485228" r:id="rId8"/>
    <p:sldLayoutId id="2147485229" r:id="rId9"/>
    <p:sldLayoutId id="2147485230" r:id="rId10"/>
    <p:sldLayoutId id="21474852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B92A286-69CE-4863-B1F3-2B264B1865C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2" r:id="rId1"/>
    <p:sldLayoutId id="2147485233" r:id="rId2"/>
    <p:sldLayoutId id="2147485234" r:id="rId3"/>
    <p:sldLayoutId id="2147485235" r:id="rId4"/>
    <p:sldLayoutId id="2147485236" r:id="rId5"/>
    <p:sldLayoutId id="2147485237" r:id="rId6"/>
    <p:sldLayoutId id="2147485238" r:id="rId7"/>
    <p:sldLayoutId id="2147485239" r:id="rId8"/>
    <p:sldLayoutId id="2147485240" r:id="rId9"/>
    <p:sldLayoutId id="2147485241" r:id="rId10"/>
    <p:sldLayoutId id="21474852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3F11490-A5B9-47A9-8183-F5D28BD5695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43" r:id="rId1"/>
    <p:sldLayoutId id="2147485244" r:id="rId2"/>
    <p:sldLayoutId id="2147485245" r:id="rId3"/>
    <p:sldLayoutId id="2147485246" r:id="rId4"/>
    <p:sldLayoutId id="2147485247" r:id="rId5"/>
    <p:sldLayoutId id="2147485248" r:id="rId6"/>
    <p:sldLayoutId id="2147485249" r:id="rId7"/>
    <p:sldLayoutId id="2147485250" r:id="rId8"/>
    <p:sldLayoutId id="2147485251" r:id="rId9"/>
    <p:sldLayoutId id="2147485252" r:id="rId10"/>
    <p:sldLayoutId id="214748525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B85E697-DFD4-49A0-A543-9975CDA336D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54" r:id="rId1"/>
    <p:sldLayoutId id="2147485255" r:id="rId2"/>
    <p:sldLayoutId id="2147485256" r:id="rId3"/>
    <p:sldLayoutId id="2147485257" r:id="rId4"/>
    <p:sldLayoutId id="2147485258" r:id="rId5"/>
    <p:sldLayoutId id="2147485259" r:id="rId6"/>
    <p:sldLayoutId id="2147485260" r:id="rId7"/>
    <p:sldLayoutId id="2147485261" r:id="rId8"/>
    <p:sldLayoutId id="2147485262" r:id="rId9"/>
    <p:sldLayoutId id="2147485263" r:id="rId10"/>
    <p:sldLayoutId id="214748526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8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9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0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6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9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2.jpg"/><Relationship Id="rId4" Type="http://schemas.openxmlformats.org/officeDocument/2006/relationships/image" Target="../media/image131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5.png"/><Relationship Id="rId4" Type="http://schemas.openxmlformats.org/officeDocument/2006/relationships/image" Target="../media/image134.jp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" y="0"/>
            <a:ext cx="9143999" cy="6858000"/>
          </a:xfrm>
          <a:prstGeom prst="rect">
            <a:avLst/>
          </a:prstGeom>
        </p:spPr>
      </p:pic>
      <p:sp>
        <p:nvSpPr>
          <p:cNvPr id="19459" name="WordArt 4"/>
          <p:cNvSpPr>
            <a:spLocks noChangeArrowheads="1" noChangeShapeType="1" noTextEdit="1"/>
          </p:cNvSpPr>
          <p:nvPr/>
        </p:nvSpPr>
        <p:spPr bwMode="auto">
          <a:xfrm>
            <a:off x="755650" y="2133600"/>
            <a:ext cx="8001000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Поведінка тварин,</a:t>
            </a:r>
          </a:p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методи її дослідження</a:t>
            </a:r>
            <a:endParaRPr lang="en-US" sz="36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33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250825" y="201613"/>
            <a:ext cx="8642350" cy="6143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b="1" i="1">
                <a:solidFill>
                  <a:schemeClr val="tx1"/>
                </a:solidFill>
                <a:latin typeface="Times New Roman" panose="02020603050405020304" pitchFamily="18" charset="0"/>
              </a:rPr>
              <a:t>Додаток </a:t>
            </a:r>
            <a:r>
              <a:rPr lang="en-US" altLang="en-US" sz="1600" b="1" i="1">
                <a:solidFill>
                  <a:schemeClr val="tx1"/>
                </a:solidFill>
                <a:latin typeface="Times New Roman" panose="02020603050405020304" pitchFamily="18" charset="0"/>
              </a:rPr>
              <a:t>1</a:t>
            </a:r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b="1">
                <a:solidFill>
                  <a:schemeClr val="tx1"/>
                </a:solidFill>
                <a:latin typeface="Times New Roman" panose="02020603050405020304" pitchFamily="18" charset="0"/>
              </a:rPr>
              <a:t>Презентація Вергун Т.І. до теми «Поведінка тварин, методи її дослідження»</a:t>
            </a:r>
            <a:r>
              <a:rPr lang="uk-UA" altLang="en-US" sz="180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endParaRPr lang="uk-UA" altLang="en-US" sz="16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 rot="5400000">
            <a:off x="-45563" y="6474619"/>
            <a:ext cx="430213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1</a:t>
            </a:r>
            <a:endParaRPr lang="uk-UA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775200" y="3276600"/>
            <a:ext cx="4176713" cy="3313113"/>
          </a:xfrm>
        </p:spPr>
        <p:txBody>
          <a:bodyPr/>
          <a:lstStyle/>
          <a:p>
            <a:pPr eaLnBrk="1" hangingPunct="1"/>
            <a:r>
              <a:rPr lang="uk-UA" altLang="en-US" sz="3200" b="1" i="1" smtClean="0">
                <a:solidFill>
                  <a:schemeClr val="tx1"/>
                </a:solidFill>
              </a:rPr>
              <a:t>Поведінка</a:t>
            </a:r>
            <a:r>
              <a:rPr lang="uk-UA" altLang="en-US" sz="3200" b="1" smtClean="0">
                <a:solidFill>
                  <a:schemeClr val="tx1"/>
                </a:solidFill>
              </a:rPr>
              <a:t> – направлені дії організму у відповідь </a:t>
            </a:r>
            <a:br>
              <a:rPr lang="uk-UA" altLang="en-US" sz="3200" b="1" smtClean="0">
                <a:solidFill>
                  <a:schemeClr val="tx1"/>
                </a:solidFill>
              </a:rPr>
            </a:br>
            <a:r>
              <a:rPr lang="uk-UA" altLang="en-US" sz="3200" b="1" smtClean="0">
                <a:solidFill>
                  <a:schemeClr val="tx1"/>
                </a:solidFill>
              </a:rPr>
              <a:t>на подразники навколишнього середовища.</a:t>
            </a:r>
            <a:endParaRPr lang="ru-RU" altLang="en-US" sz="3200" b="1" smtClean="0">
              <a:solidFill>
                <a:schemeClr val="tx1"/>
              </a:solidFill>
            </a:endParaRPr>
          </a:p>
        </p:txBody>
      </p:sp>
      <p:pic>
        <p:nvPicPr>
          <p:cNvPr id="32771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649663"/>
            <a:ext cx="4464050" cy="299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4105275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63" y="193675"/>
            <a:ext cx="4405312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20"/>
          <p:cNvSpPr txBox="1">
            <a:spLocks noChangeArrowheads="1"/>
          </p:cNvSpPr>
          <p:nvPr/>
        </p:nvSpPr>
        <p:spPr bwMode="auto">
          <a:xfrm rot="5400000">
            <a:off x="-46831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10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068638"/>
            <a:ext cx="4608512" cy="3168650"/>
          </a:xfrm>
        </p:spPr>
        <p:txBody>
          <a:bodyPr/>
          <a:lstStyle/>
          <a:p>
            <a:pPr algn="just" eaLnBrk="1" hangingPunct="1"/>
            <a:r>
              <a:rPr lang="uk-UA" altLang="en-US" sz="2800" b="1" i="1" smtClean="0">
                <a:solidFill>
                  <a:schemeClr val="tx1"/>
                </a:solidFill>
              </a:rPr>
              <a:t>Подразливість тварин</a:t>
            </a:r>
            <a:r>
              <a:rPr lang="uk-UA" altLang="en-US" sz="2800" b="1" smtClean="0">
                <a:solidFill>
                  <a:schemeClr val="tx1"/>
                </a:solidFill>
              </a:rPr>
              <a:t> – здатність переходити із стану спокою в діяльний стан у відповідь на дію чинників середовища, яка реалізовується на різних рівнях їх організації.</a:t>
            </a:r>
            <a:endParaRPr lang="ru-RU" altLang="en-US" sz="2800" smtClean="0">
              <a:solidFill>
                <a:schemeClr val="tx1"/>
              </a:solidFill>
            </a:endParaRPr>
          </a:p>
        </p:txBody>
      </p:sp>
      <p:pic>
        <p:nvPicPr>
          <p:cNvPr id="3379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45466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8" y="3789363"/>
            <a:ext cx="4137025" cy="273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813" y="333375"/>
            <a:ext cx="4159250" cy="311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20"/>
          <p:cNvSpPr txBox="1">
            <a:spLocks noChangeArrowheads="1"/>
          </p:cNvSpPr>
          <p:nvPr/>
        </p:nvSpPr>
        <p:spPr bwMode="auto">
          <a:xfrm rot="5400000">
            <a:off x="-60487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11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607504" y="353643"/>
            <a:ext cx="8001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0" cap="none" spc="0" normalizeH="0" baseline="0" noProof="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Поведінка</a:t>
            </a:r>
            <a:r>
              <a:rPr kumimoji="0" lang="ru-RU" sz="3600" b="1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ru-RU" sz="3600" b="1" i="0" u="none" strike="noStrike" kern="10" cap="none" spc="0" normalizeH="0" baseline="0" noProof="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тварин</a:t>
            </a:r>
            <a:endParaRPr kumimoji="0" lang="en-US" sz="3600" b="1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330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 rot="5400000">
            <a:off x="-46832" y="6462809"/>
            <a:ext cx="430213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  <a:r>
              <a:rPr kumimoji="0" lang="en-US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  <a:endParaRPr kumimoji="0" lang="uk-UA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276224" y="1196752"/>
            <a:ext cx="8712968" cy="5435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uk-UA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Поведінка тварин за своїми проявами є більш різноманітною й складною, ніж у рослин чи грибів. Це зумовлено здатністю до активного руху й пошуку оптимальних умов існування. Наприклад, наявність збудливості в клітин, функціонування м’язових й нервових тканин, спеціалізація органів на функціях, розвиток опорно-рухової й нервової систем та органів чуття - прояви поведінки тварин.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uk-UA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Найчастіше в поведінці тварин виділяють природжені та набуті форми  (у рослин лише природжені).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uk-UA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Складність поведінки тварин залежить від рівня розвитку їхньої нервової системи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uk-UA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03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8" y="0"/>
            <a:ext cx="7632700" cy="6838950"/>
          </a:xfrm>
        </p:spPr>
        <p:txBody>
          <a:bodyPr anchor="t"/>
          <a:lstStyle/>
          <a:p>
            <a:pPr algn="l" eaLnBrk="1" hangingPunct="1"/>
            <a:r>
              <a:rPr lang="uk-UA" altLang="en-US" sz="7200" b="1" dirty="0" smtClean="0">
                <a:solidFill>
                  <a:schemeClr val="tx1"/>
                </a:solidFill>
              </a:rPr>
              <a:t>Методи вивчення поведінки тварин </a:t>
            </a:r>
            <a:br>
              <a:rPr lang="uk-UA" altLang="en-US" sz="7200" b="1" dirty="0" smtClean="0">
                <a:solidFill>
                  <a:schemeClr val="tx1"/>
                </a:solidFill>
              </a:rPr>
            </a:br>
            <a:r>
              <a:rPr lang="uk-UA" altLang="en-US" sz="7200" b="1" dirty="0" smtClean="0">
                <a:solidFill>
                  <a:schemeClr val="tx1"/>
                </a:solidFill>
              </a:rPr>
              <a:t>у природі:</a:t>
            </a:r>
            <a:br>
              <a:rPr lang="uk-UA" altLang="en-US" sz="7200" b="1" dirty="0" smtClean="0">
                <a:solidFill>
                  <a:schemeClr val="tx1"/>
                </a:solidFill>
              </a:rPr>
            </a:br>
            <a:r>
              <a:rPr lang="uk-UA" altLang="en-US" sz="1800" b="1" dirty="0" smtClean="0">
                <a:solidFill>
                  <a:schemeClr val="tx1"/>
                </a:solidFill>
              </a:rPr>
              <a:t/>
            </a:r>
            <a:br>
              <a:rPr lang="uk-UA" altLang="en-US" sz="1800" b="1" dirty="0" smtClean="0">
                <a:solidFill>
                  <a:schemeClr val="tx1"/>
                </a:solidFill>
              </a:rPr>
            </a:br>
            <a:r>
              <a:rPr lang="uk-UA" altLang="en-US" sz="4400" b="1" dirty="0" smtClean="0">
                <a:solidFill>
                  <a:schemeClr val="tx1"/>
                </a:solidFill>
              </a:rPr>
              <a:t>1. </a:t>
            </a:r>
            <a:r>
              <a:rPr lang="uk-UA" altLang="en-US" sz="4400" b="1" i="1" dirty="0" smtClean="0">
                <a:solidFill>
                  <a:schemeClr val="tx1"/>
                </a:solidFill>
              </a:rPr>
              <a:t>Спостереження</a:t>
            </a:r>
            <a:br>
              <a:rPr lang="uk-UA" altLang="en-US" sz="4400" b="1" i="1" dirty="0" smtClean="0">
                <a:solidFill>
                  <a:schemeClr val="tx1"/>
                </a:solidFill>
              </a:rPr>
            </a:br>
            <a:r>
              <a:rPr lang="uk-UA" altLang="en-US" sz="4400" b="1" i="1" dirty="0" smtClean="0">
                <a:solidFill>
                  <a:schemeClr val="tx1"/>
                </a:solidFill>
              </a:rPr>
              <a:t>2. Мічення</a:t>
            </a:r>
            <a:br>
              <a:rPr lang="uk-UA" altLang="en-US" sz="4400" b="1" i="1" dirty="0" smtClean="0">
                <a:solidFill>
                  <a:schemeClr val="tx1"/>
                </a:solidFill>
              </a:rPr>
            </a:br>
            <a:r>
              <a:rPr lang="uk-UA" altLang="en-US" sz="4400" b="1" i="1" dirty="0" smtClean="0">
                <a:solidFill>
                  <a:schemeClr val="tx1"/>
                </a:solidFill>
              </a:rPr>
              <a:t>3. Метод порівняння</a:t>
            </a:r>
            <a:br>
              <a:rPr lang="uk-UA" altLang="en-US" sz="4400" b="1" i="1" dirty="0" smtClean="0">
                <a:solidFill>
                  <a:schemeClr val="tx1"/>
                </a:solidFill>
              </a:rPr>
            </a:br>
            <a:r>
              <a:rPr lang="uk-UA" altLang="en-US" sz="4400" b="1" i="1" dirty="0" smtClean="0">
                <a:solidFill>
                  <a:schemeClr val="tx1"/>
                </a:solidFill>
              </a:rPr>
              <a:t>4. Експеримент</a:t>
            </a:r>
            <a:endParaRPr lang="ru-RU" altLang="en-US" sz="4400" b="1" i="1" dirty="0" smtClean="0">
              <a:solidFill>
                <a:schemeClr val="tx1"/>
              </a:solidFill>
            </a:endParaRPr>
          </a:p>
        </p:txBody>
      </p:sp>
      <p:sp>
        <p:nvSpPr>
          <p:cNvPr id="3" name="Text Box 20"/>
          <p:cNvSpPr txBox="1">
            <a:spLocks noChangeArrowheads="1"/>
          </p:cNvSpPr>
          <p:nvPr/>
        </p:nvSpPr>
        <p:spPr bwMode="auto">
          <a:xfrm rot="5400000">
            <a:off x="-46831" y="64545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13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607504" y="353643"/>
            <a:ext cx="8001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Методи</a:t>
            </a: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вивчення</a:t>
            </a: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поведінки</a:t>
            </a:r>
            <a:endParaRPr kumimoji="0" lang="en-US" sz="3600" b="1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330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 rot="5400000">
            <a:off x="-46831" y="6466713"/>
            <a:ext cx="430213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14</a:t>
            </a:r>
            <a:endParaRPr kumimoji="0" lang="uk-UA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276224" y="1196752"/>
            <a:ext cx="8712968" cy="5349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just">
              <a:buFont typeface="Wingdings" pitchFamily="2" charset="2"/>
              <a:buChar char="q"/>
            </a:pPr>
            <a:r>
              <a:rPr lang="uk-UA" sz="2800" b="1" dirty="0"/>
              <a:t>Базовим і найпростішим методом науки про поведінку тварин є </a:t>
            </a:r>
            <a:r>
              <a:rPr lang="uk-UA" sz="2800" b="1" i="1" dirty="0"/>
              <a:t>спостереження</a:t>
            </a:r>
            <a:r>
              <a:rPr lang="uk-UA" sz="2800" b="1" dirty="0"/>
              <a:t> в природних умовах існування, сутністю якого є цілеспрямоване й організоване дослідження організмів та їх життя.</a:t>
            </a:r>
          </a:p>
          <a:p>
            <a:pPr algn="just">
              <a:buFont typeface="Wingdings" pitchFamily="2" charset="2"/>
              <a:buChar char="q"/>
            </a:pPr>
            <a:r>
              <a:rPr lang="uk-UA" sz="2800" b="1" dirty="0"/>
              <a:t>У етології застосовуються два основних способи опису поведінки: </a:t>
            </a:r>
            <a:r>
              <a:rPr lang="uk-UA" sz="2800" b="1" i="1" dirty="0"/>
              <a:t>опис за допомогою ілюстрацій (малюнків, фотографій) і письмовий опис</a:t>
            </a:r>
            <a:r>
              <a:rPr lang="uk-UA" sz="2800" b="1" dirty="0"/>
              <a:t>. Вони доповнюють один одного. Значно полегшують спостереження й описування сучасна аудіо- й відеоапаратура, яка здійснює прискорене й сповільнене, постійне й періодичне, денне й нічне фіксування різних проявів поведінки</a:t>
            </a:r>
            <a:r>
              <a:rPr lang="uk-UA" sz="2800" b="1" dirty="0" smtClean="0"/>
              <a:t>.</a:t>
            </a:r>
            <a:endParaRPr kumimoji="0" lang="uk-UA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4505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65488" y="765175"/>
            <a:ext cx="2736850" cy="2798763"/>
          </a:xfrm>
        </p:spPr>
        <p:txBody>
          <a:bodyPr anchor="ctr"/>
          <a:lstStyle/>
          <a:p>
            <a:pPr eaLnBrk="1" hangingPunct="1"/>
            <a:r>
              <a:rPr lang="uk-UA" altLang="en-US" sz="2400" b="1" i="1" dirty="0" smtClean="0"/>
              <a:t>Спостереження</a:t>
            </a:r>
            <a:r>
              <a:rPr lang="uk-UA" altLang="en-US" sz="2400" b="1" dirty="0" smtClean="0"/>
              <a:t> – цілеспрямоване сприйняття і реєстрація поведінки досліджуваного об</a:t>
            </a:r>
            <a:r>
              <a:rPr lang="en-US" altLang="en-US" sz="2400" b="1" dirty="0" smtClean="0"/>
              <a:t>’</a:t>
            </a:r>
            <a:r>
              <a:rPr lang="uk-UA" altLang="en-US" sz="2400" b="1" dirty="0" err="1" smtClean="0"/>
              <a:t>єкта</a:t>
            </a:r>
            <a:r>
              <a:rPr lang="uk-UA" altLang="en-US" sz="2400" b="1" dirty="0" smtClean="0"/>
              <a:t>.</a:t>
            </a:r>
            <a:endParaRPr lang="ru-RU" altLang="en-US" sz="2400" b="1" dirty="0" smtClean="0"/>
          </a:p>
        </p:txBody>
      </p:sp>
      <p:pic>
        <p:nvPicPr>
          <p:cNvPr id="36867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644900"/>
            <a:ext cx="4078287" cy="305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3644900"/>
            <a:ext cx="4586287" cy="305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338" y="1035623"/>
            <a:ext cx="3114675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983236"/>
            <a:ext cx="3192462" cy="244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WordArt 2"/>
          <p:cNvSpPr>
            <a:spLocks noChangeArrowheads="1" noChangeShapeType="1" noTextEdit="1"/>
          </p:cNvSpPr>
          <p:nvPr/>
        </p:nvSpPr>
        <p:spPr bwMode="auto">
          <a:xfrm>
            <a:off x="723900" y="109390"/>
            <a:ext cx="8001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Спостереження</a:t>
            </a:r>
            <a:endParaRPr kumimoji="0" lang="en-US" sz="3600" b="1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330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 rot="5400000">
            <a:off x="-46831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15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607504" y="353643"/>
            <a:ext cx="8001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Метод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мічення</a:t>
            </a:r>
            <a:endParaRPr kumimoji="0" lang="en-US" sz="3600" b="1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330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 rot="5400000">
            <a:off x="-46832" y="6457569"/>
            <a:ext cx="430213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16</a:t>
            </a:r>
            <a:endParaRPr kumimoji="0" lang="uk-UA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251520" y="1196752"/>
            <a:ext cx="8712968" cy="5435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just">
              <a:buFont typeface="Wingdings" pitchFamily="2" charset="2"/>
              <a:buChar char="q"/>
            </a:pPr>
            <a:r>
              <a:rPr lang="uk-UA" sz="2800" b="1" dirty="0"/>
              <a:t>Особлива увага в етології приділяється </a:t>
            </a:r>
            <a:r>
              <a:rPr lang="uk-UA" sz="2800" b="1" i="1" dirty="0"/>
              <a:t>методам мічення</a:t>
            </a:r>
            <a:r>
              <a:rPr lang="uk-UA" sz="2800" b="1" dirty="0"/>
              <a:t>. Найпоширенішим та найдавнішим методом мічення є кільцювання мітками, на яких нанесено адресу організації та порядковий номер. У такий спосіб відбувається мічення птахів, кажанів</a:t>
            </a:r>
            <a:r>
              <a:rPr lang="uk-UA" sz="2800" b="1" dirty="0" smtClean="0"/>
              <a:t>,  </a:t>
            </a:r>
            <a:r>
              <a:rPr lang="uk-UA" sz="2800" b="1" dirty="0"/>
              <a:t>ссавців, плазунів, амфібій, риб. </a:t>
            </a:r>
          </a:p>
          <a:p>
            <a:pPr algn="just">
              <a:buFont typeface="Wingdings" pitchFamily="2" charset="2"/>
              <a:buChar char="q"/>
            </a:pPr>
            <a:r>
              <a:rPr lang="uk-UA" sz="2800" b="1" dirty="0"/>
              <a:t>Мітки у вигляді смужок алюмінієвої </a:t>
            </a:r>
            <a:r>
              <a:rPr lang="uk-UA" sz="2800" b="1" dirty="0" smtClean="0"/>
              <a:t>фольги            </a:t>
            </a:r>
            <a:r>
              <a:rPr lang="uk-UA" sz="2800" b="1" dirty="0"/>
              <a:t>або кольорової плівки, що наклеюються на крила, використовують для вивчення пересування денних метеликів та бабок. </a:t>
            </a:r>
          </a:p>
          <a:p>
            <a:pPr algn="just">
              <a:buFont typeface="Wingdings" pitchFamily="2" charset="2"/>
              <a:buChar char="q"/>
            </a:pPr>
            <a:r>
              <a:rPr lang="uk-UA" sz="2800" b="1" dirty="0"/>
              <a:t>Найсучаснішим методом мічення є використання радіопередавачів та іншої аналогічної апаратури</a:t>
            </a:r>
            <a:r>
              <a:rPr lang="uk-UA" sz="2800" b="1" dirty="0" smtClean="0"/>
              <a:t>.</a:t>
            </a:r>
            <a:endParaRPr kumimoji="0" lang="uk-UA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3253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міт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6712"/>
            <a:ext cx="7091441" cy="377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Rectangle 2"/>
          <p:cNvSpPr txBox="1">
            <a:spLocks noChangeArrowheads="1"/>
          </p:cNvSpPr>
          <p:nvPr/>
        </p:nvSpPr>
        <p:spPr bwMode="auto">
          <a:xfrm>
            <a:off x="1115616" y="4473794"/>
            <a:ext cx="6835552" cy="235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en-US" sz="2000" b="1" dirty="0">
                <a:solidFill>
                  <a:schemeClr val="tx2"/>
                </a:solidFill>
              </a:rPr>
              <a:t>Приклади міток тварин: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uk-UA" altLang="en-US" sz="2000" b="1" dirty="0">
                <a:solidFill>
                  <a:schemeClr val="tx2"/>
                </a:solidFill>
              </a:rPr>
              <a:t>1 – мітка на крилі метелика монарха;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uk-UA" altLang="en-US" sz="2000" b="1" dirty="0">
                <a:solidFill>
                  <a:schemeClr val="tx2"/>
                </a:solidFill>
              </a:rPr>
              <a:t>2 – гусак із шийною міткою і супутниковим передавачем;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uk-UA" altLang="en-US" sz="2000" b="1" dirty="0">
                <a:solidFill>
                  <a:schemeClr val="tx2"/>
                </a:solidFill>
              </a:rPr>
              <a:t>3 – кільцювання пташеняти кулика;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uk-UA" altLang="en-US" sz="2000" b="1" dirty="0">
                <a:solidFill>
                  <a:schemeClr val="tx2"/>
                </a:solidFill>
              </a:rPr>
              <a:t>4 – мічений лосось;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uk-UA" altLang="en-US" sz="2000" b="1" dirty="0">
                <a:solidFill>
                  <a:schemeClr val="tx2"/>
                </a:solidFill>
              </a:rPr>
              <a:t>5 – шкіряста черепаха із супутниковим передавачем;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uk-UA" altLang="en-US" sz="2000" b="1" dirty="0">
                <a:solidFill>
                  <a:schemeClr val="tx2"/>
                </a:solidFill>
              </a:rPr>
              <a:t>6 – рись із вушною міткою і </a:t>
            </a:r>
            <a:r>
              <a:rPr lang="uk-UA" altLang="en-US" sz="2000" b="1" dirty="0" err="1">
                <a:solidFill>
                  <a:schemeClr val="tx2"/>
                </a:solidFill>
              </a:rPr>
              <a:t>радіонашийником</a:t>
            </a:r>
            <a:r>
              <a:rPr lang="uk-UA" altLang="en-US" sz="2000" b="1" dirty="0">
                <a:solidFill>
                  <a:schemeClr val="tx2"/>
                </a:solidFill>
              </a:rPr>
              <a:t>.</a:t>
            </a:r>
            <a:endParaRPr lang="ru-RU" altLang="en-US" sz="2000" b="1" dirty="0">
              <a:solidFill>
                <a:schemeClr val="tx2"/>
              </a:solidFill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532892" y="116632"/>
            <a:ext cx="8001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Метод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мічення</a:t>
            </a:r>
            <a:endParaRPr kumimoji="0" lang="en-US" sz="3600" b="1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330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 rot="5400000">
            <a:off x="-60487" y="6462145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17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013951"/>
            <a:ext cx="7380312" cy="2780928"/>
          </a:xfrm>
        </p:spPr>
        <p:txBody>
          <a:bodyPr/>
          <a:lstStyle/>
          <a:p>
            <a:pPr algn="just" eaLnBrk="1" hangingPunct="1"/>
            <a:r>
              <a:rPr lang="uk-UA" altLang="en-US" sz="2400" b="1" i="1" dirty="0" smtClean="0">
                <a:solidFill>
                  <a:schemeClr val="tx1"/>
                </a:solidFill>
              </a:rPr>
              <a:t>Експеримент</a:t>
            </a:r>
            <a:r>
              <a:rPr lang="uk-UA" altLang="en-US" sz="2400" b="1" dirty="0" smtClean="0">
                <a:solidFill>
                  <a:schemeClr val="tx1"/>
                </a:solidFill>
              </a:rPr>
              <a:t> </a:t>
            </a:r>
            <a:r>
              <a:rPr lang="ru-RU" altLang="uk-UA" sz="2400" b="1" dirty="0" smtClean="0"/>
              <a:t>в </a:t>
            </a:r>
            <a:r>
              <a:rPr lang="ru-RU" altLang="uk-UA" sz="2400" b="1" dirty="0" err="1" smtClean="0"/>
              <a:t>етології</a:t>
            </a:r>
            <a:r>
              <a:rPr lang="ru-RU" altLang="uk-UA" sz="2400" b="1" dirty="0" smtClean="0"/>
              <a:t> </a:t>
            </a:r>
            <a:r>
              <a:rPr lang="uk-UA" altLang="en-US" sz="2400" b="1" dirty="0" smtClean="0">
                <a:solidFill>
                  <a:schemeClr val="tx1"/>
                </a:solidFill>
              </a:rPr>
              <a:t>– це метод дослідження </a:t>
            </a:r>
            <a:r>
              <a:rPr lang="ru-RU" altLang="uk-UA" sz="2400" b="1" dirty="0" err="1" smtClean="0"/>
              <a:t>поведінки</a:t>
            </a:r>
            <a:r>
              <a:rPr lang="ru-RU" altLang="uk-UA" sz="2400" b="1" dirty="0" smtClean="0"/>
              <a:t> </a:t>
            </a:r>
            <a:r>
              <a:rPr lang="ru-RU" altLang="uk-UA" sz="2400" b="1" dirty="0" err="1" smtClean="0"/>
              <a:t>тварин</a:t>
            </a:r>
            <a:r>
              <a:rPr lang="ru-RU" altLang="uk-UA" sz="2400" b="1" dirty="0" smtClean="0"/>
              <a:t> у </a:t>
            </a:r>
            <a:r>
              <a:rPr lang="ru-RU" altLang="uk-UA" sz="2400" b="1" dirty="0" err="1" smtClean="0"/>
              <a:t>керованих</a:t>
            </a:r>
            <a:r>
              <a:rPr lang="ru-RU" altLang="uk-UA" sz="2400" b="1" dirty="0" smtClean="0"/>
              <a:t> </a:t>
            </a:r>
            <a:r>
              <a:rPr lang="ru-RU" altLang="uk-UA" sz="2400" b="1" dirty="0" err="1" smtClean="0"/>
              <a:t>умовах</a:t>
            </a:r>
            <a:r>
              <a:rPr lang="ru-RU" altLang="uk-UA" sz="2400" b="1" dirty="0" smtClean="0"/>
              <a:t>.</a:t>
            </a:r>
            <a:br>
              <a:rPr lang="ru-RU" altLang="uk-UA" sz="2400" b="1" dirty="0" smtClean="0"/>
            </a:br>
            <a:r>
              <a:rPr lang="uk-UA" altLang="en-US" sz="2400" b="1" dirty="0" smtClean="0">
                <a:solidFill>
                  <a:schemeClr val="tx1"/>
                </a:solidFill>
              </a:rPr>
              <a:t> </a:t>
            </a:r>
            <a:r>
              <a:rPr lang="ru-RU" altLang="uk-UA" sz="2400" b="1" dirty="0" err="1" smtClean="0"/>
              <a:t>Він</a:t>
            </a:r>
            <a:r>
              <a:rPr lang="ru-RU" altLang="uk-UA" sz="2400" b="1" dirty="0" smtClean="0"/>
              <a:t> </a:t>
            </a:r>
            <a:r>
              <a:rPr lang="ru-RU" altLang="uk-UA" sz="2400" b="1" dirty="0" err="1" smtClean="0"/>
              <a:t>відрізняється</a:t>
            </a:r>
            <a:r>
              <a:rPr lang="ru-RU" altLang="uk-UA" sz="2400" b="1" dirty="0" smtClean="0"/>
              <a:t> </a:t>
            </a:r>
            <a:r>
              <a:rPr lang="ru-RU" altLang="uk-UA" sz="2400" b="1" dirty="0" err="1" smtClean="0"/>
              <a:t>від</a:t>
            </a:r>
            <a:r>
              <a:rPr lang="ru-RU" altLang="uk-UA" sz="2400" b="1" dirty="0" smtClean="0"/>
              <a:t> </a:t>
            </a:r>
            <a:r>
              <a:rPr lang="ru-RU" altLang="uk-UA" sz="2400" b="1" dirty="0" err="1" smtClean="0"/>
              <a:t>спостереження</a:t>
            </a:r>
            <a:r>
              <a:rPr lang="ru-RU" altLang="uk-UA" sz="2400" b="1" dirty="0" smtClean="0"/>
              <a:t> </a:t>
            </a:r>
            <a:r>
              <a:rPr lang="ru-RU" altLang="uk-UA" sz="2400" b="1" dirty="0" err="1" smtClean="0"/>
              <a:t>активнішою</a:t>
            </a:r>
            <a:r>
              <a:rPr lang="ru-RU" altLang="uk-UA" sz="2400" b="1" dirty="0" smtClean="0"/>
              <a:t> </a:t>
            </a:r>
            <a:r>
              <a:rPr lang="ru-RU" altLang="uk-UA" sz="2400" b="1" dirty="0" err="1" smtClean="0"/>
              <a:t>взаємодією</a:t>
            </a:r>
            <a:r>
              <a:rPr lang="ru-RU" altLang="uk-UA" sz="2400" b="1" dirty="0" smtClean="0"/>
              <a:t> </a:t>
            </a:r>
            <a:r>
              <a:rPr lang="ru-RU" altLang="uk-UA" sz="2400" b="1" dirty="0" err="1" smtClean="0"/>
              <a:t>дослідника</a:t>
            </a:r>
            <a:r>
              <a:rPr lang="ru-RU" altLang="uk-UA" sz="2400" b="1" dirty="0" smtClean="0"/>
              <a:t> з </a:t>
            </a:r>
            <a:r>
              <a:rPr lang="ru-RU" altLang="uk-UA" sz="2400" b="1" dirty="0" err="1" smtClean="0"/>
              <a:t>твариною</a:t>
            </a:r>
            <a:r>
              <a:rPr lang="ru-RU" altLang="uk-UA" sz="2400" b="1" dirty="0" smtClean="0"/>
              <a:t>.</a:t>
            </a:r>
            <a:br>
              <a:rPr lang="ru-RU" altLang="uk-UA" sz="2400" b="1" dirty="0" smtClean="0"/>
            </a:br>
            <a:r>
              <a:rPr lang="uk-UA" sz="2400" b="1" dirty="0"/>
              <a:t>Вивчати поведінку тварин у природі досить важко й це потребує великих </a:t>
            </a:r>
            <a:r>
              <a:rPr lang="uk-UA" sz="2400" b="1" dirty="0" smtClean="0"/>
              <a:t>затрат.</a:t>
            </a:r>
            <a:r>
              <a:rPr lang="uk-UA" altLang="en-US" sz="2400" b="1" dirty="0" smtClean="0">
                <a:solidFill>
                  <a:schemeClr val="tx1"/>
                </a:solidFill>
              </a:rPr>
              <a:t/>
            </a:r>
            <a:br>
              <a:rPr lang="uk-UA" altLang="en-US" sz="2400" b="1" dirty="0" smtClean="0">
                <a:solidFill>
                  <a:schemeClr val="tx1"/>
                </a:solidFill>
              </a:rPr>
            </a:br>
            <a:r>
              <a:rPr lang="uk-UA" altLang="en-US" sz="2400" b="1" dirty="0" smtClean="0">
                <a:solidFill>
                  <a:schemeClr val="tx1"/>
                </a:solidFill>
              </a:rPr>
              <a:t> Експерименти можуть проводити як у лабораторних умовах, так і в умовах природи.</a:t>
            </a:r>
            <a:r>
              <a:rPr lang="uk-UA" altLang="en-US" sz="2400" b="1" dirty="0" smtClean="0"/>
              <a:t> </a:t>
            </a:r>
            <a:endParaRPr lang="ru-RU" altLang="en-US" sz="2400" b="1" dirty="0" smtClean="0"/>
          </a:p>
        </p:txBody>
      </p:sp>
      <p:pic>
        <p:nvPicPr>
          <p:cNvPr id="3891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511" y="801202"/>
            <a:ext cx="6853873" cy="3183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683568" y="116632"/>
            <a:ext cx="8001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Експеримент</a:t>
            </a:r>
            <a:endParaRPr kumimoji="0" lang="en-US" sz="3600" b="1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330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 rot="5400000">
            <a:off x="-46831" y="6456216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18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607504" y="353643"/>
            <a:ext cx="8001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Експеримент</a:t>
            </a:r>
            <a:endParaRPr kumimoji="0" lang="en-US" sz="3600" b="1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330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 rot="5400000">
            <a:off x="-44413" y="6441404"/>
            <a:ext cx="430213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</a:t>
            </a:r>
            <a:endParaRPr kumimoji="0" lang="uk-UA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499992" y="1392839"/>
            <a:ext cx="410445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just">
              <a:buNone/>
            </a:pPr>
            <a:r>
              <a:rPr lang="uk-UA" sz="2400" b="1" dirty="0" smtClean="0"/>
              <a:t>Відомими </a:t>
            </a:r>
            <a:r>
              <a:rPr lang="uk-UA" sz="2400" b="1" dirty="0"/>
              <a:t>є дослідження поведінки шимпанзе, дельфінів, восьминогів на виявлення в них проявів розумової діяльності</a:t>
            </a:r>
            <a:r>
              <a:rPr lang="uk-UA" sz="2400" b="1" dirty="0" smtClean="0"/>
              <a:t>.</a:t>
            </a:r>
            <a:endParaRPr kumimoji="0" lang="uk-UA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722563"/>
            <a:ext cx="4476528" cy="29843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60" y="3994584"/>
            <a:ext cx="3600400" cy="26974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24" y="1083933"/>
            <a:ext cx="3595436" cy="269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592138" y="44450"/>
            <a:ext cx="8001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Поведінка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 </a:t>
            </a:r>
            <a:r>
              <a:rPr lang="ru-RU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тварин</a:t>
            </a:r>
            <a:endParaRPr lang="en-US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33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 rot="5400000">
            <a:off x="61118" y="6355557"/>
            <a:ext cx="430213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</a:rPr>
              <a:t>82</a:t>
            </a:r>
            <a:endParaRPr lang="uk-UA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07949" y="745660"/>
            <a:ext cx="8928547" cy="62071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altLang="en-US" b="1" dirty="0" smtClean="0"/>
              <a:t>Мета уроку:</a:t>
            </a:r>
            <a:endParaRPr lang="en-US" altLang="en-US" b="1" dirty="0" smtClean="0"/>
          </a:p>
        </p:txBody>
      </p:sp>
      <p:sp useBgFill="1">
        <p:nvSpPr>
          <p:cNvPr id="20485" name="Текст 2"/>
          <p:cNvSpPr txBox="1">
            <a:spLocks/>
          </p:cNvSpPr>
          <p:nvPr/>
        </p:nvSpPr>
        <p:spPr bwMode="auto">
          <a:xfrm>
            <a:off x="107950" y="1366838"/>
            <a:ext cx="8928100" cy="53721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/>
            <a:r>
              <a:rPr lang="uk-UA" altLang="en-US" sz="2600" b="1" i="1" u="sng">
                <a:solidFill>
                  <a:srgbClr val="334B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Навчальна</a:t>
            </a:r>
            <a:r>
              <a:rPr lang="uk-UA" altLang="en-US" sz="2600" b="1" i="1">
                <a:solidFill>
                  <a:srgbClr val="334B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uk-UA" altLang="en-US" sz="2600" b="1">
                <a:solidFill>
                  <a:srgbClr val="334B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сформувати знання учнів про біологічні основи формування поведінки тварин у природі; ознайомити з формами поведінки тварин та методами її вивчення; формувати інформаційну компетентність - вміння самостійно користуватися Інтернетом і додатковою літературою.</a:t>
            </a:r>
            <a:endParaRPr lang="en-US" altLang="en-US" sz="2600" b="1">
              <a:solidFill>
                <a:srgbClr val="334B3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en-US" sz="2600" b="1" i="1" u="sng">
                <a:solidFill>
                  <a:srgbClr val="334B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Розвивальна</a:t>
            </a:r>
            <a:r>
              <a:rPr lang="uk-UA" altLang="en-US" sz="2600" b="1" i="1">
                <a:solidFill>
                  <a:srgbClr val="334B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altLang="en-US" sz="2600" b="1">
                <a:solidFill>
                  <a:srgbClr val="334B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розвивати мислення, увагу, комунікативні здібності, уміння порівнювати, узагальнювати, виділяти головне, співвідносити наукові факти, установлювати причинно-наслідкові зв’язки, спостерігати за живою природою.</a:t>
            </a:r>
            <a:endParaRPr lang="en-US" altLang="en-US" sz="2600" b="1">
              <a:solidFill>
                <a:srgbClr val="334B3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en-US" sz="2600" b="1" i="1" u="sng">
                <a:solidFill>
                  <a:srgbClr val="334B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Вихована</a:t>
            </a:r>
            <a:r>
              <a:rPr lang="uk-UA" altLang="en-US" sz="2600" b="1" i="1">
                <a:solidFill>
                  <a:srgbClr val="334B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altLang="en-US" sz="2600" b="1">
                <a:solidFill>
                  <a:srgbClr val="334B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виховувати допитливість, любов до природи, культуру спілкування.</a:t>
            </a:r>
            <a:endParaRPr lang="en-US" altLang="en-US" sz="2600" b="1">
              <a:solidFill>
                <a:srgbClr val="334B3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/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 rot="5400000">
            <a:off x="-40053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 2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0"/>
          <p:cNvSpPr>
            <a:spLocks noChangeArrowheads="1"/>
          </p:cNvSpPr>
          <p:nvPr/>
        </p:nvSpPr>
        <p:spPr bwMode="auto">
          <a:xfrm>
            <a:off x="0" y="-1588"/>
            <a:ext cx="9123363" cy="6858001"/>
          </a:xfrm>
          <a:prstGeom prst="rect">
            <a:avLst/>
          </a:prstGeom>
          <a:solidFill>
            <a:schemeClr val="bg1">
              <a:alpha val="3215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39939" name="AutoShape 14"/>
          <p:cNvSpPr>
            <a:spLocks noChangeArrowheads="1"/>
          </p:cNvSpPr>
          <p:nvPr/>
        </p:nvSpPr>
        <p:spPr bwMode="auto">
          <a:xfrm>
            <a:off x="6824663" y="5576888"/>
            <a:ext cx="1619250" cy="541337"/>
          </a:xfrm>
          <a:prstGeom prst="flowChartAlternateProcess">
            <a:avLst/>
          </a:prstGeom>
          <a:solidFill>
            <a:srgbClr val="91ABFF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0" y="2487613"/>
            <a:ext cx="8785225" cy="1296987"/>
            <a:chOff x="0" y="1567"/>
            <a:chExt cx="5534" cy="817"/>
          </a:xfrm>
        </p:grpSpPr>
        <p:sp>
          <p:nvSpPr>
            <p:cNvPr id="39959" name="AutoShape 8"/>
            <p:cNvSpPr>
              <a:spLocks noChangeArrowheads="1"/>
            </p:cNvSpPr>
            <p:nvPr/>
          </p:nvSpPr>
          <p:spPr bwMode="auto">
            <a:xfrm>
              <a:off x="0" y="1567"/>
              <a:ext cx="5534" cy="817"/>
            </a:xfrm>
            <a:prstGeom prst="ribbon">
              <a:avLst>
                <a:gd name="adj1" fmla="val 20157"/>
                <a:gd name="adj2" fmla="val 75000"/>
              </a:avLst>
            </a:prstGeom>
            <a:solidFill>
              <a:srgbClr val="99CCFF">
                <a:alpha val="79999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39960" name="Rectangle 9"/>
            <p:cNvSpPr>
              <a:spLocks noChangeArrowheads="1"/>
            </p:cNvSpPr>
            <p:nvPr/>
          </p:nvSpPr>
          <p:spPr bwMode="auto">
            <a:xfrm>
              <a:off x="1624" y="1819"/>
              <a:ext cx="2517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en-US" sz="4800" b="1">
                  <a:solidFill>
                    <a:srgbClr val="000000"/>
                  </a:solidFill>
                </a:rPr>
                <a:t>ПОВЕДІНКА</a:t>
              </a:r>
            </a:p>
          </p:txBody>
        </p:sp>
      </p:grpSp>
      <p:sp>
        <p:nvSpPr>
          <p:cNvPr id="6" name="AutoShape 10"/>
          <p:cNvSpPr>
            <a:spLocks noChangeArrowheads="1"/>
          </p:cNvSpPr>
          <p:nvPr/>
        </p:nvSpPr>
        <p:spPr bwMode="auto">
          <a:xfrm rot="-6407454">
            <a:off x="1523206" y="1483519"/>
            <a:ext cx="1274763" cy="885825"/>
          </a:xfrm>
          <a:prstGeom prst="notchedRightArrow">
            <a:avLst>
              <a:gd name="adj1" fmla="val 50000"/>
              <a:gd name="adj2" fmla="val 54891"/>
            </a:avLst>
          </a:prstGeom>
          <a:solidFill>
            <a:srgbClr val="33996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 rot="6403596">
            <a:off x="961232" y="4242594"/>
            <a:ext cx="1614487" cy="885825"/>
          </a:xfrm>
          <a:prstGeom prst="notchedRightArrow">
            <a:avLst>
              <a:gd name="adj1" fmla="val 50000"/>
              <a:gd name="adj2" fmla="val 52669"/>
            </a:avLst>
          </a:prstGeom>
          <a:solidFill>
            <a:srgbClr val="33996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 rot="3611309">
            <a:off x="6035675" y="4289425"/>
            <a:ext cx="1704975" cy="885825"/>
          </a:xfrm>
          <a:prstGeom prst="notchedRightArrow">
            <a:avLst>
              <a:gd name="adj1" fmla="val 50000"/>
              <a:gd name="adj2" fmla="val 48724"/>
            </a:avLst>
          </a:prstGeom>
          <a:solidFill>
            <a:srgbClr val="33996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" name="AutoShape 22"/>
          <p:cNvSpPr>
            <a:spLocks noChangeArrowheads="1"/>
          </p:cNvSpPr>
          <p:nvPr/>
        </p:nvSpPr>
        <p:spPr bwMode="auto">
          <a:xfrm rot="5400000">
            <a:off x="3904456" y="4242594"/>
            <a:ext cx="1643063" cy="885825"/>
          </a:xfrm>
          <a:prstGeom prst="notchedRightArrow">
            <a:avLst>
              <a:gd name="adj1" fmla="val 50000"/>
              <a:gd name="adj2" fmla="val 56933"/>
            </a:avLst>
          </a:prstGeom>
          <a:solidFill>
            <a:srgbClr val="33996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0" name="Group 32"/>
          <p:cNvGrpSpPr>
            <a:grpSpLocks/>
          </p:cNvGrpSpPr>
          <p:nvPr/>
        </p:nvGrpSpPr>
        <p:grpSpPr bwMode="auto">
          <a:xfrm>
            <a:off x="641350" y="203200"/>
            <a:ext cx="8054975" cy="5942013"/>
            <a:chOff x="394" y="156"/>
            <a:chExt cx="5074" cy="3743"/>
          </a:xfrm>
        </p:grpSpPr>
        <p:sp>
          <p:nvSpPr>
            <p:cNvPr id="39949" name="AutoShape 14"/>
            <p:cNvSpPr>
              <a:spLocks noChangeArrowheads="1"/>
            </p:cNvSpPr>
            <p:nvPr/>
          </p:nvSpPr>
          <p:spPr bwMode="auto">
            <a:xfrm>
              <a:off x="2394" y="3547"/>
              <a:ext cx="1289" cy="341"/>
            </a:xfrm>
            <a:prstGeom prst="flowChartAlternateProcess">
              <a:avLst/>
            </a:prstGeom>
            <a:solidFill>
              <a:srgbClr val="91ABFF">
                <a:alpha val="39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39950" name="Rectangle 5"/>
            <p:cNvSpPr>
              <a:spLocks noChangeArrowheads="1"/>
            </p:cNvSpPr>
            <p:nvPr/>
          </p:nvSpPr>
          <p:spPr bwMode="auto">
            <a:xfrm>
              <a:off x="2319" y="3570"/>
              <a:ext cx="144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uk-UA" altLang="en-US" sz="2000" b="1">
                  <a:solidFill>
                    <a:srgbClr val="000000"/>
                  </a:solidFill>
                </a:rPr>
                <a:t>СПІЛКУВАННЯ</a:t>
              </a:r>
            </a:p>
          </p:txBody>
        </p:sp>
        <p:sp>
          <p:nvSpPr>
            <p:cNvPr id="39951" name="AutoShape 15"/>
            <p:cNvSpPr>
              <a:spLocks noChangeArrowheads="1"/>
            </p:cNvSpPr>
            <p:nvPr/>
          </p:nvSpPr>
          <p:spPr bwMode="auto">
            <a:xfrm>
              <a:off x="394" y="3539"/>
              <a:ext cx="1124" cy="360"/>
            </a:xfrm>
            <a:prstGeom prst="flowChartAlternateProcess">
              <a:avLst/>
            </a:prstGeom>
            <a:solidFill>
              <a:srgbClr val="91ABFF">
                <a:alpha val="39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 b="1">
                <a:solidFill>
                  <a:srgbClr val="990000"/>
                </a:solidFill>
              </a:endParaRPr>
            </a:p>
          </p:txBody>
        </p:sp>
        <p:sp>
          <p:nvSpPr>
            <p:cNvPr id="39952" name="AutoShape 16"/>
            <p:cNvSpPr>
              <a:spLocks noChangeArrowheads="1"/>
            </p:cNvSpPr>
            <p:nvPr/>
          </p:nvSpPr>
          <p:spPr bwMode="auto">
            <a:xfrm>
              <a:off x="2319" y="156"/>
              <a:ext cx="1247" cy="590"/>
            </a:xfrm>
            <a:prstGeom prst="flowChartAlternateProcess">
              <a:avLst/>
            </a:prstGeom>
            <a:solidFill>
              <a:srgbClr val="91ABFF">
                <a:alpha val="39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 b="1">
                <a:solidFill>
                  <a:srgbClr val="990000"/>
                </a:solidFill>
              </a:endParaRPr>
            </a:p>
          </p:txBody>
        </p:sp>
        <p:sp>
          <p:nvSpPr>
            <p:cNvPr id="39953" name="AutoShape 17"/>
            <p:cNvSpPr>
              <a:spLocks noChangeArrowheads="1"/>
            </p:cNvSpPr>
            <p:nvPr/>
          </p:nvSpPr>
          <p:spPr bwMode="auto">
            <a:xfrm>
              <a:off x="645" y="350"/>
              <a:ext cx="903" cy="345"/>
            </a:xfrm>
            <a:prstGeom prst="flowChartAlternateProcess">
              <a:avLst/>
            </a:prstGeom>
            <a:solidFill>
              <a:srgbClr val="91ABFF">
                <a:alpha val="39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39954" name="Rectangle 23"/>
            <p:cNvSpPr>
              <a:spLocks noChangeArrowheads="1"/>
            </p:cNvSpPr>
            <p:nvPr/>
          </p:nvSpPr>
          <p:spPr bwMode="auto">
            <a:xfrm>
              <a:off x="632" y="404"/>
              <a:ext cx="98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uk-UA" altLang="en-US" sz="2000" b="1">
                  <a:solidFill>
                    <a:srgbClr val="000000"/>
                  </a:solidFill>
                </a:rPr>
                <a:t>ШЛЮБНА</a:t>
              </a:r>
              <a:endParaRPr lang="ru-RU" altLang="en-US" sz="2000" b="1">
                <a:solidFill>
                  <a:srgbClr val="000000"/>
                </a:solidFill>
              </a:endParaRPr>
            </a:p>
          </p:txBody>
        </p:sp>
        <p:sp>
          <p:nvSpPr>
            <p:cNvPr id="39955" name="Rectangle 24"/>
            <p:cNvSpPr>
              <a:spLocks noChangeArrowheads="1"/>
            </p:cNvSpPr>
            <p:nvPr/>
          </p:nvSpPr>
          <p:spPr bwMode="auto">
            <a:xfrm>
              <a:off x="397" y="3570"/>
              <a:ext cx="118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uk-UA" altLang="en-US" sz="2000" b="1" dirty="0">
                  <a:solidFill>
                    <a:srgbClr val="000000"/>
                  </a:solidFill>
                </a:rPr>
                <a:t>ДІЯЛЬНІСТЬ</a:t>
              </a:r>
              <a:endParaRPr lang="ru-RU" alt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39956" name="Rectangle 26"/>
            <p:cNvSpPr>
              <a:spLocks noChangeArrowheads="1"/>
            </p:cNvSpPr>
            <p:nvPr/>
          </p:nvSpPr>
          <p:spPr bwMode="auto">
            <a:xfrm>
              <a:off x="2319" y="232"/>
              <a:ext cx="1295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en-US" sz="2000" b="1">
                  <a:solidFill>
                    <a:srgbClr val="000000"/>
                  </a:solidFill>
                </a:rPr>
                <a:t>ТУРБОТА ПРО ПОТОМСТВО</a:t>
              </a:r>
            </a:p>
          </p:txBody>
        </p:sp>
        <p:sp>
          <p:nvSpPr>
            <p:cNvPr id="39957" name="AutoShape 27"/>
            <p:cNvSpPr>
              <a:spLocks noChangeArrowheads="1"/>
            </p:cNvSpPr>
            <p:nvPr/>
          </p:nvSpPr>
          <p:spPr bwMode="auto">
            <a:xfrm>
              <a:off x="3987" y="365"/>
              <a:ext cx="1452" cy="346"/>
            </a:xfrm>
            <a:prstGeom prst="flowChartAlternateProcess">
              <a:avLst/>
            </a:prstGeom>
            <a:solidFill>
              <a:srgbClr val="91ABFF">
                <a:alpha val="39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 b="1">
                <a:solidFill>
                  <a:srgbClr val="990000"/>
                </a:solidFill>
              </a:endParaRPr>
            </a:p>
          </p:txBody>
        </p:sp>
        <p:sp>
          <p:nvSpPr>
            <p:cNvPr id="39958" name="Rectangle 25"/>
            <p:cNvSpPr>
              <a:spLocks noChangeArrowheads="1"/>
            </p:cNvSpPr>
            <p:nvPr/>
          </p:nvSpPr>
          <p:spPr bwMode="auto">
            <a:xfrm>
              <a:off x="4016" y="417"/>
              <a:ext cx="145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uk-UA" altLang="en-US" sz="2000" b="1">
                  <a:solidFill>
                    <a:srgbClr val="000000"/>
                  </a:solidFill>
                </a:rPr>
                <a:t>СПОСІБ ЖИТТЯ</a:t>
              </a:r>
              <a:endParaRPr lang="ru-RU" altLang="en-US" sz="2000" b="1">
                <a:solidFill>
                  <a:srgbClr val="000000"/>
                </a:solidFill>
              </a:endParaRPr>
            </a:p>
          </p:txBody>
        </p:sp>
      </p:grpSp>
      <p:sp>
        <p:nvSpPr>
          <p:cNvPr id="21" name="AutoShape 28"/>
          <p:cNvSpPr>
            <a:spLocks noChangeArrowheads="1"/>
          </p:cNvSpPr>
          <p:nvPr/>
        </p:nvSpPr>
        <p:spPr bwMode="auto">
          <a:xfrm rot="-5400000">
            <a:off x="4013200" y="1538288"/>
            <a:ext cx="1425575" cy="885825"/>
          </a:xfrm>
          <a:prstGeom prst="notchedRightArrow">
            <a:avLst>
              <a:gd name="adj1" fmla="val 50000"/>
              <a:gd name="adj2" fmla="val 79244"/>
            </a:avLst>
          </a:prstGeom>
          <a:solidFill>
            <a:srgbClr val="33996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22" name="AutoShape 12"/>
          <p:cNvSpPr>
            <a:spLocks noChangeArrowheads="1"/>
          </p:cNvSpPr>
          <p:nvPr/>
        </p:nvSpPr>
        <p:spPr bwMode="auto">
          <a:xfrm rot="-4247146">
            <a:off x="6002338" y="1608138"/>
            <a:ext cx="1349375" cy="885825"/>
          </a:xfrm>
          <a:prstGeom prst="notchedRightArrow">
            <a:avLst>
              <a:gd name="adj1" fmla="val 50000"/>
              <a:gd name="adj2" fmla="val 48788"/>
            </a:avLst>
          </a:prstGeom>
          <a:solidFill>
            <a:srgbClr val="33996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39948" name="Rectangle 5"/>
          <p:cNvSpPr>
            <a:spLocks noChangeArrowheads="1"/>
          </p:cNvSpPr>
          <p:nvPr/>
        </p:nvSpPr>
        <p:spPr bwMode="auto">
          <a:xfrm>
            <a:off x="6491288" y="5659438"/>
            <a:ext cx="22860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uk-UA" altLang="en-US" sz="2000" b="1">
                <a:solidFill>
                  <a:srgbClr val="000000"/>
                </a:solidFill>
              </a:rPr>
              <a:t>СТОСУНКИ</a:t>
            </a:r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auto">
          <a:xfrm rot="5400000">
            <a:off x="-46831" y="6472030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20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607504" y="353643"/>
            <a:ext cx="8001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Метод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класифікації</a:t>
            </a:r>
            <a:endParaRPr kumimoji="0" lang="en-US" sz="3600" b="1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330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 rot="5400000">
            <a:off x="-46832" y="6458571"/>
            <a:ext cx="430213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  <a:r>
              <a:rPr kumimoji="0" lang="uk-UA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  <a:endParaRPr kumimoji="0" lang="uk-UA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276224" y="1268760"/>
            <a:ext cx="8712968" cy="513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lvl="0" algn="just">
              <a:buNone/>
            </a:pPr>
            <a:r>
              <a:rPr lang="uk-UA" sz="2600" b="1" dirty="0"/>
              <a:t>Поведінка тварин дуже різноманітна, тому розібратися в її формах допомагає </a:t>
            </a:r>
            <a:r>
              <a:rPr lang="uk-UA" sz="2600" b="1" i="1" dirty="0"/>
              <a:t>метод класифікації.</a:t>
            </a:r>
            <a:r>
              <a:rPr lang="uk-UA" sz="2600" b="1" dirty="0"/>
              <a:t> </a:t>
            </a:r>
            <a:endParaRPr lang="uk-UA" sz="2600" b="1" dirty="0" smtClean="0"/>
          </a:p>
          <a:p>
            <a:pPr lvl="0" algn="just">
              <a:buNone/>
            </a:pPr>
            <a:r>
              <a:rPr lang="uk-UA" sz="2600" b="1" dirty="0" smtClean="0"/>
              <a:t>Форми </a:t>
            </a:r>
            <a:r>
              <a:rPr lang="uk-UA" sz="2600" b="1" dirty="0"/>
              <a:t>поведінки </a:t>
            </a:r>
            <a:r>
              <a:rPr lang="uk-UA" sz="2600" b="1" dirty="0" smtClean="0"/>
              <a:t>класифікують: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uk-UA" sz="2600" b="1" dirty="0" smtClean="0"/>
              <a:t>за </a:t>
            </a:r>
            <a:r>
              <a:rPr lang="uk-UA" sz="2600" b="1" dirty="0"/>
              <a:t>функціями, </a:t>
            </a:r>
            <a:endParaRPr lang="uk-UA" sz="2600" b="1" dirty="0" smtClean="0"/>
          </a:p>
          <a:p>
            <a:pPr marL="457200" lvl="0" indent="-457200" algn="just">
              <a:buFont typeface="Wingdings" panose="05000000000000000000" pitchFamily="2" charset="2"/>
              <a:buChar char="Ø"/>
            </a:pPr>
            <a:r>
              <a:rPr lang="uk-UA" sz="2600" b="1" dirty="0" smtClean="0"/>
              <a:t>за </a:t>
            </a:r>
            <a:r>
              <a:rPr lang="uk-UA" sz="2600" b="1" dirty="0"/>
              <a:t>причинами</a:t>
            </a:r>
            <a:r>
              <a:rPr lang="uk-UA" sz="2600" b="1" dirty="0" smtClean="0"/>
              <a:t>,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uk-UA" sz="2600" b="1" dirty="0" smtClean="0"/>
              <a:t>за </a:t>
            </a:r>
            <a:r>
              <a:rPr lang="uk-UA" sz="2600" b="1" dirty="0"/>
              <a:t>походженням тощо. </a:t>
            </a:r>
            <a:endParaRPr lang="uk-UA" sz="2600" b="1" dirty="0" smtClean="0"/>
          </a:p>
          <a:p>
            <a:pPr lvl="0" algn="just">
              <a:buNone/>
            </a:pPr>
            <a:r>
              <a:rPr lang="uk-UA" sz="2600" b="1" dirty="0" smtClean="0"/>
              <a:t>Найпоширенішою </a:t>
            </a:r>
            <a:r>
              <a:rPr lang="uk-UA" sz="2600" b="1" dirty="0"/>
              <a:t>є класифікація, згідно з якою </a:t>
            </a:r>
            <a:r>
              <a:rPr lang="uk-UA" sz="2600" b="1" dirty="0" smtClean="0"/>
              <a:t>виділяють:</a:t>
            </a:r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uk-UA" sz="2600" b="1" dirty="0" smtClean="0"/>
              <a:t>інстинкти</a:t>
            </a:r>
            <a:r>
              <a:rPr lang="uk-UA" sz="2600" b="1" dirty="0"/>
              <a:t>, </a:t>
            </a:r>
            <a:endParaRPr lang="uk-UA" sz="2600" b="1" dirty="0" smtClean="0"/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uk-UA" sz="2600" b="1" dirty="0" err="1" smtClean="0"/>
              <a:t>научіння</a:t>
            </a:r>
            <a:r>
              <a:rPr lang="uk-UA" sz="2600" b="1" dirty="0" smtClean="0"/>
              <a:t>,</a:t>
            </a:r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uk-UA" sz="2600" b="1" dirty="0" smtClean="0"/>
              <a:t>розумову діяльність.</a:t>
            </a:r>
            <a:endParaRPr kumimoji="0" lang="uk-UA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7822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0"/>
          <p:cNvSpPr>
            <a:spLocks noChangeArrowheads="1"/>
          </p:cNvSpPr>
          <p:nvPr/>
        </p:nvSpPr>
        <p:spPr bwMode="auto">
          <a:xfrm>
            <a:off x="20637" y="63590"/>
            <a:ext cx="9123363" cy="6858001"/>
          </a:xfrm>
          <a:prstGeom prst="rect">
            <a:avLst/>
          </a:prstGeom>
          <a:solidFill>
            <a:schemeClr val="bg1">
              <a:alpha val="3215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39939" name="AutoShape 14"/>
          <p:cNvSpPr>
            <a:spLocks noChangeArrowheads="1"/>
          </p:cNvSpPr>
          <p:nvPr/>
        </p:nvSpPr>
        <p:spPr bwMode="auto">
          <a:xfrm>
            <a:off x="5633536" y="3039647"/>
            <a:ext cx="1619250" cy="541337"/>
          </a:xfrm>
          <a:prstGeom prst="flowChartAlternateProcess">
            <a:avLst/>
          </a:prstGeom>
          <a:solidFill>
            <a:srgbClr val="91ABFF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163513" y="100013"/>
            <a:ext cx="8785225" cy="1296987"/>
            <a:chOff x="209" y="-519"/>
            <a:chExt cx="5534" cy="817"/>
          </a:xfrm>
        </p:grpSpPr>
        <p:sp>
          <p:nvSpPr>
            <p:cNvPr id="39959" name="AutoShape 8"/>
            <p:cNvSpPr>
              <a:spLocks noChangeArrowheads="1"/>
            </p:cNvSpPr>
            <p:nvPr/>
          </p:nvSpPr>
          <p:spPr bwMode="auto">
            <a:xfrm>
              <a:off x="209" y="-519"/>
              <a:ext cx="5534" cy="817"/>
            </a:xfrm>
            <a:prstGeom prst="ribbon">
              <a:avLst>
                <a:gd name="adj1" fmla="val 20157"/>
                <a:gd name="adj2" fmla="val 75000"/>
              </a:avLst>
            </a:prstGeom>
            <a:solidFill>
              <a:srgbClr val="99CCFF">
                <a:alpha val="79999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39960" name="Rectangle 9"/>
            <p:cNvSpPr>
              <a:spLocks noChangeArrowheads="1"/>
            </p:cNvSpPr>
            <p:nvPr/>
          </p:nvSpPr>
          <p:spPr bwMode="auto">
            <a:xfrm>
              <a:off x="1122" y="-330"/>
              <a:ext cx="380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en-US" sz="4800" b="1" dirty="0" smtClean="0">
                  <a:solidFill>
                    <a:srgbClr val="000000"/>
                  </a:solidFill>
                </a:rPr>
                <a:t>ТИПИ ПОВЕДІНКИ</a:t>
              </a:r>
              <a:endParaRPr lang="ru-RU" altLang="en-US" sz="48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6" name="AutoShape 10"/>
          <p:cNvSpPr>
            <a:spLocks noChangeArrowheads="1"/>
          </p:cNvSpPr>
          <p:nvPr/>
        </p:nvSpPr>
        <p:spPr bwMode="auto">
          <a:xfrm rot="6782835">
            <a:off x="1222768" y="3887614"/>
            <a:ext cx="1274763" cy="885825"/>
          </a:xfrm>
          <a:prstGeom prst="notchedRightArrow">
            <a:avLst>
              <a:gd name="adj1" fmla="val 50000"/>
              <a:gd name="adj2" fmla="val 54891"/>
            </a:avLst>
          </a:prstGeom>
          <a:solidFill>
            <a:srgbClr val="33996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 rot="6642231">
            <a:off x="2230445" y="1826492"/>
            <a:ext cx="1614487" cy="885825"/>
          </a:xfrm>
          <a:prstGeom prst="notchedRightArrow">
            <a:avLst>
              <a:gd name="adj1" fmla="val 50000"/>
              <a:gd name="adj2" fmla="val 52669"/>
            </a:avLst>
          </a:prstGeom>
          <a:solidFill>
            <a:srgbClr val="33996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 rot="3611309">
            <a:off x="5253461" y="1826494"/>
            <a:ext cx="1704975" cy="885825"/>
          </a:xfrm>
          <a:prstGeom prst="notchedRightArrow">
            <a:avLst>
              <a:gd name="adj1" fmla="val 50000"/>
              <a:gd name="adj2" fmla="val 48724"/>
            </a:avLst>
          </a:prstGeom>
          <a:solidFill>
            <a:srgbClr val="33996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0" name="Group 32"/>
          <p:cNvGrpSpPr>
            <a:grpSpLocks/>
          </p:cNvGrpSpPr>
          <p:nvPr/>
        </p:nvGrpSpPr>
        <p:grpSpPr bwMode="auto">
          <a:xfrm>
            <a:off x="596114" y="3054915"/>
            <a:ext cx="8178801" cy="2595563"/>
            <a:chOff x="366" y="2098"/>
            <a:chExt cx="5152" cy="1635"/>
          </a:xfrm>
        </p:grpSpPr>
        <p:sp>
          <p:nvSpPr>
            <p:cNvPr id="39949" name="AutoShape 14"/>
            <p:cNvSpPr>
              <a:spLocks noChangeArrowheads="1"/>
            </p:cNvSpPr>
            <p:nvPr/>
          </p:nvSpPr>
          <p:spPr bwMode="auto">
            <a:xfrm>
              <a:off x="1578" y="3380"/>
              <a:ext cx="1289" cy="341"/>
            </a:xfrm>
            <a:prstGeom prst="flowChartAlternateProcess">
              <a:avLst/>
            </a:prstGeom>
            <a:solidFill>
              <a:srgbClr val="91ABFF">
                <a:alpha val="39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39950" name="Rectangle 5"/>
            <p:cNvSpPr>
              <a:spLocks noChangeArrowheads="1"/>
            </p:cNvSpPr>
            <p:nvPr/>
          </p:nvSpPr>
          <p:spPr bwMode="auto">
            <a:xfrm>
              <a:off x="1634" y="3430"/>
              <a:ext cx="122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uk-UA" altLang="en-US" sz="2000" b="1" dirty="0" smtClean="0">
                  <a:solidFill>
                    <a:srgbClr val="000000"/>
                  </a:solidFill>
                </a:rPr>
                <a:t>МІГРАЦІЙНА</a:t>
              </a:r>
              <a:endParaRPr lang="uk-UA" alt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39951" name="AutoShape 15"/>
            <p:cNvSpPr>
              <a:spLocks noChangeArrowheads="1"/>
            </p:cNvSpPr>
            <p:nvPr/>
          </p:nvSpPr>
          <p:spPr bwMode="auto">
            <a:xfrm>
              <a:off x="1101" y="2098"/>
              <a:ext cx="1309" cy="360"/>
            </a:xfrm>
            <a:prstGeom prst="flowChartAlternateProcess">
              <a:avLst/>
            </a:prstGeom>
            <a:solidFill>
              <a:srgbClr val="91ABFF">
                <a:alpha val="39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 b="1">
                <a:solidFill>
                  <a:srgbClr val="990000"/>
                </a:solidFill>
              </a:endParaRPr>
            </a:p>
          </p:txBody>
        </p:sp>
        <p:sp>
          <p:nvSpPr>
            <p:cNvPr id="39952" name="AutoShape 16"/>
            <p:cNvSpPr>
              <a:spLocks noChangeArrowheads="1"/>
            </p:cNvSpPr>
            <p:nvPr/>
          </p:nvSpPr>
          <p:spPr bwMode="auto">
            <a:xfrm>
              <a:off x="2956" y="3383"/>
              <a:ext cx="1247" cy="338"/>
            </a:xfrm>
            <a:prstGeom prst="flowChartAlternateProcess">
              <a:avLst/>
            </a:prstGeom>
            <a:solidFill>
              <a:srgbClr val="91ABFF">
                <a:alpha val="39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 b="1">
                <a:solidFill>
                  <a:srgbClr val="990000"/>
                </a:solidFill>
              </a:endParaRPr>
            </a:p>
          </p:txBody>
        </p:sp>
        <p:sp>
          <p:nvSpPr>
            <p:cNvPr id="39953" name="AutoShape 17"/>
            <p:cNvSpPr>
              <a:spLocks noChangeArrowheads="1"/>
            </p:cNvSpPr>
            <p:nvPr/>
          </p:nvSpPr>
          <p:spPr bwMode="auto">
            <a:xfrm>
              <a:off x="371" y="3387"/>
              <a:ext cx="903" cy="345"/>
            </a:xfrm>
            <a:prstGeom prst="flowChartAlternateProcess">
              <a:avLst/>
            </a:prstGeom>
            <a:solidFill>
              <a:srgbClr val="91ABFF">
                <a:alpha val="39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39954" name="Rectangle 23"/>
            <p:cNvSpPr>
              <a:spLocks noChangeArrowheads="1"/>
            </p:cNvSpPr>
            <p:nvPr/>
          </p:nvSpPr>
          <p:spPr bwMode="auto">
            <a:xfrm>
              <a:off x="366" y="3424"/>
              <a:ext cx="95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uk-UA" altLang="en-US" sz="2000" b="1" dirty="0" smtClean="0">
                  <a:solidFill>
                    <a:srgbClr val="000000"/>
                  </a:solidFill>
                </a:rPr>
                <a:t>ХАРЧОВА</a:t>
              </a:r>
              <a:endParaRPr lang="ru-RU" alt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39955" name="Rectangle 24"/>
            <p:cNvSpPr>
              <a:spLocks noChangeArrowheads="1"/>
            </p:cNvSpPr>
            <p:nvPr/>
          </p:nvSpPr>
          <p:spPr bwMode="auto">
            <a:xfrm>
              <a:off x="1093" y="2156"/>
              <a:ext cx="145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uk-UA" altLang="en-US" sz="2000" b="1" dirty="0" smtClean="0">
                  <a:solidFill>
                    <a:srgbClr val="000000"/>
                  </a:solidFill>
                </a:rPr>
                <a:t>ПРИРОДЖЕНА</a:t>
              </a:r>
              <a:endParaRPr lang="ru-RU" alt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39956" name="Rectangle 26"/>
            <p:cNvSpPr>
              <a:spLocks noChangeArrowheads="1"/>
            </p:cNvSpPr>
            <p:nvPr/>
          </p:nvSpPr>
          <p:spPr bwMode="auto">
            <a:xfrm>
              <a:off x="3078" y="3434"/>
              <a:ext cx="108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en-US" sz="2000" b="1" dirty="0" smtClean="0">
                  <a:solidFill>
                    <a:srgbClr val="000000"/>
                  </a:solidFill>
                </a:rPr>
                <a:t>НАВЧАННЯ</a:t>
              </a:r>
              <a:endParaRPr lang="ru-RU" alt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39957" name="AutoShape 27"/>
            <p:cNvSpPr>
              <a:spLocks noChangeArrowheads="1"/>
            </p:cNvSpPr>
            <p:nvPr/>
          </p:nvSpPr>
          <p:spPr bwMode="auto">
            <a:xfrm>
              <a:off x="4326" y="3387"/>
              <a:ext cx="1192" cy="346"/>
            </a:xfrm>
            <a:prstGeom prst="flowChartAlternateProcess">
              <a:avLst/>
            </a:prstGeom>
            <a:solidFill>
              <a:srgbClr val="91ABFF">
                <a:alpha val="39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 b="1">
                <a:solidFill>
                  <a:srgbClr val="990000"/>
                </a:solidFill>
              </a:endParaRPr>
            </a:p>
          </p:txBody>
        </p:sp>
        <p:sp>
          <p:nvSpPr>
            <p:cNvPr id="39958" name="Rectangle 25"/>
            <p:cNvSpPr>
              <a:spLocks noChangeArrowheads="1"/>
            </p:cNvSpPr>
            <p:nvPr/>
          </p:nvSpPr>
          <p:spPr bwMode="auto">
            <a:xfrm>
              <a:off x="4391" y="3428"/>
              <a:ext cx="106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uk-UA" altLang="en-US" sz="2000" b="1" dirty="0" smtClean="0">
                  <a:solidFill>
                    <a:srgbClr val="000000"/>
                  </a:solidFill>
                </a:rPr>
                <a:t>ОСЯГАННЯ</a:t>
              </a:r>
              <a:endParaRPr lang="ru-RU" altLang="en-US" sz="20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1" name="AutoShape 28"/>
          <p:cNvSpPr>
            <a:spLocks noChangeArrowheads="1"/>
          </p:cNvSpPr>
          <p:nvPr/>
        </p:nvSpPr>
        <p:spPr bwMode="auto">
          <a:xfrm rot="3699545">
            <a:off x="2954255" y="3930232"/>
            <a:ext cx="1425575" cy="885825"/>
          </a:xfrm>
          <a:prstGeom prst="notchedRightArrow">
            <a:avLst>
              <a:gd name="adj1" fmla="val 50000"/>
              <a:gd name="adj2" fmla="val 79244"/>
            </a:avLst>
          </a:prstGeom>
          <a:solidFill>
            <a:srgbClr val="33996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22" name="AutoShape 12"/>
          <p:cNvSpPr>
            <a:spLocks noChangeArrowheads="1"/>
          </p:cNvSpPr>
          <p:nvPr/>
        </p:nvSpPr>
        <p:spPr bwMode="auto">
          <a:xfrm rot="3369512">
            <a:off x="6591588" y="3851250"/>
            <a:ext cx="1349375" cy="885825"/>
          </a:xfrm>
          <a:prstGeom prst="notchedRightArrow">
            <a:avLst>
              <a:gd name="adj1" fmla="val 50000"/>
              <a:gd name="adj2" fmla="val 48788"/>
            </a:avLst>
          </a:prstGeom>
          <a:solidFill>
            <a:srgbClr val="33996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39948" name="Rectangle 5"/>
          <p:cNvSpPr>
            <a:spLocks noChangeArrowheads="1"/>
          </p:cNvSpPr>
          <p:nvPr/>
        </p:nvSpPr>
        <p:spPr bwMode="auto">
          <a:xfrm>
            <a:off x="5733578" y="3128174"/>
            <a:ext cx="146408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uk-UA" altLang="en-US" sz="2000" b="1" dirty="0" smtClean="0">
                <a:solidFill>
                  <a:srgbClr val="000000"/>
                </a:solidFill>
              </a:rPr>
              <a:t>НАБУТА</a:t>
            </a:r>
            <a:endParaRPr lang="uk-UA" altLang="en-US" sz="2000" b="1" dirty="0">
              <a:solidFill>
                <a:srgbClr val="000000"/>
              </a:solidFill>
            </a:endParaRPr>
          </a:p>
        </p:txBody>
      </p:sp>
      <p:sp>
        <p:nvSpPr>
          <p:cNvPr id="25" name="AutoShape 12"/>
          <p:cNvSpPr>
            <a:spLocks noChangeArrowheads="1"/>
          </p:cNvSpPr>
          <p:nvPr/>
        </p:nvSpPr>
        <p:spPr bwMode="auto">
          <a:xfrm rot="6992332">
            <a:off x="5162817" y="3887614"/>
            <a:ext cx="1349375" cy="885825"/>
          </a:xfrm>
          <a:prstGeom prst="notchedRightArrow">
            <a:avLst>
              <a:gd name="adj1" fmla="val 50000"/>
              <a:gd name="adj2" fmla="val 48788"/>
            </a:avLst>
          </a:prstGeom>
          <a:solidFill>
            <a:srgbClr val="33996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auto">
          <a:xfrm rot="5400000">
            <a:off x="-26194" y="6501049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22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47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12"/>
          <p:cNvSpPr txBox="1">
            <a:spLocks noChangeArrowheads="1"/>
          </p:cNvSpPr>
          <p:nvPr/>
        </p:nvSpPr>
        <p:spPr bwMode="auto">
          <a:xfrm>
            <a:off x="179388" y="5103674"/>
            <a:ext cx="896461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uk-UA" altLang="en-US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Рух кота до тарілки, стимулом якого є їжа, називається природженою поведінкою.</a:t>
            </a:r>
            <a:endParaRPr lang="uk-UA" alt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084" name="Text Box 20"/>
          <p:cNvSpPr txBox="1">
            <a:spLocks noChangeArrowheads="1"/>
          </p:cNvSpPr>
          <p:nvPr/>
        </p:nvSpPr>
        <p:spPr bwMode="auto">
          <a:xfrm rot="5400000">
            <a:off x="-35718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23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6085" name="WordArt 3"/>
          <p:cNvSpPr>
            <a:spLocks noChangeArrowheads="1" noChangeShapeType="1" noTextEdit="1"/>
          </p:cNvSpPr>
          <p:nvPr/>
        </p:nvSpPr>
        <p:spPr bwMode="auto">
          <a:xfrm>
            <a:off x="2123727" y="332656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ПРИРОДЖЕНА ПОВЕДІНКА</a:t>
            </a:r>
            <a:endParaRPr lang="en-US" sz="3600" b="1" kern="10" dirty="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68760"/>
            <a:ext cx="7017695" cy="394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87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12"/>
          <p:cNvSpPr txBox="1">
            <a:spLocks noChangeArrowheads="1"/>
          </p:cNvSpPr>
          <p:nvPr/>
        </p:nvSpPr>
        <p:spPr bwMode="auto">
          <a:xfrm>
            <a:off x="5464932" y="2075230"/>
            <a:ext cx="3528391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uk-UA" altLang="en-US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Рух кота до холодильника у відповідь на звук його дверей є набутою поведінкою.</a:t>
            </a:r>
            <a:endParaRPr lang="uk-UA" alt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084" name="Text Box 20"/>
          <p:cNvSpPr txBox="1">
            <a:spLocks noChangeArrowheads="1"/>
          </p:cNvSpPr>
          <p:nvPr/>
        </p:nvSpPr>
        <p:spPr bwMode="auto">
          <a:xfrm rot="5400000">
            <a:off x="-46831" y="64291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24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6085" name="WordArt 3"/>
          <p:cNvSpPr>
            <a:spLocks noChangeArrowheads="1" noChangeShapeType="1" noTextEdit="1"/>
          </p:cNvSpPr>
          <p:nvPr/>
        </p:nvSpPr>
        <p:spPr bwMode="auto">
          <a:xfrm>
            <a:off x="2123727" y="332656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НАБУТА ПОВЕДІНКА</a:t>
            </a:r>
            <a:endParaRPr lang="en-US" sz="3600" b="1" kern="10" dirty="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64" y="1183442"/>
            <a:ext cx="5199896" cy="519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68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46083" name="Text Box 12"/>
          <p:cNvSpPr txBox="1">
            <a:spLocks noChangeArrowheads="1"/>
          </p:cNvSpPr>
          <p:nvPr/>
        </p:nvSpPr>
        <p:spPr bwMode="auto">
          <a:xfrm>
            <a:off x="224631" y="4008823"/>
            <a:ext cx="4169568" cy="2708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 eaLnBrk="1" hangingPunct="1">
              <a:spcBef>
                <a:spcPts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uk-UA" altLang="en-US" sz="1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Харчова поведінка </a:t>
            </a:r>
            <a:r>
              <a:rPr lang="uk-UA" altLang="en-US" sz="1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притаманна всім тваринам і характеризується великою різноманітністю. Вона нерозривно пов’язана з різними видами активності: пошук, запасання їжі та обмін речовин. </a:t>
            </a:r>
            <a:endParaRPr lang="uk-UA" altLang="en-US" sz="17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ts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uk-UA" altLang="en-US" sz="1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Хижаки здобувають їжу за допомогою полювання, під час якого застосовують різні тактики. Наприклад, котячі підстерігають здобич, а собаки, вовки ̶  заганяють її. </a:t>
            </a:r>
            <a:endParaRPr lang="uk-UA" altLang="en-US" sz="1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084" name="Text Box 20"/>
          <p:cNvSpPr txBox="1">
            <a:spLocks noChangeArrowheads="1"/>
          </p:cNvSpPr>
          <p:nvPr/>
        </p:nvSpPr>
        <p:spPr bwMode="auto">
          <a:xfrm rot="5400000">
            <a:off x="-43657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25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6085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Харчова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46086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139825"/>
            <a:ext cx="4344987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025" y="4100513"/>
            <a:ext cx="4624388" cy="259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8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26" y="1105693"/>
            <a:ext cx="3948112" cy="296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47107" name="Text Box 20"/>
          <p:cNvSpPr txBox="1">
            <a:spLocks noChangeArrowheads="1"/>
          </p:cNvSpPr>
          <p:nvPr/>
        </p:nvSpPr>
        <p:spPr bwMode="auto">
          <a:xfrm rot="5400000">
            <a:off x="132557" y="6430169"/>
            <a:ext cx="430212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86</a:t>
            </a:r>
            <a:endParaRPr lang="uk-UA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7108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Харчова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47109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25538"/>
            <a:ext cx="4465638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4035425"/>
            <a:ext cx="3662363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125538"/>
            <a:ext cx="3744913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305300"/>
            <a:ext cx="4651375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0"/>
          <p:cNvSpPr txBox="1">
            <a:spLocks noChangeArrowheads="1"/>
          </p:cNvSpPr>
          <p:nvPr/>
        </p:nvSpPr>
        <p:spPr bwMode="auto">
          <a:xfrm rot="5400000">
            <a:off x="-46831" y="64291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26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48131" name="Text Box 20"/>
          <p:cNvSpPr txBox="1">
            <a:spLocks noChangeArrowheads="1"/>
          </p:cNvSpPr>
          <p:nvPr/>
        </p:nvSpPr>
        <p:spPr bwMode="auto">
          <a:xfrm rot="5400000">
            <a:off x="-46831" y="6434819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27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8132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Харчова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48133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130300"/>
            <a:ext cx="4167188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4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967163"/>
            <a:ext cx="4200525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5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300" y="4008438"/>
            <a:ext cx="3683000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6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50" y="1130300"/>
            <a:ext cx="368300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49155" name="Text Box 12"/>
          <p:cNvSpPr txBox="1">
            <a:spLocks noChangeArrowheads="1"/>
          </p:cNvSpPr>
          <p:nvPr/>
        </p:nvSpPr>
        <p:spPr bwMode="auto">
          <a:xfrm>
            <a:off x="377825" y="5830888"/>
            <a:ext cx="3563938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/>
            <a:r>
              <a:rPr lang="uk-UA" altLang="en-US" sz="18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Пошукова поведінка</a:t>
            </a:r>
            <a:r>
              <a:rPr lang="uk-UA" altLang="en-US"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запуска</a:t>
            </a:r>
            <a:r>
              <a:rPr lang="en-US" altLang="en-US"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uk-UA" altLang="en-US"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ється процесами збудження, що викликаються відсутністю їжі.</a:t>
            </a:r>
          </a:p>
        </p:txBody>
      </p:sp>
      <p:sp>
        <p:nvSpPr>
          <p:cNvPr id="49156" name="Text Box 20"/>
          <p:cNvSpPr txBox="1">
            <a:spLocks noChangeArrowheads="1"/>
          </p:cNvSpPr>
          <p:nvPr/>
        </p:nvSpPr>
        <p:spPr bwMode="auto">
          <a:xfrm rot="5400000">
            <a:off x="-46831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28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9157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Пошукова поведінка і здобування їжі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4915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104900"/>
            <a:ext cx="3314700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9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0" y="4021138"/>
            <a:ext cx="4202113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0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988" y="1076325"/>
            <a:ext cx="4389437" cy="292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0179" name="Text Box 12"/>
          <p:cNvSpPr txBox="1">
            <a:spLocks noChangeArrowheads="1"/>
          </p:cNvSpPr>
          <p:nvPr/>
        </p:nvSpPr>
        <p:spPr bwMode="auto">
          <a:xfrm>
            <a:off x="3946525" y="1041400"/>
            <a:ext cx="5176838" cy="25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</a:pPr>
            <a:r>
              <a:rPr lang="uk-UA" altLang="en-US" sz="20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Пошукова поведінка </a:t>
            </a:r>
            <a:r>
              <a:rPr lang="uk-UA" alt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відрізняється винятковою різноманітністю і залежить від особливостей екології і біології виду. </a:t>
            </a:r>
            <a:r>
              <a:rPr lang="ru-RU" alt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Спільним для тварин є підвищення чутливості до харчових подразників</a:t>
            </a:r>
            <a:r>
              <a:rPr lang="uk-UA" alt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Тварини виявляють вибірковість стосовно їжі. Часто тварини прагнуть підтримувати різноманітність харчового раціону.</a:t>
            </a:r>
            <a:endParaRPr lang="uk-UA" altLang="en-US" sz="2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181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Пошукова поведінка і здобування їжі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018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950" y="3611563"/>
            <a:ext cx="456882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3595688"/>
            <a:ext cx="4105275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5" y="1155700"/>
            <a:ext cx="3760788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0"/>
          <p:cNvSpPr txBox="1">
            <a:spLocks noChangeArrowheads="1"/>
          </p:cNvSpPr>
          <p:nvPr/>
        </p:nvSpPr>
        <p:spPr bwMode="auto">
          <a:xfrm rot="5400000">
            <a:off x="-46831" y="64291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29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9424" y="0"/>
            <a:ext cx="9144000" cy="6858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 algn="ctr" eaLnBrk="1" hangingPunct="1"/>
            <a:r>
              <a:rPr lang="uk-UA" altLang="en-US" sz="7200" b="1" i="1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Поведінка</a:t>
            </a:r>
            <a:r>
              <a:rPr lang="uk-UA" altLang="en-US" sz="7200" b="1" i="1" dirty="0" smtClean="0">
                <a:solidFill>
                  <a:schemeClr val="tx1"/>
                </a:solidFill>
              </a:rPr>
              <a:t> </a:t>
            </a:r>
            <a:r>
              <a:rPr lang="uk-UA" altLang="en-US" sz="72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дзеркало, в якому кожен показує свою подобу.</a:t>
            </a:r>
            <a:br>
              <a:rPr lang="uk-UA" altLang="en-US" sz="72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altLang="en-US" sz="7200" b="1" dirty="0" smtClean="0">
                <a:solidFill>
                  <a:schemeClr val="tx1"/>
                </a:solidFill>
              </a:rPr>
              <a:t/>
            </a:r>
            <a:br>
              <a:rPr lang="uk-UA" altLang="en-US" sz="7200" b="1" dirty="0" smtClean="0">
                <a:solidFill>
                  <a:schemeClr val="tx1"/>
                </a:solidFill>
              </a:rPr>
            </a:br>
            <a:r>
              <a:rPr lang="uk-UA" altLang="en-US" sz="5400" i="1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Йоганн Вольфганг фон Гете</a:t>
            </a:r>
            <a:endParaRPr lang="ru-RU" altLang="en-US" sz="5400" i="1" cap="none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 rot="5400000">
            <a:off x="-40053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 3</a:t>
            </a:r>
            <a:endParaRPr lang="uk-UA" altLang="en-US" sz="18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3532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1203" name="Text Box 12"/>
          <p:cNvSpPr txBox="1">
            <a:spLocks noChangeArrowheads="1"/>
          </p:cNvSpPr>
          <p:nvPr/>
        </p:nvSpPr>
        <p:spPr bwMode="auto">
          <a:xfrm>
            <a:off x="4606925" y="3943350"/>
            <a:ext cx="4427538" cy="291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</a:pPr>
            <a:r>
              <a:rPr lang="uk-UA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 тварин, які харчуються живою їжею, спостерігаються дві основні стратегії здобування їжі – полювання й випасання.</a:t>
            </a:r>
          </a:p>
          <a:p>
            <a:pPr algn="just">
              <a:buClr>
                <a:srgbClr val="F0A22E"/>
              </a:buClr>
            </a:pPr>
            <a:r>
              <a:rPr lang="uk-UA" altLang="en-US"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Випасання полягає в поїданні частин або окремих органів кормових організмів. Класичним прикладом пасовищного типу тварин можуть служити великі хребетні рослиноїдні тварини, такі як вівці та кози. </a:t>
            </a:r>
          </a:p>
        </p:txBody>
      </p:sp>
      <p:sp>
        <p:nvSpPr>
          <p:cNvPr id="51205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Пошукова поведінка і здобування їжі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120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130300"/>
            <a:ext cx="287972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7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143000"/>
            <a:ext cx="5448300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8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60800"/>
            <a:ext cx="4257675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0"/>
          <p:cNvSpPr txBox="1">
            <a:spLocks noChangeArrowheads="1"/>
          </p:cNvSpPr>
          <p:nvPr/>
        </p:nvSpPr>
        <p:spPr bwMode="auto">
          <a:xfrm rot="5400000">
            <a:off x="-46831" y="64291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30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2227" name="Text Box 12"/>
          <p:cNvSpPr txBox="1">
            <a:spLocks noChangeArrowheads="1"/>
          </p:cNvSpPr>
          <p:nvPr/>
        </p:nvSpPr>
        <p:spPr bwMode="auto">
          <a:xfrm>
            <a:off x="4103688" y="4235450"/>
            <a:ext cx="5040312" cy="224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</a:pPr>
            <a:r>
              <a:rPr lang="uk-UA" alt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деяких гризунів, до яких належать хом’яки та бурундуки, запасання корму набуло характеру пристосування до несприятливих періодів року. У них запасання корму збігається з періодом дозрівання злаків. За сезон звичайний хом’як запасає до 16 кг рослинного корму. </a:t>
            </a:r>
          </a:p>
        </p:txBody>
      </p:sp>
      <p:sp>
        <p:nvSpPr>
          <p:cNvPr id="52229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Запасання їжі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2230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196975"/>
            <a:ext cx="4643438" cy="282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1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" y="1227138"/>
            <a:ext cx="4116388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2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4181475"/>
            <a:ext cx="4075113" cy="254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0"/>
          <p:cNvSpPr txBox="1">
            <a:spLocks noChangeArrowheads="1"/>
          </p:cNvSpPr>
          <p:nvPr/>
        </p:nvSpPr>
        <p:spPr bwMode="auto">
          <a:xfrm rot="5400000">
            <a:off x="-46831" y="64291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31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0179" name="Text Box 12"/>
          <p:cNvSpPr txBox="1">
            <a:spLocks noChangeArrowheads="1"/>
          </p:cNvSpPr>
          <p:nvPr/>
        </p:nvSpPr>
        <p:spPr bwMode="auto">
          <a:xfrm>
            <a:off x="4022725" y="3660775"/>
            <a:ext cx="5040313" cy="318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  <a:defRPr/>
            </a:pP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влітку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гризуни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шукають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всьому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лісу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зернятка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горішки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відкладаючи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нірки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дає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їм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можливість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всю зиму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сидіти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своїй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домівці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виходячи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назовні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Майже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весь час вони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сплять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перериваючи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сон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того,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щоби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підкріпитися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buClr>
                <a:srgbClr val="F0A22E"/>
              </a:buClr>
              <a:defRPr/>
            </a:pP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Білки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бобри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впадають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сплячку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але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підготовку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проводять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Бобри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живуть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великими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сім’ями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разом вони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будують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поблизу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води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собі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затишні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хатинки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якими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складають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свою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їжу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гілочки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дерев.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вони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харчуються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корінням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рослин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котрі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ростуть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воді</a:t>
            </a:r>
            <a:r>
              <a:rPr lang="ru-RU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altLang="en-US" sz="165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252" name="Text Box 20"/>
          <p:cNvSpPr txBox="1">
            <a:spLocks noChangeArrowheads="1"/>
          </p:cNvSpPr>
          <p:nvPr/>
        </p:nvSpPr>
        <p:spPr bwMode="auto">
          <a:xfrm rot="5400000">
            <a:off x="132557" y="6430169"/>
            <a:ext cx="430212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86</a:t>
            </a:r>
            <a:endParaRPr lang="uk-UA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3253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Запасання їжі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325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3978275"/>
            <a:ext cx="3781425" cy="283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5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1060450"/>
            <a:ext cx="3775075" cy="283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6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123950"/>
            <a:ext cx="3911600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0"/>
          <p:cNvSpPr txBox="1">
            <a:spLocks noChangeArrowheads="1"/>
          </p:cNvSpPr>
          <p:nvPr/>
        </p:nvSpPr>
        <p:spPr bwMode="auto">
          <a:xfrm rot="5400000">
            <a:off x="-46831" y="64291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32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4275" name="Text Box 12"/>
          <p:cNvSpPr txBox="1">
            <a:spLocks noChangeArrowheads="1"/>
          </p:cNvSpPr>
          <p:nvPr/>
        </p:nvSpPr>
        <p:spPr bwMode="auto">
          <a:xfrm>
            <a:off x="4548188" y="1457325"/>
            <a:ext cx="4446587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</a:pPr>
            <a:r>
              <a:rPr lang="uk-UA" alt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 комах поширене запасання корму для личинок. </a:t>
            </a:r>
          </a:p>
          <a:p>
            <a:pPr algn="just">
              <a:buClr>
                <a:srgbClr val="F0A22E"/>
              </a:buClr>
            </a:pPr>
            <a:r>
              <a:rPr lang="uk-UA" alt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Наприклад, жуки-гнойовики відкладають яйця в заготовлені гнойові кульки.</a:t>
            </a:r>
          </a:p>
        </p:txBody>
      </p:sp>
      <p:sp>
        <p:nvSpPr>
          <p:cNvPr id="54276" name="Text Box 20"/>
          <p:cNvSpPr txBox="1">
            <a:spLocks noChangeArrowheads="1"/>
          </p:cNvSpPr>
          <p:nvPr/>
        </p:nvSpPr>
        <p:spPr bwMode="auto">
          <a:xfrm rot="5400000">
            <a:off x="-46831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33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4277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Запасання їжі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4278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3832225"/>
            <a:ext cx="43434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9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8" y="1120775"/>
            <a:ext cx="3654425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0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8" y="3917950"/>
            <a:ext cx="3717925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5299" name="Text Box 12"/>
          <p:cNvSpPr txBox="1">
            <a:spLocks noChangeArrowheads="1"/>
          </p:cNvSpPr>
          <p:nvPr/>
        </p:nvSpPr>
        <p:spPr bwMode="auto">
          <a:xfrm>
            <a:off x="4140200" y="1412875"/>
            <a:ext cx="4445000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</a:pPr>
            <a:r>
              <a:rPr lang="uk-UA" alt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uk-UA" altLang="en-US" sz="20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оборонної поведінки </a:t>
            </a:r>
            <a:r>
              <a:rPr lang="uk-UA" alt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належать дії, спрямовані на уникнення небезпеки. Оборонні реакції виникають у відповідь на зовнішні стимули і можуть бути активними, аж до нападу, або пасивними. </a:t>
            </a:r>
          </a:p>
        </p:txBody>
      </p:sp>
      <p:sp>
        <p:nvSpPr>
          <p:cNvPr id="55300" name="Text Box 20"/>
          <p:cNvSpPr txBox="1">
            <a:spLocks noChangeArrowheads="1"/>
          </p:cNvSpPr>
          <p:nvPr/>
        </p:nvSpPr>
        <p:spPr bwMode="auto">
          <a:xfrm rot="5400000">
            <a:off x="-76200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34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5301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Оборонна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5302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3886200"/>
            <a:ext cx="3371850" cy="283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3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1184275"/>
            <a:ext cx="3413125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4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646488"/>
            <a:ext cx="4608512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6324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Оборонна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6325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00138"/>
            <a:ext cx="424815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6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3956050"/>
            <a:ext cx="4230688" cy="280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7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997325"/>
            <a:ext cx="3697287" cy="276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00138"/>
            <a:ext cx="4430713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0"/>
          <p:cNvSpPr txBox="1">
            <a:spLocks noChangeArrowheads="1"/>
          </p:cNvSpPr>
          <p:nvPr/>
        </p:nvSpPr>
        <p:spPr bwMode="auto">
          <a:xfrm rot="5400000">
            <a:off x="-46831" y="64291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35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7347" name="Text Box 12"/>
          <p:cNvSpPr txBox="1">
            <a:spLocks noChangeArrowheads="1"/>
          </p:cNvSpPr>
          <p:nvPr/>
        </p:nvSpPr>
        <p:spPr bwMode="auto">
          <a:xfrm>
            <a:off x="4511675" y="1049338"/>
            <a:ext cx="4446588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</a:pPr>
            <a:r>
              <a:rPr lang="uk-UA" altLang="en-US" sz="2400" b="1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Класичним прикладом оборонної реакції є реакція уникнення, що спостеріга-ється у виводкових птахів у відповідь на появу силуету хижака.</a:t>
            </a:r>
            <a:endParaRPr lang="uk-UA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349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Оборонна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735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4149725"/>
            <a:ext cx="4357687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1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090613"/>
            <a:ext cx="4256087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2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357563"/>
            <a:ext cx="4468812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0"/>
          <p:cNvSpPr txBox="1">
            <a:spLocks noChangeArrowheads="1"/>
          </p:cNvSpPr>
          <p:nvPr/>
        </p:nvSpPr>
        <p:spPr bwMode="auto">
          <a:xfrm rot="5400000">
            <a:off x="-46831" y="64291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36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8371" name="Text Box 12"/>
          <p:cNvSpPr txBox="1">
            <a:spLocks noChangeArrowheads="1"/>
          </p:cNvSpPr>
          <p:nvPr/>
        </p:nvSpPr>
        <p:spPr bwMode="auto">
          <a:xfrm>
            <a:off x="365239" y="4057650"/>
            <a:ext cx="4476750" cy="25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</a:pPr>
            <a:r>
              <a:rPr lang="ru-RU" altLang="en-US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Комфортна </a:t>
            </a:r>
            <a:r>
              <a:rPr lang="ru-RU" altLang="en-US" sz="2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поведінка</a:t>
            </a:r>
            <a:r>
              <a:rPr lang="ru-RU" altLang="en-US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спрямована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догляд за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тілом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є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невід’ємною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частиною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життєдіяльності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здорової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тварини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Порушення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комфортної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поведінки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свідчить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неблагополуччя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тварини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(хворобу, голод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низький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соціальний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статус у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суспільних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тварин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uk-UA" alt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372" name="Text Box 20"/>
          <p:cNvSpPr txBox="1">
            <a:spLocks noChangeArrowheads="1"/>
          </p:cNvSpPr>
          <p:nvPr/>
        </p:nvSpPr>
        <p:spPr bwMode="auto">
          <a:xfrm rot="5400000">
            <a:off x="-35718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37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8373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Комфортна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8374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113" y="4292600"/>
            <a:ext cx="3932237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5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031875"/>
            <a:ext cx="4548187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6" name="Рисунок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125538"/>
            <a:ext cx="3706813" cy="305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9395" name="Text Box 12"/>
          <p:cNvSpPr txBox="1">
            <a:spLocks noChangeArrowheads="1"/>
          </p:cNvSpPr>
          <p:nvPr/>
        </p:nvSpPr>
        <p:spPr bwMode="auto">
          <a:xfrm>
            <a:off x="4572000" y="1068388"/>
            <a:ext cx="4445000" cy="193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</a:pPr>
            <a:r>
              <a:rPr lang="ru-RU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Тварини можуть чистити тіло за допомогою кінцівок, тертися об субстрат, струшуватися, купатися у воді або піску. Прийняття пози для сну, також належать до комфортної поведінки.</a:t>
            </a:r>
            <a:endParaRPr lang="uk-UA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397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Комфортна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9398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008313"/>
            <a:ext cx="2828925" cy="377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9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1196975"/>
            <a:ext cx="4000500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0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3957638"/>
            <a:ext cx="4081462" cy="272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0"/>
          <p:cNvSpPr txBox="1">
            <a:spLocks noChangeArrowheads="1"/>
          </p:cNvSpPr>
          <p:nvPr/>
        </p:nvSpPr>
        <p:spPr bwMode="auto">
          <a:xfrm rot="5400000">
            <a:off x="-46831" y="64291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38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0419" name="Text Box 20"/>
          <p:cNvSpPr txBox="1">
            <a:spLocks noChangeArrowheads="1"/>
          </p:cNvSpPr>
          <p:nvPr/>
        </p:nvSpPr>
        <p:spPr bwMode="auto">
          <a:xfrm rot="5400000">
            <a:off x="-60487" y="6427643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39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0420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Комфортна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0421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121150"/>
            <a:ext cx="3878262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179513"/>
            <a:ext cx="3733800" cy="280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3984625"/>
            <a:ext cx="3925888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4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550" y="1165225"/>
            <a:ext cx="3533775" cy="277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6"/>
          <p:cNvSpPr txBox="1">
            <a:spLocks noChangeArrowheads="1"/>
          </p:cNvSpPr>
          <p:nvPr/>
        </p:nvSpPr>
        <p:spPr bwMode="auto">
          <a:xfrm rot="5400000">
            <a:off x="-46832" y="6473617"/>
            <a:ext cx="430213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 4</a:t>
            </a:r>
            <a:endParaRPr lang="uk-UA" altLang="en-US" sz="18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8040"/>
            <a:ext cx="9144000" cy="6858000"/>
          </a:xfrm>
        </p:spPr>
        <p:txBody>
          <a:bodyPr>
            <a:normAutofit/>
          </a:bodyPr>
          <a:lstStyle/>
          <a:p>
            <a:pPr algn="ctr">
              <a:spcAft>
                <a:spcPts val="750"/>
              </a:spcAft>
            </a:pPr>
            <a:r>
              <a:rPr lang="uk-UA" altLang="en-US" sz="6600" b="1" cap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Чого б ти не навчався,</a:t>
            </a:r>
            <a:br>
              <a:rPr lang="uk-UA" altLang="en-US" sz="6600" b="1" cap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altLang="en-US" sz="6600" b="1" cap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 навчаєшся для себе.</a:t>
            </a:r>
            <a:r>
              <a:rPr lang="en-US" altLang="en-US" sz="6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6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altLang="en-US" sz="4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altLang="en-US" sz="6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altLang="en-US" sz="6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altLang="en-US" sz="6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uk-UA" altLang="en-US" sz="6000" i="1" cap="none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Петроній</a:t>
            </a:r>
            <a:r>
              <a:rPr lang="uk-UA" altLang="en-US" sz="6000" i="1" cap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(мудрець)</a:t>
            </a:r>
            <a:r>
              <a:rPr lang="en-US" altLang="en-US" sz="6000" i="1" dirty="0" smtClean="0"/>
              <a:t/>
            </a:r>
            <a:br>
              <a:rPr lang="en-US" altLang="en-US" sz="6000" i="1" dirty="0" smtClean="0"/>
            </a:br>
            <a:endParaRPr lang="en-US" altLang="en-US" sz="6000" i="1" dirty="0" smtClean="0"/>
          </a:p>
        </p:txBody>
      </p:sp>
    </p:spTree>
    <p:extLst>
      <p:ext uri="{BB962C8B-B14F-4D97-AF65-F5344CB8AC3E}">
        <p14:creationId xmlns:p14="http://schemas.microsoft.com/office/powerpoint/2010/main" val="373761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1443" name="Text Box 12"/>
          <p:cNvSpPr txBox="1">
            <a:spLocks noChangeArrowheads="1"/>
          </p:cNvSpPr>
          <p:nvPr/>
        </p:nvSpPr>
        <p:spPr bwMode="auto">
          <a:xfrm>
            <a:off x="115888" y="4033838"/>
            <a:ext cx="4514850" cy="277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/>
            <a:r>
              <a:rPr lang="uk-UA" altLang="en-US" sz="18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Репродуктивна поведінка </a:t>
            </a:r>
            <a:r>
              <a:rPr lang="uk-UA" altLang="en-US"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тварин являє собою складний комплекс поведінки, що пов'язаний з утворенням шлюбних союзів, будуванням житла та піклуванням про потомство.</a:t>
            </a:r>
            <a:endParaRPr lang="en-US" altLang="en-US" sz="1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en-US"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 поведінкові реакції засновані на ланцюзі безумовних рефлексів, вироблених в процесі еволюції.</a:t>
            </a:r>
            <a:endParaRPr lang="en-US" altLang="en-US" sz="1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uk-UA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444" name="Text Box 20"/>
          <p:cNvSpPr txBox="1">
            <a:spLocks noChangeArrowheads="1"/>
          </p:cNvSpPr>
          <p:nvPr/>
        </p:nvSpPr>
        <p:spPr bwMode="auto">
          <a:xfrm rot="5400000">
            <a:off x="-45829" y="6448725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40</a:t>
            </a:r>
            <a:endParaRPr lang="uk-UA" altLang="en-US" sz="18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445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Шлюбна (репродуктивна)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144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3" y="1147763"/>
            <a:ext cx="4241800" cy="284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7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75" y="1155700"/>
            <a:ext cx="3992563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8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713" y="4046538"/>
            <a:ext cx="3959225" cy="264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2468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Шлюбна (репродуктивна)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2469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17600"/>
            <a:ext cx="440690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117600"/>
            <a:ext cx="4129087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978275"/>
            <a:ext cx="4090987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2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3883025"/>
            <a:ext cx="4254500" cy="283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0"/>
          <p:cNvSpPr txBox="1">
            <a:spLocks noChangeArrowheads="1"/>
          </p:cNvSpPr>
          <p:nvPr/>
        </p:nvSpPr>
        <p:spPr bwMode="auto">
          <a:xfrm rot="5400000">
            <a:off x="-46831" y="64291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41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3491" name="Text Box 20"/>
          <p:cNvSpPr txBox="1">
            <a:spLocks noChangeArrowheads="1"/>
          </p:cNvSpPr>
          <p:nvPr/>
        </p:nvSpPr>
        <p:spPr bwMode="auto">
          <a:xfrm rot="5400000">
            <a:off x="-46831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42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3492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Шлюбна (репродуктивна)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3493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" y="1116013"/>
            <a:ext cx="3724275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4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059238"/>
            <a:ext cx="4076700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75" y="1104900"/>
            <a:ext cx="4224338" cy="280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6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4040188"/>
            <a:ext cx="4325938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4515" name="Text Box 12"/>
          <p:cNvSpPr txBox="1">
            <a:spLocks noChangeArrowheads="1"/>
          </p:cNvSpPr>
          <p:nvPr/>
        </p:nvSpPr>
        <p:spPr bwMode="auto">
          <a:xfrm>
            <a:off x="331202" y="4032679"/>
            <a:ext cx="4208254" cy="2708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 eaLnBrk="1" hangingPunct="1">
              <a:spcBef>
                <a:spcPts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ru-RU" altLang="en-US" sz="17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Батьківська</a:t>
            </a:r>
            <a:r>
              <a:rPr lang="ru-RU" altLang="en-US" sz="1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поведінка</a:t>
            </a:r>
            <a:r>
              <a:rPr lang="ru-RU" altLang="en-US" sz="1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тварин</a:t>
            </a:r>
            <a:r>
              <a:rPr lang="ru-RU" altLang="en-US" sz="1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включає</a:t>
            </a:r>
            <a:r>
              <a:rPr lang="ru-RU" altLang="en-US" sz="1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себе </a:t>
            </a:r>
            <a:r>
              <a:rPr lang="ru-RU" altLang="en-US" sz="1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</a:t>
            </a:r>
            <a:r>
              <a:rPr lang="ru-RU" altLang="en-US" sz="1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типи</a:t>
            </a:r>
            <a:r>
              <a:rPr lang="ru-RU" altLang="en-US" sz="1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поведінки</a:t>
            </a:r>
            <a:r>
              <a:rPr lang="ru-RU" altLang="en-US" sz="1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en-US" sz="1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спрямовані</a:t>
            </a:r>
            <a:r>
              <a:rPr lang="ru-RU" altLang="en-US" sz="1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en-US" sz="1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турботу</a:t>
            </a:r>
            <a:r>
              <a:rPr lang="ru-RU" altLang="en-US" sz="1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altLang="en-US" sz="1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вирощування</a:t>
            </a:r>
            <a:r>
              <a:rPr lang="ru-RU" altLang="en-US" sz="1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своїх</a:t>
            </a:r>
            <a:r>
              <a:rPr lang="ru-RU" altLang="en-US" sz="1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дитинчат</a:t>
            </a:r>
            <a:r>
              <a:rPr lang="ru-RU" altLang="en-US" sz="1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altLang="en-US" sz="1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дитинчат</a:t>
            </a:r>
            <a:r>
              <a:rPr lang="ru-RU" altLang="en-US" sz="1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близьких</a:t>
            </a:r>
            <a:r>
              <a:rPr lang="ru-RU" altLang="en-US" sz="1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родичів</a:t>
            </a:r>
            <a:r>
              <a:rPr lang="ru-RU" altLang="en-US" sz="1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spcBef>
                <a:spcPts val="0"/>
              </a:spcBef>
              <a:buClrTx/>
              <a:buSzTx/>
              <a:buNone/>
            </a:pPr>
            <a:r>
              <a:rPr lang="ru-RU" altLang="en-US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Хоча</a:t>
            </a: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часто </a:t>
            </a:r>
            <a:r>
              <a:rPr lang="ru-RU" altLang="en-US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вважають</a:t>
            </a: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en-US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батьківська</a:t>
            </a:r>
            <a:r>
              <a:rPr lang="ru-RU" altLang="en-US" sz="17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поведінка</a:t>
            </a:r>
            <a:r>
              <a:rPr lang="ru-RU" altLang="en-US" sz="17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починається</a:t>
            </a: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момент </a:t>
            </a:r>
            <a:r>
              <a:rPr lang="ru-RU" altLang="en-US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народження</a:t>
            </a: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вилуплення</a:t>
            </a: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дитинчати</a:t>
            </a: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en-US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насправді</a:t>
            </a: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вона </a:t>
            </a:r>
            <a:r>
              <a:rPr lang="ru-RU" altLang="en-US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починатися</a:t>
            </a: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момент </a:t>
            </a:r>
            <a:r>
              <a:rPr lang="ru-RU" altLang="en-US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запліднення</a:t>
            </a: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навіть</a:t>
            </a: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7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раніше</a:t>
            </a:r>
            <a:r>
              <a:rPr lang="ru-RU" altLang="en-US" sz="17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en-US" sz="1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altLang="en-US" sz="17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516" name="Text Box 20"/>
          <p:cNvSpPr txBox="1">
            <a:spLocks noChangeArrowheads="1"/>
          </p:cNvSpPr>
          <p:nvPr/>
        </p:nvSpPr>
        <p:spPr bwMode="auto">
          <a:xfrm rot="5400000">
            <a:off x="-53181" y="6466124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43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517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Батьківська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451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925" y="4057650"/>
            <a:ext cx="4424363" cy="276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9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925" y="1196975"/>
            <a:ext cx="4424363" cy="275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0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1127125"/>
            <a:ext cx="4343400" cy="287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5539" name="Text Box 12"/>
          <p:cNvSpPr txBox="1">
            <a:spLocks noChangeArrowheads="1"/>
          </p:cNvSpPr>
          <p:nvPr/>
        </p:nvSpPr>
        <p:spPr bwMode="auto">
          <a:xfrm>
            <a:off x="4427537" y="1301483"/>
            <a:ext cx="4716463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None/>
            </a:pP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ця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форма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поведінки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розвинена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тварин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невелику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потомків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  <a:buClrTx/>
              <a:buSzTx/>
              <a:buNone/>
            </a:pP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птахи,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ссавці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деякі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рептилії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амфібії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інші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тварини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altLang="en-US" sz="2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5541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Батьківська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554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7" y="3993801"/>
            <a:ext cx="4249144" cy="2810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59279"/>
            <a:ext cx="4115693" cy="271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0"/>
          <p:cNvSpPr txBox="1">
            <a:spLocks noChangeArrowheads="1"/>
          </p:cNvSpPr>
          <p:nvPr/>
        </p:nvSpPr>
        <p:spPr bwMode="auto">
          <a:xfrm rot="5400000">
            <a:off x="-46831" y="64291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44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25" y="3457125"/>
            <a:ext cx="4392421" cy="32943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5539" name="Text Box 12"/>
          <p:cNvSpPr txBox="1">
            <a:spLocks noChangeArrowheads="1"/>
          </p:cNvSpPr>
          <p:nvPr/>
        </p:nvSpPr>
        <p:spPr bwMode="auto">
          <a:xfrm>
            <a:off x="4267655" y="1402690"/>
            <a:ext cx="460851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None/>
            </a:pP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Тією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іншою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мірою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птахи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піклуються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потомство.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Воно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полягає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спорудженні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гнізда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висиджуванні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яєць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вигодовуванні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обігріві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захисті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пташенят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тощо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65540" name="Text Box 20"/>
          <p:cNvSpPr txBox="1">
            <a:spLocks noChangeArrowheads="1"/>
          </p:cNvSpPr>
          <p:nvPr/>
        </p:nvSpPr>
        <p:spPr bwMode="auto">
          <a:xfrm rot="5400000">
            <a:off x="-51982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45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5541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Батьківська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554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25" y="1402690"/>
            <a:ext cx="3977336" cy="267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323528" y="4263808"/>
            <a:ext cx="4464496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None/>
            </a:pP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деякі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птахів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звичайна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зозуля)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пташенят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alt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висиджують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підкладають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свої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яйця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гнізда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видів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вигодовують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їхнє</a:t>
            </a:r>
            <a:r>
              <a:rPr lang="ru-RU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потомство.</a:t>
            </a:r>
            <a:endParaRPr lang="uk-UA" altLang="en-US" sz="2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789040"/>
            <a:ext cx="3842439" cy="292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9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5539" name="Text Box 12"/>
          <p:cNvSpPr txBox="1">
            <a:spLocks noChangeArrowheads="1"/>
          </p:cNvSpPr>
          <p:nvPr/>
        </p:nvSpPr>
        <p:spPr bwMode="auto">
          <a:xfrm>
            <a:off x="4351384" y="1274512"/>
            <a:ext cx="4716463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None/>
            </a:pP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Турбота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потомство </a:t>
            </a:r>
            <a:r>
              <a:rPr lang="ru-RU" altLang="en-US" sz="2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яскраво</a:t>
            </a:r>
            <a:r>
              <a:rPr lang="ru-RU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виражена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altLang="en-US" sz="2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ссавців</a:t>
            </a:r>
            <a:r>
              <a:rPr lang="ru-RU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Вона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передусім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виявляється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тому,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самки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годують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своїх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дитинчат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молоком. Молоко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дуже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поживний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продукт,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воно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легко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засвоюється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містить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усі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необхідні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організму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поживні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речовини</a:t>
            </a:r>
            <a:r>
              <a:rPr lang="ru-RU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5540" name="Text Box 20"/>
          <p:cNvSpPr txBox="1">
            <a:spLocks noChangeArrowheads="1"/>
          </p:cNvSpPr>
          <p:nvPr/>
        </p:nvSpPr>
        <p:spPr bwMode="auto">
          <a:xfrm rot="5400000">
            <a:off x="-46831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46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5541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Батьківська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66" y="1280923"/>
            <a:ext cx="4019707" cy="294016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0450" y="4308391"/>
            <a:ext cx="806597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  <a:buClrTx/>
              <a:buSzTx/>
              <a:buNone/>
            </a:pP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Самки не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годують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але й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захищають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дитинчат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зігрівають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своїм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теплом,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умивають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чистять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їм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шерсть. З часом батьки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починають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навчати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малюків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знаходити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їжу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полювати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ховатися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ворогів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Довше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всіх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ссавців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дитинчатами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дбають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людиноподібні</a:t>
            </a:r>
            <a:r>
              <a:rPr lang="ru-RU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мавпи</a:t>
            </a:r>
            <a:r>
              <a:rPr lang="ru-RU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 </a:t>
            </a:r>
            <a:r>
              <a:rPr lang="ru-RU" alt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відміну</a:t>
            </a:r>
            <a:r>
              <a:rPr lang="ru-RU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птахів</a:t>
            </a:r>
            <a:r>
              <a:rPr lang="ru-RU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alt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ссавців</a:t>
            </a:r>
            <a:r>
              <a:rPr lang="ru-RU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батько</a:t>
            </a:r>
            <a:r>
              <a:rPr lang="ru-RU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дуже</a:t>
            </a:r>
            <a:r>
              <a:rPr lang="ru-RU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рідко</a:t>
            </a:r>
            <a:r>
              <a:rPr lang="ru-RU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</a:t>
            </a:r>
            <a:r>
              <a:rPr lang="ru-RU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участь у </a:t>
            </a:r>
            <a:r>
              <a:rPr lang="ru-RU" alt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вихованні</a:t>
            </a:r>
            <a:r>
              <a:rPr lang="ru-RU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своїх</a:t>
            </a:r>
            <a:r>
              <a:rPr lang="ru-RU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нащадків</a:t>
            </a:r>
            <a:r>
              <a:rPr lang="ru-RU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altLang="en-US" sz="2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43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6564" name="WordArt 3"/>
          <p:cNvSpPr>
            <a:spLocks noChangeArrowheads="1" noChangeShapeType="1" noTextEdit="1"/>
          </p:cNvSpPr>
          <p:nvPr/>
        </p:nvSpPr>
        <p:spPr bwMode="auto">
          <a:xfrm>
            <a:off x="2090738" y="508000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Батьківська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656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1130300"/>
            <a:ext cx="3722687" cy="279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6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1166813"/>
            <a:ext cx="4910138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7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997325"/>
            <a:ext cx="4910138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8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3946525"/>
            <a:ext cx="3656012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0"/>
          <p:cNvSpPr txBox="1">
            <a:spLocks noChangeArrowheads="1"/>
          </p:cNvSpPr>
          <p:nvPr/>
        </p:nvSpPr>
        <p:spPr bwMode="auto">
          <a:xfrm rot="5400000">
            <a:off x="-46831" y="64291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47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7587" name="Text Box 20"/>
          <p:cNvSpPr txBox="1">
            <a:spLocks noChangeArrowheads="1"/>
          </p:cNvSpPr>
          <p:nvPr/>
        </p:nvSpPr>
        <p:spPr bwMode="auto">
          <a:xfrm rot="5400000">
            <a:off x="132557" y="6430169"/>
            <a:ext cx="430212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00"/>
                </a:solidFill>
                <a:latin typeface="Arial" panose="020B0604020202020204" pitchFamily="34" charset="0"/>
              </a:rPr>
              <a:t>86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7588" name="WordArt 3"/>
          <p:cNvSpPr>
            <a:spLocks noChangeArrowheads="1" noChangeShapeType="1" noTextEdit="1"/>
          </p:cNvSpPr>
          <p:nvPr/>
        </p:nvSpPr>
        <p:spPr bwMode="auto">
          <a:xfrm>
            <a:off x="2268538" y="508000"/>
            <a:ext cx="4464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Агресивна 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7589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88" y="3492500"/>
            <a:ext cx="3729037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0" name="Text Box 12"/>
          <p:cNvSpPr txBox="1">
            <a:spLocks noChangeArrowheads="1"/>
          </p:cNvSpPr>
          <p:nvPr/>
        </p:nvSpPr>
        <p:spPr bwMode="auto">
          <a:xfrm>
            <a:off x="4140200" y="1138238"/>
            <a:ext cx="4751388" cy="224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/>
            <a:r>
              <a:rPr lang="uk-UA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Агресивна поведінка спрямована проти іншої особини. До неї відносять загрозливі демонстрації, напад та нанесення травм. Агресія служить для встановлення ієрархічних відносин у соціальних тварин, розподілу території, їжі та інших ресурсів. </a:t>
            </a:r>
            <a:endParaRPr lang="uk-UA" altLang="en-US" sz="2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7591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13" y="3517900"/>
            <a:ext cx="4524375" cy="307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2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1138238"/>
            <a:ext cx="3671887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0"/>
          <p:cNvSpPr txBox="1">
            <a:spLocks noChangeArrowheads="1"/>
          </p:cNvSpPr>
          <p:nvPr/>
        </p:nvSpPr>
        <p:spPr bwMode="auto">
          <a:xfrm rot="5400000">
            <a:off x="-46831" y="64291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48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8611" name="Text Box 20"/>
          <p:cNvSpPr txBox="1">
            <a:spLocks noChangeArrowheads="1"/>
          </p:cNvSpPr>
          <p:nvPr/>
        </p:nvSpPr>
        <p:spPr bwMode="auto">
          <a:xfrm rot="5400000">
            <a:off x="-45829" y="6449011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49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8612" name="WordArt 3"/>
          <p:cNvSpPr>
            <a:spLocks noChangeArrowheads="1" noChangeShapeType="1" noTextEdit="1"/>
          </p:cNvSpPr>
          <p:nvPr/>
        </p:nvSpPr>
        <p:spPr bwMode="auto">
          <a:xfrm>
            <a:off x="2268538" y="508000"/>
            <a:ext cx="4464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Агресивна 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8613" name="Text Box 12"/>
          <p:cNvSpPr txBox="1">
            <a:spLocks noChangeArrowheads="1"/>
          </p:cNvSpPr>
          <p:nvPr/>
        </p:nvSpPr>
        <p:spPr bwMode="auto">
          <a:xfrm>
            <a:off x="4271963" y="4370388"/>
            <a:ext cx="4751387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</a:pPr>
            <a:r>
              <a:rPr lang="uk-UA" altLang="en-US" sz="2000" b="1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Агресивна поведінка запускається при сприйнятті специфічного подразника, у ролі якого зазвичай виступають запах, звукові сигнали та елементи забарвлення іншої особини. У більшості тварин агресія спостерігається в період розмноження.</a:t>
            </a:r>
            <a:endParaRPr lang="uk-UA" altLang="en-US" sz="2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861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925" y="1160463"/>
            <a:ext cx="4137025" cy="309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5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1160463"/>
            <a:ext cx="4570413" cy="309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6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4340225"/>
            <a:ext cx="3171825" cy="246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6"/>
          <p:cNvSpPr txBox="1">
            <a:spLocks noChangeArrowheads="1"/>
          </p:cNvSpPr>
          <p:nvPr/>
        </p:nvSpPr>
        <p:spPr bwMode="auto">
          <a:xfrm rot="5400000">
            <a:off x="-31912" y="6473617"/>
            <a:ext cx="430213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5</a:t>
            </a:r>
            <a:endParaRPr kumimoji="0" lang="uk-UA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620713"/>
            <a:ext cx="9144000" cy="532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en-US" sz="6800" b="1" i="1" dirty="0">
                <a:solidFill>
                  <a:srgbClr val="000000"/>
                </a:solidFill>
              </a:rPr>
              <a:t>Етологія </a:t>
            </a:r>
            <a:r>
              <a:rPr lang="uk-UA" altLang="en-US" sz="6800" i="1" dirty="0">
                <a:solidFill>
                  <a:srgbClr val="000000"/>
                </a:solidFill>
              </a:rPr>
              <a:t>(</a:t>
            </a:r>
            <a:r>
              <a:rPr lang="ru-RU" altLang="uk-UA" sz="6800" i="1" dirty="0" err="1">
                <a:solidFill>
                  <a:srgbClr val="000000"/>
                </a:solidFill>
              </a:rPr>
              <a:t>від</a:t>
            </a:r>
            <a:r>
              <a:rPr lang="ru-RU" altLang="uk-UA" sz="6800" i="1" dirty="0">
                <a:solidFill>
                  <a:srgbClr val="000000"/>
                </a:solidFill>
              </a:rPr>
              <a:t> </a:t>
            </a:r>
            <a:r>
              <a:rPr lang="ru-RU" altLang="uk-UA" sz="6800" i="1" dirty="0" err="1">
                <a:solidFill>
                  <a:srgbClr val="000000"/>
                </a:solidFill>
              </a:rPr>
              <a:t>грец</a:t>
            </a:r>
            <a:r>
              <a:rPr lang="ru-RU" altLang="uk-UA" sz="6800" i="1" dirty="0">
                <a:solidFill>
                  <a:srgbClr val="000000"/>
                </a:solidFill>
              </a:rPr>
              <a:t>. </a:t>
            </a:r>
            <a:r>
              <a:rPr lang="ru-RU" altLang="uk-UA" sz="6800" i="1" dirty="0" err="1">
                <a:solidFill>
                  <a:srgbClr val="000000"/>
                </a:solidFill>
              </a:rPr>
              <a:t>етос</a:t>
            </a:r>
            <a:r>
              <a:rPr lang="ru-RU" altLang="uk-UA" sz="6800" i="1" dirty="0">
                <a:solidFill>
                  <a:srgbClr val="000000"/>
                </a:solidFill>
              </a:rPr>
              <a:t> - норов, логос - </a:t>
            </a:r>
            <a:r>
              <a:rPr lang="ru-RU" altLang="uk-UA" sz="6800" i="1" dirty="0" err="1">
                <a:solidFill>
                  <a:srgbClr val="000000"/>
                </a:solidFill>
              </a:rPr>
              <a:t>учення</a:t>
            </a:r>
            <a:r>
              <a:rPr lang="uk-UA" altLang="en-US" sz="6800" i="1" dirty="0">
                <a:solidFill>
                  <a:srgbClr val="000000"/>
                </a:solidFill>
              </a:rPr>
              <a:t>)</a:t>
            </a:r>
            <a:r>
              <a:rPr lang="uk-UA" altLang="en-US" sz="6800" b="1" i="1" dirty="0">
                <a:solidFill>
                  <a:srgbClr val="000000"/>
                </a:solidFill>
              </a:rPr>
              <a:t> </a:t>
            </a:r>
            <a:r>
              <a:rPr lang="ru-RU" altLang="uk-UA" sz="6800" i="1" dirty="0">
                <a:solidFill>
                  <a:srgbClr val="000000"/>
                </a:solidFill>
              </a:rPr>
              <a:t>-</a:t>
            </a:r>
            <a:r>
              <a:rPr lang="uk-UA" altLang="en-US" sz="6800" b="1" dirty="0">
                <a:solidFill>
                  <a:srgbClr val="000000"/>
                </a:solidFill>
              </a:rPr>
              <a:t> </a:t>
            </a:r>
            <a:r>
              <a:rPr lang="ru-RU" altLang="uk-UA" sz="6800" b="1" dirty="0" err="1">
                <a:solidFill>
                  <a:srgbClr val="000000"/>
                </a:solidFill>
              </a:rPr>
              <a:t>це</a:t>
            </a:r>
            <a:r>
              <a:rPr lang="ru-RU" altLang="uk-UA" sz="6800" b="1" dirty="0">
                <a:solidFill>
                  <a:srgbClr val="000000"/>
                </a:solidFill>
              </a:rPr>
              <a:t> </a:t>
            </a:r>
            <a:r>
              <a:rPr lang="ru-RU" altLang="uk-UA" sz="6800" b="1" dirty="0" err="1">
                <a:solidFill>
                  <a:srgbClr val="000000"/>
                </a:solidFill>
              </a:rPr>
              <a:t>біологічна</a:t>
            </a:r>
            <a:r>
              <a:rPr lang="ru-RU" altLang="uk-UA" sz="6800" b="1" dirty="0">
                <a:solidFill>
                  <a:srgbClr val="000000"/>
                </a:solidFill>
              </a:rPr>
              <a:t> наука,</a:t>
            </a:r>
            <a:r>
              <a:rPr lang="uk-UA" altLang="en-US" sz="6800" b="1" dirty="0">
                <a:solidFill>
                  <a:srgbClr val="000000"/>
                </a:solidFill>
              </a:rPr>
              <a:t> що вивчає поведінку тварин.</a:t>
            </a:r>
            <a:endParaRPr lang="ru-RU" altLang="en-US" sz="68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15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9635" name="Text Box 20"/>
          <p:cNvSpPr txBox="1">
            <a:spLocks noChangeArrowheads="1"/>
          </p:cNvSpPr>
          <p:nvPr/>
        </p:nvSpPr>
        <p:spPr bwMode="auto">
          <a:xfrm rot="5400000">
            <a:off x="-46831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50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9636" name="WordArt 3"/>
          <p:cNvSpPr>
            <a:spLocks noChangeArrowheads="1" noChangeShapeType="1" noTextEdit="1"/>
          </p:cNvSpPr>
          <p:nvPr/>
        </p:nvSpPr>
        <p:spPr bwMode="auto">
          <a:xfrm>
            <a:off x="2268538" y="508000"/>
            <a:ext cx="4464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Агресивна 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9637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1154113"/>
            <a:ext cx="4262438" cy="283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8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338" y="4116388"/>
            <a:ext cx="4268787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338" y="1154113"/>
            <a:ext cx="4197350" cy="283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0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068763"/>
            <a:ext cx="407352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0659" name="Text Box 20"/>
          <p:cNvSpPr txBox="1">
            <a:spLocks noChangeArrowheads="1"/>
          </p:cNvSpPr>
          <p:nvPr/>
        </p:nvSpPr>
        <p:spPr bwMode="auto">
          <a:xfrm rot="5400000">
            <a:off x="-69631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51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0660" name="WordArt 3"/>
          <p:cNvSpPr>
            <a:spLocks noChangeArrowheads="1" noChangeShapeType="1" noTextEdit="1"/>
          </p:cNvSpPr>
          <p:nvPr/>
        </p:nvSpPr>
        <p:spPr bwMode="auto">
          <a:xfrm>
            <a:off x="2268538" y="508000"/>
            <a:ext cx="4464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Соціальна 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0661" name="Text Box 12"/>
          <p:cNvSpPr txBox="1">
            <a:spLocks noChangeArrowheads="1"/>
          </p:cNvSpPr>
          <p:nvPr/>
        </p:nvSpPr>
        <p:spPr bwMode="auto">
          <a:xfrm>
            <a:off x="4743450" y="1196975"/>
            <a:ext cx="3978275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/>
            <a:r>
              <a:rPr lang="uk-UA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uk-UA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соціальної поведінки </a:t>
            </a:r>
            <a:r>
              <a:rPr lang="uk-UA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належать прояви психічної діяльності, безпосередньо пов’язані із взаємодією між окремими особинами та їхніми угрупованнями. </a:t>
            </a:r>
          </a:p>
        </p:txBody>
      </p:sp>
      <p:pic>
        <p:nvPicPr>
          <p:cNvPr id="7066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84" y="1090613"/>
            <a:ext cx="4267380" cy="3196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75" y="3660775"/>
            <a:ext cx="4408488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16694" y="4287022"/>
            <a:ext cx="4283869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/>
            <a:r>
              <a:rPr lang="uk-UA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Отже,</a:t>
            </a:r>
            <a:r>
              <a:rPr lang="uk-UA" alt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соціальна поведінка </a:t>
            </a:r>
            <a:r>
              <a:rPr lang="uk-UA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̶ це спільна діяльність особин, яка формує життя групи. Вона охоплює всі типи взаємодій в угрупованні, діапазон яких широкий. </a:t>
            </a:r>
            <a:endParaRPr lang="uk-UA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1684" name="WordArt 3"/>
          <p:cNvSpPr>
            <a:spLocks noChangeArrowheads="1" noChangeShapeType="1" noTextEdit="1"/>
          </p:cNvSpPr>
          <p:nvPr/>
        </p:nvSpPr>
        <p:spPr bwMode="auto">
          <a:xfrm>
            <a:off x="2268538" y="508000"/>
            <a:ext cx="4464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Соціальна 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1685" name="Text Box 12"/>
          <p:cNvSpPr txBox="1">
            <a:spLocks noChangeArrowheads="1"/>
          </p:cNvSpPr>
          <p:nvPr/>
        </p:nvSpPr>
        <p:spPr bwMode="auto">
          <a:xfrm>
            <a:off x="4260850" y="1162050"/>
            <a:ext cx="4751388" cy="25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</a:pPr>
            <a:r>
              <a:rPr lang="uk-UA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Виділяють два основні типи </a:t>
            </a:r>
            <a:r>
              <a:rPr lang="uk-UA" alt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соціальної поведінки</a:t>
            </a:r>
            <a:r>
              <a:rPr lang="uk-UA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групова, для якої характерна наявність взаємного потягу між особинами, і територіальна, при якій такого потягу немає. Відповідно перший тип передбачає спільне використання просторових ресурсів, другий – виключає його.</a:t>
            </a:r>
          </a:p>
        </p:txBody>
      </p:sp>
      <p:pic>
        <p:nvPicPr>
          <p:cNvPr id="7168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967163"/>
            <a:ext cx="4125913" cy="274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7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00" y="3879850"/>
            <a:ext cx="4706938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8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75"/>
            <a:ext cx="4032250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0"/>
          <p:cNvSpPr txBox="1">
            <a:spLocks noChangeArrowheads="1"/>
          </p:cNvSpPr>
          <p:nvPr/>
        </p:nvSpPr>
        <p:spPr bwMode="auto">
          <a:xfrm rot="5400000">
            <a:off x="-46831" y="64291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52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AutoShape 17"/>
          <p:cNvSpPr>
            <a:spLocks noChangeArrowheads="1"/>
          </p:cNvSpPr>
          <p:nvPr/>
        </p:nvSpPr>
        <p:spPr bwMode="auto">
          <a:xfrm>
            <a:off x="3614379" y="3697034"/>
            <a:ext cx="1292941" cy="521376"/>
          </a:xfrm>
          <a:prstGeom prst="flowChartAlternateProcess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>
              <a:solidFill>
                <a:schemeClr val="bg1"/>
              </a:solidFill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3741207" y="3770283"/>
            <a:ext cx="11075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uk-UA" altLang="en-US" sz="2000" b="1" dirty="0" smtClean="0">
                <a:solidFill>
                  <a:srgbClr val="000000"/>
                </a:solidFill>
              </a:rPr>
              <a:t>ЗГРАЯ</a:t>
            </a:r>
            <a:endParaRPr lang="ru-RU" altLang="en-US" sz="2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2707" name="Text Box 20"/>
          <p:cNvSpPr txBox="1">
            <a:spLocks noChangeArrowheads="1"/>
          </p:cNvSpPr>
          <p:nvPr/>
        </p:nvSpPr>
        <p:spPr bwMode="auto">
          <a:xfrm rot="5400000">
            <a:off x="-46831" y="6450249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53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2708" name="WordArt 3"/>
          <p:cNvSpPr>
            <a:spLocks noChangeArrowheads="1" noChangeShapeType="1" noTextEdit="1"/>
          </p:cNvSpPr>
          <p:nvPr/>
        </p:nvSpPr>
        <p:spPr bwMode="auto">
          <a:xfrm>
            <a:off x="2268538" y="508000"/>
            <a:ext cx="4464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Соціальна 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72709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1116013"/>
            <a:ext cx="428783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1204913"/>
            <a:ext cx="3692525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1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463" y="4048125"/>
            <a:ext cx="4286250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2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4078288"/>
            <a:ext cx="3597275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7"/>
          <p:cNvSpPr>
            <a:spLocks noChangeArrowheads="1"/>
          </p:cNvSpPr>
          <p:nvPr/>
        </p:nvSpPr>
        <p:spPr bwMode="auto">
          <a:xfrm>
            <a:off x="3770161" y="3787437"/>
            <a:ext cx="1292941" cy="521376"/>
          </a:xfrm>
          <a:prstGeom prst="flowChartAlternateProcess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>
              <a:solidFill>
                <a:schemeClr val="bg1"/>
              </a:solidFill>
            </a:endParaRP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3862857" y="3848070"/>
            <a:ext cx="11075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uk-UA" altLang="en-US" sz="2000" b="1" dirty="0" smtClean="0">
                <a:solidFill>
                  <a:srgbClr val="000000"/>
                </a:solidFill>
              </a:rPr>
              <a:t>СТАДО</a:t>
            </a:r>
            <a:endParaRPr lang="ru-RU" altLang="en-US" sz="2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3731" name="Text Box 20"/>
          <p:cNvSpPr txBox="1">
            <a:spLocks noChangeArrowheads="1"/>
          </p:cNvSpPr>
          <p:nvPr/>
        </p:nvSpPr>
        <p:spPr bwMode="auto">
          <a:xfrm rot="5400000">
            <a:off x="-65881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54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3732" name="WordArt 3"/>
          <p:cNvSpPr>
            <a:spLocks noChangeArrowheads="1" noChangeShapeType="1" noTextEdit="1"/>
          </p:cNvSpPr>
          <p:nvPr/>
        </p:nvSpPr>
        <p:spPr bwMode="auto">
          <a:xfrm>
            <a:off x="2268538" y="508000"/>
            <a:ext cx="4464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Соціальна 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73733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0" y="1114425"/>
            <a:ext cx="3906838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4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63" y="4076700"/>
            <a:ext cx="3975100" cy="262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5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4121150"/>
            <a:ext cx="4173538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6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8" y="1101725"/>
            <a:ext cx="3984625" cy="298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17"/>
          <p:cNvSpPr>
            <a:spLocks noChangeArrowheads="1"/>
          </p:cNvSpPr>
          <p:nvPr/>
        </p:nvSpPr>
        <p:spPr bwMode="auto">
          <a:xfrm>
            <a:off x="4004518" y="3857287"/>
            <a:ext cx="1491293" cy="521376"/>
          </a:xfrm>
          <a:prstGeom prst="flowChartAlternateProcess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>
              <a:solidFill>
                <a:schemeClr val="bg1"/>
              </a:solidFill>
            </a:endParaRP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4054240" y="3917920"/>
            <a:ext cx="154352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uk-UA" altLang="en-US" sz="2000" b="1" dirty="0" smtClean="0">
                <a:solidFill>
                  <a:srgbClr val="000000"/>
                </a:solidFill>
              </a:rPr>
              <a:t>КОЛОНІЯ</a:t>
            </a:r>
            <a:endParaRPr lang="ru-RU" altLang="en-US" sz="2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4756" name="WordArt 3"/>
          <p:cNvSpPr>
            <a:spLocks noChangeArrowheads="1" noChangeShapeType="1" noTextEdit="1"/>
          </p:cNvSpPr>
          <p:nvPr/>
        </p:nvSpPr>
        <p:spPr bwMode="auto">
          <a:xfrm>
            <a:off x="2268538" y="508000"/>
            <a:ext cx="4464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Територіальна 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4757" name="Text Box 12"/>
          <p:cNvSpPr txBox="1">
            <a:spLocks noChangeArrowheads="1"/>
          </p:cNvSpPr>
          <p:nvPr/>
        </p:nvSpPr>
        <p:spPr bwMode="auto">
          <a:xfrm>
            <a:off x="5076825" y="1219200"/>
            <a:ext cx="3671888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</a:pPr>
            <a:r>
              <a:rPr lang="uk-UA" altLang="en-US" sz="20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Територіальна поведінка </a:t>
            </a:r>
            <a:r>
              <a:rPr lang="uk-UA" alt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пов’язана з поділом доступної території на індивідуальні ділянки. Вона включає виділення індивідуальної ділянки, маркування її меж та охорону від інших особин. </a:t>
            </a:r>
          </a:p>
        </p:txBody>
      </p:sp>
      <p:pic>
        <p:nvPicPr>
          <p:cNvPr id="74758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96975"/>
            <a:ext cx="4545012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850" y="3721100"/>
            <a:ext cx="4286250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5" y="3449638"/>
            <a:ext cx="4535488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0"/>
          <p:cNvSpPr txBox="1">
            <a:spLocks noChangeArrowheads="1"/>
          </p:cNvSpPr>
          <p:nvPr/>
        </p:nvSpPr>
        <p:spPr bwMode="auto">
          <a:xfrm rot="5400000">
            <a:off x="-35718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55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AutoShape 17"/>
          <p:cNvSpPr>
            <a:spLocks noChangeArrowheads="1"/>
          </p:cNvSpPr>
          <p:nvPr/>
        </p:nvSpPr>
        <p:spPr bwMode="auto">
          <a:xfrm>
            <a:off x="2470809" y="3427868"/>
            <a:ext cx="4338140" cy="521376"/>
          </a:xfrm>
          <a:prstGeom prst="flowChartAlternateProcess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>
              <a:solidFill>
                <a:schemeClr val="bg1"/>
              </a:solidFill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2560477" y="3488501"/>
            <a:ext cx="424847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uk-UA" altLang="en-US" sz="2000" b="1" dirty="0" smtClean="0">
                <a:solidFill>
                  <a:srgbClr val="000000"/>
                </a:solidFill>
              </a:rPr>
              <a:t>ПООДИНОКИЙ СПОСІБ ЖИТТЯ</a:t>
            </a:r>
            <a:endParaRPr lang="ru-RU" altLang="en-US" sz="2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5779" name="Text Box 20"/>
          <p:cNvSpPr txBox="1">
            <a:spLocks noChangeArrowheads="1"/>
          </p:cNvSpPr>
          <p:nvPr/>
        </p:nvSpPr>
        <p:spPr bwMode="auto">
          <a:xfrm rot="5400000">
            <a:off x="-46831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  <a:r>
              <a:rPr lang="en-US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6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5780" name="WordArt 3"/>
          <p:cNvSpPr>
            <a:spLocks noChangeArrowheads="1" noChangeShapeType="1" noTextEdit="1"/>
          </p:cNvSpPr>
          <p:nvPr/>
        </p:nvSpPr>
        <p:spPr bwMode="auto">
          <a:xfrm>
            <a:off x="2268538" y="508000"/>
            <a:ext cx="4464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Територіальна 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5781" name="Text Box 12"/>
          <p:cNvSpPr txBox="1">
            <a:spLocks noChangeArrowheads="1"/>
          </p:cNvSpPr>
          <p:nvPr/>
        </p:nvSpPr>
        <p:spPr bwMode="auto">
          <a:xfrm>
            <a:off x="3779912" y="1117011"/>
            <a:ext cx="5328592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spcBef>
                <a:spcPts val="0"/>
              </a:spcBef>
              <a:buClr>
                <a:srgbClr val="F0A22E"/>
              </a:buClr>
            </a:pPr>
            <a:r>
              <a:rPr lang="uk-UA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Територія може позначатися звуковими сигналами, як у птахів, пахучими мітками, як у котячих, а також візуальними позначками. </a:t>
            </a:r>
            <a:endParaRPr lang="uk-UA" altLang="en-US" sz="2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Clr>
                <a:srgbClr val="F0A22E"/>
              </a:buClr>
            </a:pPr>
            <a:r>
              <a:rPr lang="uk-UA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Візуальні позначки являють собою екскременти, витоптані ділянки, подряпини і вигризання на корі дерев або, у більшості випадків, поєднання різних міток.</a:t>
            </a:r>
            <a:endParaRPr lang="uk-UA" altLang="en-US" sz="2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782" name="Text Box 12"/>
          <p:cNvSpPr txBox="1">
            <a:spLocks noChangeArrowheads="1"/>
          </p:cNvSpPr>
          <p:nvPr/>
        </p:nvSpPr>
        <p:spPr bwMode="auto">
          <a:xfrm>
            <a:off x="5466049" y="6598047"/>
            <a:ext cx="2592388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</a:pPr>
            <a:r>
              <a:rPr lang="uk-UA" altLang="en-US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Побережник малий</a:t>
            </a:r>
          </a:p>
        </p:txBody>
      </p:sp>
      <p:pic>
        <p:nvPicPr>
          <p:cNvPr id="7578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9" y="3817752"/>
            <a:ext cx="3954177" cy="2826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4" name="Прямоугольник 6"/>
          <p:cNvSpPr>
            <a:spLocks noChangeArrowheads="1"/>
          </p:cNvSpPr>
          <p:nvPr/>
        </p:nvSpPr>
        <p:spPr bwMode="auto">
          <a:xfrm>
            <a:off x="283653" y="6540500"/>
            <a:ext cx="4572001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en-US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Вівчарик</a:t>
            </a:r>
            <a:r>
              <a:rPr lang="ru-RU" alt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жовтобровий</a:t>
            </a:r>
            <a:r>
              <a:rPr lang="ru-RU" alt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Phylloscopus</a:t>
            </a:r>
            <a:r>
              <a:rPr lang="en-US" alt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sibilatrix</a:t>
            </a:r>
            <a:r>
              <a:rPr lang="en-US" alt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</a:t>
            </a:r>
          </a:p>
        </p:txBody>
      </p:sp>
      <p:sp>
        <p:nvSpPr>
          <p:cNvPr id="75785" name="Прямоугольник 8"/>
          <p:cNvSpPr>
            <a:spLocks noChangeArrowheads="1"/>
          </p:cNvSpPr>
          <p:nvPr/>
        </p:nvSpPr>
        <p:spPr bwMode="auto">
          <a:xfrm>
            <a:off x="273050" y="3751263"/>
            <a:ext cx="3990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en-US" sz="1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Берестянка звичайна (</a:t>
            </a:r>
            <a:r>
              <a:rPr lang="en-US" altLang="en-US" sz="1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Hippolais icterina) </a:t>
            </a:r>
          </a:p>
        </p:txBody>
      </p:sp>
      <p:pic>
        <p:nvPicPr>
          <p:cNvPr id="75786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1041400"/>
            <a:ext cx="2979737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7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4154488"/>
            <a:ext cx="297815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6803" name="Text Box 20"/>
          <p:cNvSpPr txBox="1">
            <a:spLocks noChangeArrowheads="1"/>
          </p:cNvSpPr>
          <p:nvPr/>
        </p:nvSpPr>
        <p:spPr bwMode="auto">
          <a:xfrm rot="5400000">
            <a:off x="-42199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57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6804" name="WordArt 3"/>
          <p:cNvSpPr>
            <a:spLocks noChangeArrowheads="1" noChangeShapeType="1" noTextEdit="1"/>
          </p:cNvSpPr>
          <p:nvPr/>
        </p:nvSpPr>
        <p:spPr bwMode="auto">
          <a:xfrm>
            <a:off x="2268538" y="508000"/>
            <a:ext cx="4464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Територіальна 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6805" name="Text Box 12"/>
          <p:cNvSpPr txBox="1">
            <a:spLocks noChangeArrowheads="1"/>
          </p:cNvSpPr>
          <p:nvPr/>
        </p:nvSpPr>
        <p:spPr bwMode="auto">
          <a:xfrm>
            <a:off x="3995738" y="1084263"/>
            <a:ext cx="50038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spcBef>
                <a:spcPts val="0"/>
              </a:spcBef>
              <a:buClr>
                <a:srgbClr val="F0A22E"/>
              </a:buClr>
            </a:pPr>
            <a:r>
              <a:rPr lang="uk-UA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Наприклад</a:t>
            </a:r>
            <a:r>
              <a:rPr lang="uk-UA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ведмеді мітять дерева сечею, труться об них, дряпають і гризуть кору, а також роблять заглиблення в землі</a:t>
            </a:r>
            <a:r>
              <a:rPr lang="uk-UA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0"/>
              </a:spcBef>
              <a:buClr>
                <a:srgbClr val="F0A22E"/>
              </a:buClr>
            </a:pPr>
            <a:r>
              <a:rPr lang="uk-UA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Тварини захищають свою територію, бо від неї залежить безпека, кормова база, можливість вибору найкращого шлюбного </a:t>
            </a:r>
            <a:r>
              <a:rPr lang="uk-UA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партнера </a:t>
            </a:r>
            <a:r>
              <a:rPr lang="uk-UA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тощо</a:t>
            </a:r>
            <a:r>
              <a:rPr lang="uk-UA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680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1085850"/>
            <a:ext cx="3560762" cy="267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7" name="Text Box 12"/>
          <p:cNvSpPr txBox="1">
            <a:spLocks noChangeArrowheads="1"/>
          </p:cNvSpPr>
          <p:nvPr/>
        </p:nvSpPr>
        <p:spPr bwMode="auto">
          <a:xfrm>
            <a:off x="1012825" y="3698875"/>
            <a:ext cx="2135188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</a:pPr>
            <a:r>
              <a:rPr lang="uk-UA" altLang="en-US" sz="1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Бурий ведмідь</a:t>
            </a:r>
          </a:p>
        </p:txBody>
      </p:sp>
      <p:pic>
        <p:nvPicPr>
          <p:cNvPr id="76808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3976688"/>
            <a:ext cx="3486150" cy="278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9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695700"/>
            <a:ext cx="4103687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WordArt 3"/>
          <p:cNvSpPr>
            <a:spLocks noChangeArrowheads="1" noChangeShapeType="1" noTextEdit="1"/>
          </p:cNvSpPr>
          <p:nvPr/>
        </p:nvSpPr>
        <p:spPr bwMode="auto">
          <a:xfrm>
            <a:off x="2054225" y="36513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Форми поведінки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7828" name="WordArt 3"/>
          <p:cNvSpPr>
            <a:spLocks noChangeArrowheads="1" noChangeShapeType="1" noTextEdit="1"/>
          </p:cNvSpPr>
          <p:nvPr/>
        </p:nvSpPr>
        <p:spPr bwMode="auto">
          <a:xfrm>
            <a:off x="2268538" y="508000"/>
            <a:ext cx="4464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64B35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Дослідницька 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364B35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7829" name="Text Box 12"/>
          <p:cNvSpPr txBox="1">
            <a:spLocks noChangeArrowheads="1"/>
          </p:cNvSpPr>
          <p:nvPr/>
        </p:nvSpPr>
        <p:spPr bwMode="auto">
          <a:xfrm>
            <a:off x="3995738" y="981075"/>
            <a:ext cx="5003800" cy="317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</a:pPr>
            <a:r>
              <a:rPr lang="ru-RU" altLang="en-US" sz="20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Дослідницька поведінка </a:t>
            </a:r>
            <a:r>
              <a:rPr lang="ru-RU" alt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спрямована на вивчення навколишнього середовища, не пов’язаного з пошуком їжі або статевого партнера. Вищі тварини, опинившись у незнайомій обстановці, починають активно переміщуватися, оглядати, обмацувати й обнюхувати навколишні предмети. Дослідницька поведінка придушується голодом, реакцією страху і статевим збудженням.</a:t>
            </a:r>
            <a:endParaRPr lang="uk-UA" altLang="en-US" sz="2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30" name="Text Box 12"/>
          <p:cNvSpPr txBox="1">
            <a:spLocks noChangeArrowheads="1"/>
          </p:cNvSpPr>
          <p:nvPr/>
        </p:nvSpPr>
        <p:spPr bwMode="auto">
          <a:xfrm>
            <a:off x="1160463" y="3579813"/>
            <a:ext cx="895350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</a:pPr>
            <a:r>
              <a:rPr lang="uk-UA" altLang="en-US" sz="1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Білка</a:t>
            </a:r>
          </a:p>
        </p:txBody>
      </p:sp>
      <p:pic>
        <p:nvPicPr>
          <p:cNvPr id="77831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1103313"/>
            <a:ext cx="3524250" cy="250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2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136433"/>
            <a:ext cx="3471771" cy="2603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3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3917950"/>
            <a:ext cx="3524250" cy="264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4" name="Text Box 12"/>
          <p:cNvSpPr txBox="1">
            <a:spLocks noChangeArrowheads="1"/>
          </p:cNvSpPr>
          <p:nvPr/>
        </p:nvSpPr>
        <p:spPr bwMode="auto">
          <a:xfrm>
            <a:off x="427038" y="6519863"/>
            <a:ext cx="3254375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Clr>
                <a:srgbClr val="F0A22E"/>
              </a:buClr>
            </a:pPr>
            <a:r>
              <a:rPr lang="uk-UA" altLang="en-US" sz="1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Ведмі́дь бу́рий (</a:t>
            </a:r>
            <a:r>
              <a:rPr lang="uk-UA" altLang="en-US" sz="16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Ursus arctos</a:t>
            </a:r>
            <a:r>
              <a:rPr lang="uk-UA" altLang="en-US" sz="1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 rot="5400000">
            <a:off x="-46831" y="64291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58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539552" y="214882"/>
            <a:ext cx="8001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Значення</a:t>
            </a: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вивчення</a:t>
            </a: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поведінки</a:t>
            </a: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тварин</a:t>
            </a:r>
            <a:endParaRPr kumimoji="0" lang="en-US" sz="3600" b="1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330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 rot="5400000">
            <a:off x="-41056" y="6473617"/>
            <a:ext cx="430213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59</a:t>
            </a:r>
            <a:endParaRPr kumimoji="0" lang="uk-UA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291580" y="1268760"/>
            <a:ext cx="8496944" cy="4487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uk-UA" sz="2800" b="1" dirty="0" smtClean="0"/>
              <a:t>Дослідження поведінки тварин є дуже важливими для різних галузей діяльності людини. Наприклад, у селекції для того, щоб створювати нові породи тварин з корисними особливостями поведінки як для людини, так і для самої тварини.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uk-UA" sz="2800" b="1" dirty="0" smtClean="0"/>
              <a:t>Етологічні знання потрібні не лише для виведення порід, але й для догляду за ними, для утримання, лікування й розмноження наших улюблених домашніх тварин.</a:t>
            </a:r>
          </a:p>
        </p:txBody>
      </p:sp>
    </p:spTree>
    <p:extLst>
      <p:ext uri="{BB962C8B-B14F-4D97-AF65-F5344CB8AC3E}">
        <p14:creationId xmlns:p14="http://schemas.microsoft.com/office/powerpoint/2010/main" val="157171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397375" y="1341438"/>
            <a:ext cx="4594225" cy="3671887"/>
          </a:xfrm>
        </p:spPr>
        <p:txBody>
          <a:bodyPr/>
          <a:lstStyle/>
          <a:p>
            <a:pPr eaLnBrk="1" hangingPunct="1"/>
            <a:r>
              <a:rPr lang="uk-UA" altLang="en-US" sz="3600" b="1" dirty="0" smtClean="0"/>
              <a:t>Термін </a:t>
            </a:r>
            <a:r>
              <a:rPr lang="uk-UA" altLang="en-US" sz="3600" b="1" i="1" dirty="0" smtClean="0"/>
              <a:t>«етологія» </a:t>
            </a:r>
            <a:r>
              <a:rPr lang="uk-UA" altLang="en-US" sz="3600" b="1" dirty="0" smtClean="0"/>
              <a:t>уведений в 1859 році французьким зоологом </a:t>
            </a:r>
            <a:br>
              <a:rPr lang="uk-UA" altLang="en-US" sz="3600" b="1" dirty="0" smtClean="0"/>
            </a:br>
            <a:r>
              <a:rPr lang="uk-UA" altLang="en-US" sz="3600" i="1" dirty="0" smtClean="0"/>
              <a:t>І. Жоффруа Сент-</a:t>
            </a:r>
            <a:r>
              <a:rPr lang="uk-UA" altLang="en-US" sz="3600" i="1" dirty="0" err="1" smtClean="0"/>
              <a:t>Ілером</a:t>
            </a:r>
            <a:r>
              <a:rPr lang="uk-UA" altLang="en-US" sz="3600" b="1" dirty="0" smtClean="0"/>
              <a:t>.</a:t>
            </a:r>
            <a:endParaRPr lang="ru-RU" altLang="en-US" sz="3600" dirty="0" smtClean="0"/>
          </a:p>
        </p:txBody>
      </p:sp>
      <p:pic>
        <p:nvPicPr>
          <p:cNvPr id="25603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136525"/>
            <a:ext cx="4124325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Rectangle 2"/>
          <p:cNvSpPr txBox="1">
            <a:spLocks noChangeArrowheads="1"/>
          </p:cNvSpPr>
          <p:nvPr/>
        </p:nvSpPr>
        <p:spPr bwMode="auto">
          <a:xfrm>
            <a:off x="-12700" y="5192713"/>
            <a:ext cx="4643438" cy="1262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en-US" sz="2800" dirty="0">
                <a:solidFill>
                  <a:schemeClr val="tx2"/>
                </a:solidFill>
              </a:rPr>
              <a:t>французький зоолог академік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en-US" sz="2800" i="1" dirty="0">
                <a:solidFill>
                  <a:schemeClr val="tx2"/>
                </a:solidFill>
              </a:rPr>
              <a:t> </a:t>
            </a:r>
            <a:r>
              <a:rPr lang="ru-RU" altLang="en-US" sz="2800" i="1" dirty="0" err="1">
                <a:solidFill>
                  <a:schemeClr val="tx2"/>
                </a:solidFill>
              </a:rPr>
              <a:t>Етьєн</a:t>
            </a:r>
            <a:r>
              <a:rPr lang="ru-RU" altLang="en-US" sz="2800" i="1" dirty="0">
                <a:solidFill>
                  <a:schemeClr val="tx2"/>
                </a:solidFill>
              </a:rPr>
              <a:t> </a:t>
            </a:r>
            <a:r>
              <a:rPr lang="ru-RU" altLang="en-US" sz="2800" i="1" dirty="0" err="1">
                <a:solidFill>
                  <a:schemeClr val="tx2"/>
                </a:solidFill>
              </a:rPr>
              <a:t>Жоффруа</a:t>
            </a:r>
            <a:r>
              <a:rPr lang="ru-RU" altLang="en-US" sz="2800" i="1" dirty="0">
                <a:solidFill>
                  <a:schemeClr val="tx2"/>
                </a:solidFill>
              </a:rPr>
              <a:t> </a:t>
            </a:r>
            <a:r>
              <a:rPr lang="ru-RU" altLang="en-US" sz="2800" i="1" dirty="0" err="1">
                <a:solidFill>
                  <a:schemeClr val="tx2"/>
                </a:solidFill>
              </a:rPr>
              <a:t>Сент-Ілер</a:t>
            </a:r>
            <a:endParaRPr lang="ru-RU" altLang="en-US" sz="2800" i="1" dirty="0">
              <a:solidFill>
                <a:schemeClr val="tx2"/>
              </a:solidFill>
            </a:endParaRPr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 rot="5400000">
            <a:off x="-46831" y="6465888"/>
            <a:ext cx="430212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6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607504" y="353643"/>
            <a:ext cx="8001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Значення</a:t>
            </a: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вивчення</a:t>
            </a: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поведінки</a:t>
            </a: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тварин</a:t>
            </a:r>
            <a:endParaRPr kumimoji="0" lang="en-US" sz="3600" b="1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330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 rot="5400000">
            <a:off x="-46832" y="6473617"/>
            <a:ext cx="430213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60</a:t>
            </a:r>
            <a:endParaRPr kumimoji="0" lang="uk-UA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07949" y="1174675"/>
            <a:ext cx="8856539" cy="5349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uk-UA" sz="2800" b="1" dirty="0" smtClean="0"/>
              <a:t>Особливе </a:t>
            </a:r>
            <a:r>
              <a:rPr lang="uk-UA" sz="2800" b="1" dirty="0"/>
              <a:t>значення знання поведінки тварин мають для охорони природи. Відновлення фауни, яка постраждала від людської діяльності, можна здійснювати шляхом вирощування тварин у штучних умовах з подальшим переміщенням їх у дику природу.</a:t>
            </a:r>
            <a:endParaRPr lang="uk-UA" b="1" dirty="0">
              <a:solidFill>
                <a:prstClr val="black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uk-UA" sz="2800" b="1" dirty="0" smtClean="0"/>
              <a:t>Людина, досліджуючи реакції тварин на зміну погоди, способи орієнтації в просторі, сприйняття впливів середовища, навчається й пізнає принципи та механізми явищ, які використовуються чи можуть бути використані в техніці для створення технічних систем і приладів. </a:t>
            </a:r>
            <a:endParaRPr kumimoji="0" lang="uk-UA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29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607504" y="353643"/>
            <a:ext cx="8001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Значення</a:t>
            </a: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вивчення</a:t>
            </a: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поведінки</a:t>
            </a: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тварин</a:t>
            </a:r>
            <a:endParaRPr kumimoji="0" lang="en-US" sz="3600" b="1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330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 rot="5400000">
            <a:off x="61118" y="6355557"/>
            <a:ext cx="430213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82</a:t>
            </a:r>
            <a:endParaRPr kumimoji="0" lang="uk-UA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860032" y="1143048"/>
            <a:ext cx="4178219" cy="289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Так, у </a:t>
            </a:r>
            <a:r>
              <a:rPr kumimoji="0" lang="uk-UA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багатьох тварин відкриті особливі, невластиві людині види чутливості: у слонів - здатність за допомогою ніг сприймати низькочастотні коливання ґрунту, у ящірок - здатність сприймати слабкі підземні поштовхи, у бджіл та раків-богомолів - здатність сприйняття ультрафіолетових променів та поляризованого світла.</a:t>
            </a:r>
            <a:endParaRPr kumimoji="0" lang="uk-UA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91" y="1113433"/>
            <a:ext cx="4320481" cy="29523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938" y="4036148"/>
            <a:ext cx="3658405" cy="27234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13" y="4130940"/>
            <a:ext cx="4390438" cy="2634262"/>
          </a:xfrm>
          <a:prstGeom prst="rect">
            <a:avLst/>
          </a:prstGeom>
        </p:spPr>
      </p:pic>
      <p:sp>
        <p:nvSpPr>
          <p:cNvPr id="8" name="Text Box 20"/>
          <p:cNvSpPr txBox="1">
            <a:spLocks noChangeArrowheads="1"/>
          </p:cNvSpPr>
          <p:nvPr/>
        </p:nvSpPr>
        <p:spPr bwMode="auto">
          <a:xfrm rot="5400000">
            <a:off x="-45829" y="644599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61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89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607504" y="353643"/>
            <a:ext cx="8001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Значення</a:t>
            </a: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вивчення</a:t>
            </a: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поведінки</a:t>
            </a:r>
            <a:r>
              <a:rPr kumimoji="0" lang="ru-RU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</a:t>
            </a:r>
            <a:r>
              <a:rPr kumimoji="0" lang="ru-RU" sz="3600" b="1" i="0" u="none" strike="noStrike" kern="10" cap="none" spc="0" normalizeH="0" baseline="0" noProof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тварин</a:t>
            </a:r>
            <a:endParaRPr kumimoji="0" lang="en-US" sz="3600" b="1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330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 rot="5400000">
            <a:off x="-19716" y="6464284"/>
            <a:ext cx="430213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  <a:r>
              <a:rPr kumimoji="0" lang="en-US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  <a:endParaRPr kumimoji="0" lang="uk-UA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949" y="1052736"/>
            <a:ext cx="51480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uk-UA" dirty="0" smtClean="0"/>
              <a:t> </a:t>
            </a:r>
            <a:r>
              <a:rPr lang="uk-UA" b="1" dirty="0" smtClean="0"/>
              <a:t>Якби </a:t>
            </a:r>
            <a:r>
              <a:rPr lang="uk-UA" b="1" dirty="0"/>
              <a:t>людина вивчила «мови» тварин, вона могла б отримувати масу корисної інформації:</a:t>
            </a:r>
          </a:p>
          <a:p>
            <a:pPr algn="just">
              <a:buFontTx/>
              <a:buChar char="-"/>
            </a:pPr>
            <a:r>
              <a:rPr lang="uk-UA" b="1" dirty="0" smtClean="0"/>
              <a:t> спілкування </a:t>
            </a:r>
            <a:r>
              <a:rPr lang="uk-UA" b="1" dirty="0"/>
              <a:t>з китами допомогло б     зрозуміти життя морських глибин;</a:t>
            </a:r>
          </a:p>
          <a:p>
            <a:pPr algn="just">
              <a:buFontTx/>
              <a:buChar char="-"/>
            </a:pPr>
            <a:r>
              <a:rPr lang="uk-UA" b="1" dirty="0" smtClean="0"/>
              <a:t> розуміння </a:t>
            </a:r>
            <a:r>
              <a:rPr lang="uk-UA" b="1" dirty="0"/>
              <a:t>мови птахів може допомогти розкриттю таємниць їхнього вміння орієнтуватися під час перельотів;</a:t>
            </a:r>
          </a:p>
          <a:p>
            <a:pPr algn="just">
              <a:buFontTx/>
              <a:buChar char="-"/>
            </a:pPr>
            <a:r>
              <a:rPr lang="uk-UA" b="1" dirty="0" smtClean="0"/>
              <a:t> дослідження </a:t>
            </a:r>
            <a:r>
              <a:rPr lang="uk-UA" b="1" dirty="0"/>
              <a:t>мови комах допомогло б зрозуміти можливості спілкування за допомогою невеликої кількості хімічних речовин.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914" y="1124744"/>
            <a:ext cx="3731907" cy="27989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191" y="3988426"/>
            <a:ext cx="3667351" cy="27505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393550"/>
            <a:ext cx="4473494" cy="234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44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WordArt 3"/>
          <p:cNvSpPr>
            <a:spLocks noChangeArrowheads="1" noChangeShapeType="1" noTextEdit="1"/>
          </p:cNvSpPr>
          <p:nvPr/>
        </p:nvSpPr>
        <p:spPr bwMode="auto">
          <a:xfrm>
            <a:off x="2054225" y="314325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Висновки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8851" name="Text Box 20"/>
          <p:cNvSpPr txBox="1">
            <a:spLocks noChangeArrowheads="1"/>
          </p:cNvSpPr>
          <p:nvPr/>
        </p:nvSpPr>
        <p:spPr bwMode="auto">
          <a:xfrm rot="5400000">
            <a:off x="-46831" y="6455353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6</a:t>
            </a: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8852" name="Text Box 12"/>
          <p:cNvSpPr txBox="1">
            <a:spLocks noChangeArrowheads="1"/>
          </p:cNvSpPr>
          <p:nvPr/>
        </p:nvSpPr>
        <p:spPr bwMode="auto">
          <a:xfrm>
            <a:off x="337552" y="1022759"/>
            <a:ext cx="8756183" cy="5816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just">
              <a:buNone/>
            </a:pP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Поведінка </a:t>
            </a: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тварин є основою їх пристосованості до середовища і являє собою різноманітні активні дії, що є реакціями на впливи середовища.</a:t>
            </a:r>
          </a:p>
          <a:p>
            <a:pPr algn="just">
              <a:buNone/>
            </a:pP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Для </a:t>
            </a: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вивчення поведінки тварин використовуються найрізноманітніші класичні й сучасні методи дослідження.</a:t>
            </a:r>
          </a:p>
          <a:p>
            <a:pPr algn="just">
              <a:buNone/>
            </a:pP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Знання </a:t>
            </a: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поведінки тварин </a:t>
            </a: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мають </a:t>
            </a: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значення в </a:t>
            </a: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найрізноманітніших галузях діяльності людини.</a:t>
            </a:r>
          </a:p>
          <a:p>
            <a:pPr lvl="0" algn="just">
              <a:buNone/>
            </a:pPr>
            <a:r>
              <a:rPr lang="uk-UA" alt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uk-UA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 поведінки тварин доводять нам іще раз, що тварини є нашими родичами. Двісті тисяч років люди і тварини живуть поряд на планеті Земля. Протягом цього часу змінювався не тільки вигляд людей і тварин, змінювалися і стосунки між ними. Спочатку люди використовували тварин як джерело їжі. Через багато століть приручили деякі види тварин, і вони стали їхніми помічниками. У наш час багато батьків купують своїм дітям тварин-вихованців, для того щоб ще з дитинства вчилися піклуватися про когось. Сьогодні для багатьох людей домашні тварини – це кращі друзі. Вони допомагають пережити емоційні потрясіння. Не можна забувати й про користь, яку тваринний світ приніс і продовжує приносити людині. Тому потрібно берегти його й піклуватися </a:t>
            </a:r>
            <a:r>
              <a:rPr lang="uk-UA" alt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uk-UA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 збереження</a:t>
            </a:r>
            <a:r>
              <a:rPr lang="uk-UA" alt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WordArt 3"/>
          <p:cNvSpPr>
            <a:spLocks noChangeArrowheads="1" noChangeShapeType="1" noTextEdit="1"/>
          </p:cNvSpPr>
          <p:nvPr/>
        </p:nvSpPr>
        <p:spPr bwMode="auto">
          <a:xfrm>
            <a:off x="2054225" y="314325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Домашнє завдання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9875" name="Text Box 20"/>
          <p:cNvSpPr txBox="1">
            <a:spLocks noChangeArrowheads="1"/>
          </p:cNvSpPr>
          <p:nvPr/>
        </p:nvSpPr>
        <p:spPr bwMode="auto">
          <a:xfrm rot="5400000">
            <a:off x="-86582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6</a:t>
            </a: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4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25425" y="1196975"/>
            <a:ext cx="8763000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defRPr/>
            </a:pP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Опрацювати § 47;</a:t>
            </a:r>
          </a:p>
          <a:p>
            <a:pPr>
              <a:defRPr/>
            </a:pPr>
            <a:endParaRPr lang="en-US" sz="1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По зошиту с. 92 завдання № 1 (визначити форму поведінки тварин за малюнком) та № 2 (скласти оповідання </a:t>
            </a:r>
            <a:r>
              <a:rPr lang="uk-UA" b="1" cap="al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ої спостереження за домашніми тваринами</a:t>
            </a:r>
            <a:r>
              <a:rPr lang="uk-UA" b="1" cap="al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або п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оспостерігайте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якоюсь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твариною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вдома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надворі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 живому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куточку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зоопарку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0A22E"/>
              </a:buClr>
              <a:defRPr/>
            </a:pPr>
            <a:endParaRPr lang="uk-UA" altLang="en-US" sz="3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WordArt 3"/>
          <p:cNvSpPr>
            <a:spLocks noChangeArrowheads="1" noChangeShapeType="1" noTextEdit="1"/>
          </p:cNvSpPr>
          <p:nvPr/>
        </p:nvSpPr>
        <p:spPr bwMode="auto">
          <a:xfrm>
            <a:off x="2054225" y="314325"/>
            <a:ext cx="5105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Література</a:t>
            </a:r>
            <a:endParaRPr lang="en-US" sz="3600" b="1" kern="10">
              <a:ln w="12700">
                <a:solidFill>
                  <a:srgbClr val="003300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45791" dir="2021404" algn="ctr" rotWithShape="0">
                  <a:srgbClr val="9999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80899" name="Text Box 20"/>
          <p:cNvSpPr txBox="1">
            <a:spLocks noChangeArrowheads="1"/>
          </p:cNvSpPr>
          <p:nvPr/>
        </p:nvSpPr>
        <p:spPr bwMode="auto">
          <a:xfrm rot="5400000">
            <a:off x="-46831" y="646905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6</a:t>
            </a: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0900" name="Text Box 12"/>
          <p:cNvSpPr txBox="1">
            <a:spLocks noChangeArrowheads="1"/>
          </p:cNvSpPr>
          <p:nvPr/>
        </p:nvSpPr>
        <p:spPr bwMode="auto">
          <a:xfrm>
            <a:off x="367288" y="1124744"/>
            <a:ext cx="8763000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uk-UA" altLang="en-US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uk-UA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Соболь </a:t>
            </a:r>
            <a:r>
              <a:rPr lang="uk-UA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І.</a:t>
            </a: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Біологія. 7 </a:t>
            </a:r>
            <a:r>
              <a:rPr lang="uk-UA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В. І. Соболь. – Кам'янець-Подільський: Абетка, 2015. – 292 с.: </a:t>
            </a:r>
            <a:r>
              <a:rPr lang="uk-UA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іл</a:t>
            </a: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en-US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 </a:t>
            </a:r>
            <a:r>
              <a:rPr lang="uk-UA" altLang="en-US" sz="3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світі</a:t>
            </a:r>
            <a:r>
              <a:rPr lang="uk-UA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плазунів: Навчальний посібник. – Тернопіль: Навчальна книга – Богдан, 2004. – 120 с.</a:t>
            </a:r>
            <a:endParaRPr lang="en-US" altLang="en-US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uk-UA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altLang="en-US" sz="3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світі </a:t>
            </a:r>
            <a:r>
              <a:rPr lang="uk-UA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птахів: </a:t>
            </a:r>
            <a:r>
              <a:rPr lang="uk-UA" altLang="en-US" sz="3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Зоовікторина</a:t>
            </a:r>
            <a:r>
              <a:rPr lang="uk-UA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Тернопіль: Підручники і посібники, 2007. – 144 с.</a:t>
            </a:r>
            <a:endParaRPr lang="en-US" altLang="en-US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uk-UA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світі ссавців: </a:t>
            </a:r>
            <a:r>
              <a:rPr lang="uk-UA" altLang="en-US" sz="3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Зоовікторина</a:t>
            </a:r>
            <a:r>
              <a:rPr lang="uk-UA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Тернопіль: Підручники і посібники, 2009. – 136 с.</a:t>
            </a:r>
            <a:endParaRPr lang="en-US" altLang="en-US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uk-UA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https://uk.wikipedia.org/wiki/</a:t>
            </a:r>
            <a:endParaRPr lang="uk-UA" altLang="en-US" sz="3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115888"/>
            <a:ext cx="7308850" cy="865187"/>
          </a:xfrm>
        </p:spPr>
        <p:txBody>
          <a:bodyPr/>
          <a:lstStyle/>
          <a:p>
            <a:pPr algn="l" eaLnBrk="1" hangingPunct="1"/>
            <a:r>
              <a:rPr lang="uk-UA" altLang="en-US" sz="4000" b="1" dirty="0" smtClean="0">
                <a:solidFill>
                  <a:schemeClr val="tx1"/>
                </a:solidFill>
              </a:rPr>
              <a:t/>
            </a:r>
            <a:br>
              <a:rPr lang="uk-UA" altLang="en-US" sz="4000" b="1" dirty="0" smtClean="0">
                <a:solidFill>
                  <a:schemeClr val="tx1"/>
                </a:solidFill>
              </a:rPr>
            </a:br>
            <a:r>
              <a:rPr lang="uk-UA" altLang="en-US" sz="5400" b="1" i="1" dirty="0" smtClean="0">
                <a:solidFill>
                  <a:schemeClr val="tx1"/>
                </a:solidFill>
              </a:rPr>
              <a:t>Засновники етології</a:t>
            </a:r>
            <a:br>
              <a:rPr lang="uk-UA" altLang="en-US" sz="5400" b="1" i="1" dirty="0" smtClean="0">
                <a:solidFill>
                  <a:schemeClr val="tx1"/>
                </a:solidFill>
              </a:rPr>
            </a:br>
            <a:endParaRPr lang="ru-RU" altLang="en-US" dirty="0" smtClean="0"/>
          </a:p>
        </p:txBody>
      </p:sp>
      <p:sp>
        <p:nvSpPr>
          <p:cNvPr id="26627" name="Rectangle 2"/>
          <p:cNvSpPr txBox="1">
            <a:spLocks noChangeArrowheads="1"/>
          </p:cNvSpPr>
          <p:nvPr/>
        </p:nvSpPr>
        <p:spPr bwMode="auto">
          <a:xfrm>
            <a:off x="0" y="4587875"/>
            <a:ext cx="9167813" cy="227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en-US" b="1" i="1" dirty="0">
                <a:solidFill>
                  <a:srgbClr val="000000"/>
                </a:solidFill>
              </a:rPr>
              <a:t>лауреат Нобелівської премії</a:t>
            </a:r>
            <a:r>
              <a:rPr lang="uk-UA" altLang="en-US" b="1" dirty="0">
                <a:solidFill>
                  <a:srgbClr val="000000"/>
                </a:solidFill>
              </a:rPr>
              <a:t> </a:t>
            </a:r>
            <a:r>
              <a:rPr lang="ru-RU" altLang="en-US" b="1" dirty="0">
                <a:solidFill>
                  <a:srgbClr val="000000"/>
                </a:solidFill>
              </a:rPr>
              <a:t>з </a:t>
            </a:r>
            <a:r>
              <a:rPr lang="ru-RU" altLang="en-US" b="1" dirty="0" err="1">
                <a:solidFill>
                  <a:srgbClr val="000000"/>
                </a:solidFill>
              </a:rPr>
              <a:t>медицини</a:t>
            </a:r>
            <a:r>
              <a:rPr lang="ru-RU" altLang="en-US" b="1" dirty="0">
                <a:solidFill>
                  <a:srgbClr val="000000"/>
                </a:solidFill>
              </a:rPr>
              <a:t> й  </a:t>
            </a:r>
            <a:r>
              <a:rPr lang="ru-RU" altLang="en-US" b="1" dirty="0" err="1">
                <a:solidFill>
                  <a:srgbClr val="000000"/>
                </a:solidFill>
              </a:rPr>
              <a:t>фізіології</a:t>
            </a:r>
            <a:r>
              <a:rPr lang="ru-RU" altLang="en-US" dirty="0">
                <a:solidFill>
                  <a:srgbClr val="000000"/>
                </a:solidFill>
              </a:rPr>
              <a:t> за </a:t>
            </a:r>
            <a:r>
              <a:rPr lang="ru-RU" altLang="en-US" dirty="0" err="1">
                <a:solidFill>
                  <a:srgbClr val="000000"/>
                </a:solidFill>
              </a:rPr>
              <a:t>відкриття</a:t>
            </a:r>
            <a:r>
              <a:rPr lang="ru-RU" altLang="en-US" dirty="0">
                <a:solidFill>
                  <a:srgbClr val="000000"/>
                </a:solidFill>
              </a:rPr>
              <a:t>, </a:t>
            </a:r>
            <a:r>
              <a:rPr lang="ru-RU" altLang="en-US" dirty="0" err="1">
                <a:solidFill>
                  <a:srgbClr val="000000"/>
                </a:solidFill>
              </a:rPr>
              <a:t>пов’язані</a:t>
            </a:r>
            <a:r>
              <a:rPr lang="ru-RU" altLang="en-US" dirty="0">
                <a:solidFill>
                  <a:srgbClr val="000000"/>
                </a:solidFill>
              </a:rPr>
              <a:t> </a:t>
            </a:r>
            <a:r>
              <a:rPr lang="ru-RU" altLang="en-US" dirty="0" err="1">
                <a:solidFill>
                  <a:srgbClr val="000000"/>
                </a:solidFill>
              </a:rPr>
              <a:t>зі</a:t>
            </a:r>
            <a:r>
              <a:rPr lang="ru-RU" altLang="en-US" dirty="0">
                <a:solidFill>
                  <a:srgbClr val="000000"/>
                </a:solidFill>
              </a:rPr>
              <a:t> </a:t>
            </a:r>
            <a:r>
              <a:rPr lang="ru-RU" altLang="en-US" dirty="0" err="1">
                <a:solidFill>
                  <a:srgbClr val="000000"/>
                </a:solidFill>
              </a:rPr>
              <a:t>створенням</a:t>
            </a:r>
            <a:r>
              <a:rPr lang="ru-RU" altLang="en-US" dirty="0">
                <a:solidFill>
                  <a:srgbClr val="000000"/>
                </a:solidFill>
              </a:rPr>
              <a:t> і </a:t>
            </a:r>
            <a:r>
              <a:rPr lang="ru-RU" altLang="en-US" dirty="0" err="1">
                <a:solidFill>
                  <a:srgbClr val="000000"/>
                </a:solidFill>
              </a:rPr>
              <a:t>встановленням</a:t>
            </a:r>
            <a:r>
              <a:rPr lang="ru-RU" altLang="en-US" dirty="0">
                <a:solidFill>
                  <a:srgbClr val="000000"/>
                </a:solidFill>
              </a:rPr>
              <a:t> моделей </a:t>
            </a:r>
            <a:r>
              <a:rPr lang="ru-RU" altLang="en-US" dirty="0" err="1">
                <a:solidFill>
                  <a:srgbClr val="000000"/>
                </a:solidFill>
              </a:rPr>
              <a:t>індивідуальної</a:t>
            </a:r>
            <a:r>
              <a:rPr lang="ru-RU" altLang="en-US" dirty="0">
                <a:solidFill>
                  <a:srgbClr val="000000"/>
                </a:solidFill>
              </a:rPr>
              <a:t> та </a:t>
            </a:r>
            <a:r>
              <a:rPr lang="ru-RU" altLang="en-US" dirty="0" err="1">
                <a:solidFill>
                  <a:srgbClr val="000000"/>
                </a:solidFill>
              </a:rPr>
              <a:t>групової</a:t>
            </a:r>
            <a:r>
              <a:rPr lang="ru-RU" altLang="en-US" dirty="0">
                <a:solidFill>
                  <a:srgbClr val="000000"/>
                </a:solidFill>
              </a:rPr>
              <a:t> </a:t>
            </a:r>
            <a:r>
              <a:rPr lang="ru-RU" altLang="en-US" dirty="0" err="1">
                <a:solidFill>
                  <a:srgbClr val="000000"/>
                </a:solidFill>
              </a:rPr>
              <a:t>поведінки</a:t>
            </a:r>
            <a:r>
              <a:rPr lang="ru-RU" altLang="en-US" dirty="0">
                <a:solidFill>
                  <a:srgbClr val="000000"/>
                </a:solidFill>
              </a:rPr>
              <a:t> </a:t>
            </a:r>
            <a:r>
              <a:rPr lang="ru-RU" altLang="en-US" dirty="0" err="1">
                <a:solidFill>
                  <a:srgbClr val="000000"/>
                </a:solidFill>
              </a:rPr>
              <a:t>тварин</a:t>
            </a:r>
            <a:endParaRPr lang="ru-RU" altLang="en-US" dirty="0">
              <a:solidFill>
                <a:srgbClr val="000000"/>
              </a:solidFill>
            </a:endParaRPr>
          </a:p>
        </p:txBody>
      </p:sp>
      <p:sp>
        <p:nvSpPr>
          <p:cNvPr id="26628" name="Rectangle 2"/>
          <p:cNvSpPr txBox="1">
            <a:spLocks noChangeArrowheads="1"/>
          </p:cNvSpPr>
          <p:nvPr/>
        </p:nvSpPr>
        <p:spPr bwMode="auto">
          <a:xfrm>
            <a:off x="3276600" y="1700213"/>
            <a:ext cx="5688013" cy="208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en-US" i="1" dirty="0"/>
              <a:t>нідерландський вчений</a:t>
            </a:r>
            <a:r>
              <a:rPr lang="uk-UA" altLang="en-US" sz="5400" i="1" dirty="0"/>
              <a:t/>
            </a:r>
            <a:br>
              <a:rPr lang="uk-UA" altLang="en-US" sz="5400" i="1" dirty="0"/>
            </a:br>
            <a:r>
              <a:rPr lang="uk-UA" altLang="en-US" sz="4400" b="1" dirty="0"/>
              <a:t>Ніколас </a:t>
            </a:r>
            <a:r>
              <a:rPr lang="uk-UA" altLang="en-US" sz="4400" b="1" dirty="0" err="1"/>
              <a:t>Тінберген</a:t>
            </a:r>
            <a:r>
              <a:rPr lang="uk-UA" altLang="en-US" sz="4400" b="1" dirty="0"/>
              <a:t> (1903-1994)</a:t>
            </a:r>
            <a:endParaRPr lang="ru-RU" altLang="en-US" sz="4400" dirty="0">
              <a:solidFill>
                <a:srgbClr val="000000"/>
              </a:solidFill>
            </a:endParaRPr>
          </a:p>
        </p:txBody>
      </p:sp>
      <p:pic>
        <p:nvPicPr>
          <p:cNvPr id="26629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008063"/>
            <a:ext cx="2597150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20"/>
          <p:cNvSpPr txBox="1">
            <a:spLocks noChangeArrowheads="1"/>
          </p:cNvSpPr>
          <p:nvPr/>
        </p:nvSpPr>
        <p:spPr bwMode="auto">
          <a:xfrm rot="5400000">
            <a:off x="-46831" y="647361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 7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115888"/>
            <a:ext cx="7308850" cy="865187"/>
          </a:xfrm>
        </p:spPr>
        <p:txBody>
          <a:bodyPr/>
          <a:lstStyle/>
          <a:p>
            <a:pPr algn="l" eaLnBrk="1" hangingPunct="1"/>
            <a:r>
              <a:rPr lang="uk-UA" altLang="en-US" sz="4000" b="1" smtClean="0">
                <a:solidFill>
                  <a:schemeClr val="tx1"/>
                </a:solidFill>
              </a:rPr>
              <a:t/>
            </a:r>
            <a:br>
              <a:rPr lang="uk-UA" altLang="en-US" sz="4000" b="1" smtClean="0">
                <a:solidFill>
                  <a:schemeClr val="tx1"/>
                </a:solidFill>
              </a:rPr>
            </a:br>
            <a:r>
              <a:rPr lang="uk-UA" altLang="en-US" sz="5400" b="1" i="1" smtClean="0">
                <a:solidFill>
                  <a:schemeClr val="tx1"/>
                </a:solidFill>
              </a:rPr>
              <a:t>Засновники етології</a:t>
            </a:r>
            <a:br>
              <a:rPr lang="uk-UA" altLang="en-US" sz="5400" b="1" i="1" smtClean="0">
                <a:solidFill>
                  <a:schemeClr val="tx1"/>
                </a:solidFill>
              </a:rPr>
            </a:br>
            <a:endParaRPr lang="ru-RU" altLang="en-US" smtClean="0"/>
          </a:p>
        </p:txBody>
      </p:sp>
      <p:sp>
        <p:nvSpPr>
          <p:cNvPr id="28675" name="Rectangle 2"/>
          <p:cNvSpPr txBox="1">
            <a:spLocks noChangeArrowheads="1"/>
          </p:cNvSpPr>
          <p:nvPr/>
        </p:nvSpPr>
        <p:spPr bwMode="auto">
          <a:xfrm>
            <a:off x="0" y="4221163"/>
            <a:ext cx="9167813" cy="263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en-US" sz="3600" b="1" i="1">
                <a:solidFill>
                  <a:srgbClr val="000000"/>
                </a:solidFill>
              </a:rPr>
              <a:t>лауреат Нобелівської премії</a:t>
            </a:r>
            <a:r>
              <a:rPr lang="uk-UA" altLang="en-US" sz="3600" b="1">
                <a:solidFill>
                  <a:srgbClr val="000000"/>
                </a:solidFill>
              </a:rPr>
              <a:t> </a:t>
            </a:r>
            <a:r>
              <a:rPr lang="ru-RU" altLang="en-US" sz="3600" b="1">
                <a:solidFill>
                  <a:srgbClr val="000000"/>
                </a:solidFill>
              </a:rPr>
              <a:t>з медицини й  фізіології</a:t>
            </a:r>
            <a:r>
              <a:rPr lang="ru-RU" altLang="en-US" sz="3600">
                <a:solidFill>
                  <a:srgbClr val="000000"/>
                </a:solidFill>
              </a:rPr>
              <a:t> за відкриття, пов’язані зі створенням і встановленням моделей індивідуальної та групової поведінки тварин</a:t>
            </a: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28676" name="Rectangle 2"/>
          <p:cNvSpPr txBox="1">
            <a:spLocks noChangeArrowheads="1"/>
          </p:cNvSpPr>
          <p:nvPr/>
        </p:nvSpPr>
        <p:spPr bwMode="auto">
          <a:xfrm>
            <a:off x="4992688" y="1566863"/>
            <a:ext cx="4175125" cy="172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en-US" i="1"/>
              <a:t>австрійський вчений</a:t>
            </a:r>
            <a:br>
              <a:rPr lang="uk-UA" altLang="en-US" i="1"/>
            </a:br>
            <a:r>
              <a:rPr lang="uk-UA" altLang="en-US" sz="4000" b="1"/>
              <a:t>Карл Ріттер фон Фріш (1886-1982)</a:t>
            </a:r>
            <a:endParaRPr lang="ru-RU" altLang="en-US" sz="4400">
              <a:solidFill>
                <a:srgbClr val="000000"/>
              </a:solidFill>
            </a:endParaRPr>
          </a:p>
        </p:txBody>
      </p:sp>
      <p:pic>
        <p:nvPicPr>
          <p:cNvPr id="28677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984250"/>
            <a:ext cx="4968875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20"/>
          <p:cNvSpPr txBox="1">
            <a:spLocks noChangeArrowheads="1"/>
          </p:cNvSpPr>
          <p:nvPr/>
        </p:nvSpPr>
        <p:spPr bwMode="auto">
          <a:xfrm rot="5400000">
            <a:off x="-60487" y="6428159"/>
            <a:ext cx="430212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8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115888"/>
            <a:ext cx="7308850" cy="865187"/>
          </a:xfrm>
        </p:spPr>
        <p:txBody>
          <a:bodyPr/>
          <a:lstStyle/>
          <a:p>
            <a:pPr algn="l" eaLnBrk="1" hangingPunct="1"/>
            <a:r>
              <a:rPr lang="uk-UA" altLang="en-US" sz="4000" b="1" smtClean="0">
                <a:solidFill>
                  <a:schemeClr val="tx1"/>
                </a:solidFill>
              </a:rPr>
              <a:t/>
            </a:r>
            <a:br>
              <a:rPr lang="uk-UA" altLang="en-US" sz="4000" b="1" smtClean="0">
                <a:solidFill>
                  <a:schemeClr val="tx1"/>
                </a:solidFill>
              </a:rPr>
            </a:br>
            <a:r>
              <a:rPr lang="uk-UA" altLang="en-US" sz="5400" b="1" i="1" smtClean="0">
                <a:solidFill>
                  <a:schemeClr val="tx1"/>
                </a:solidFill>
              </a:rPr>
              <a:t>Засновники етології</a:t>
            </a:r>
            <a:br>
              <a:rPr lang="uk-UA" altLang="en-US" sz="5400" b="1" i="1" smtClean="0">
                <a:solidFill>
                  <a:schemeClr val="tx1"/>
                </a:solidFill>
              </a:rPr>
            </a:br>
            <a:endParaRPr lang="ru-RU" altLang="en-US" smtClean="0"/>
          </a:p>
        </p:txBody>
      </p:sp>
      <p:pic>
        <p:nvPicPr>
          <p:cNvPr id="3072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1335088"/>
            <a:ext cx="32004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Rectangle 2"/>
          <p:cNvSpPr txBox="1">
            <a:spLocks noChangeArrowheads="1"/>
          </p:cNvSpPr>
          <p:nvPr/>
        </p:nvSpPr>
        <p:spPr bwMode="auto">
          <a:xfrm>
            <a:off x="3635375" y="1628775"/>
            <a:ext cx="5400675" cy="399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en-US" sz="3600" b="1" i="1"/>
              <a:t>лауреат Нобелівської премії</a:t>
            </a:r>
            <a:r>
              <a:rPr lang="uk-UA" altLang="en-US" sz="3600" b="1"/>
              <a:t> </a:t>
            </a:r>
            <a:r>
              <a:rPr lang="ru-RU" altLang="en-US" sz="3600" b="1">
                <a:solidFill>
                  <a:schemeClr val="tx2"/>
                </a:solidFill>
              </a:rPr>
              <a:t>з медицини й  фізіології</a:t>
            </a:r>
            <a:r>
              <a:rPr lang="ru-RU" altLang="en-US" sz="3600">
                <a:solidFill>
                  <a:schemeClr val="tx2"/>
                </a:solidFill>
              </a:rPr>
              <a:t> за відкриття, пов’язані зі створенням і встановленням моделей індивідуальної та групової поведінки тварин</a:t>
            </a:r>
            <a:endParaRPr lang="ru-RU" altLang="en-US">
              <a:solidFill>
                <a:schemeClr val="tx2"/>
              </a:solidFill>
            </a:endParaRPr>
          </a:p>
        </p:txBody>
      </p:sp>
      <p:sp>
        <p:nvSpPr>
          <p:cNvPr id="30725" name="Rectangle 2"/>
          <p:cNvSpPr txBox="1">
            <a:spLocks noChangeArrowheads="1"/>
          </p:cNvSpPr>
          <p:nvPr/>
        </p:nvSpPr>
        <p:spPr bwMode="auto">
          <a:xfrm>
            <a:off x="251520" y="5621338"/>
            <a:ext cx="6408738" cy="119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en-US" i="1" dirty="0"/>
              <a:t>австрійський вчений</a:t>
            </a:r>
            <a:br>
              <a:rPr lang="uk-UA" altLang="en-US" i="1" dirty="0"/>
            </a:br>
            <a:r>
              <a:rPr lang="uk-UA" altLang="en-US" sz="4000" b="1" dirty="0"/>
              <a:t>Конрад Лоренц (1903-1989)</a:t>
            </a:r>
            <a:endParaRPr lang="ru-RU" altLang="en-US" sz="4400" dirty="0">
              <a:solidFill>
                <a:schemeClr val="tx2"/>
              </a:solidFill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 rot="5400000">
            <a:off x="-46831" y="6429167"/>
            <a:ext cx="430212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 9</a:t>
            </a:r>
            <a:endParaRPr lang="uk-UA" altLang="en-US" sz="1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2_Оформление по умолчанию">
  <a:themeElements>
    <a:clrScheme name="Оформление по умолчанию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Оформление по умолчанию">
  <a:themeElements>
    <a:clrScheme name="Оформление по умолчанию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Оформление по умолчанию">
  <a:themeElements>
    <a:clrScheme name="Оформление по умолчанию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Оформление по умолчанию">
  <a:themeElements>
    <a:clrScheme name="Оформление по умолчанию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Оформление по умолчанию">
  <a:themeElements>
    <a:clrScheme name="Оформление по умолчанию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Оформление по умолчанию">
  <a:themeElements>
    <a:clrScheme name="Оформление по умолчанию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Оформление по умолчанию">
  <a:themeElements>
    <a:clrScheme name="Оформление по умолчанию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0_Оформление по умолчанию">
  <a:themeElements>
    <a:clrScheme name="Оформление по умолчанию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5310727</TotalTime>
  <Words>2511</Words>
  <Application>Microsoft Office PowerPoint</Application>
  <PresentationFormat>Экран (4:3)</PresentationFormat>
  <Paragraphs>310</Paragraphs>
  <Slides>65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65</vt:i4>
      </vt:variant>
    </vt:vector>
  </HeadingPairs>
  <TitlesOfParts>
    <vt:vector size="83" baseType="lpstr">
      <vt:lpstr>Arial</vt:lpstr>
      <vt:lpstr>Calibri</vt:lpstr>
      <vt:lpstr>Franklin Gothic Book</vt:lpstr>
      <vt:lpstr>Franklin Gothic Medium</vt:lpstr>
      <vt:lpstr>Impact</vt:lpstr>
      <vt:lpstr>Times New Roman</vt:lpstr>
      <vt:lpstr>Wingdings</vt:lpstr>
      <vt:lpstr>Wingdings 2</vt:lpstr>
      <vt:lpstr>Трек</vt:lpstr>
      <vt:lpstr>Оформление по умолчанию</vt:lpstr>
      <vt:lpstr>5_Оформление по умолчанию</vt:lpstr>
      <vt:lpstr>6_Оформление по умолчанию</vt:lpstr>
      <vt:lpstr>1_Оформление по умолчанию</vt:lpstr>
      <vt:lpstr>7_Оформление по умолчанию</vt:lpstr>
      <vt:lpstr>8_Оформление по умолчанию</vt:lpstr>
      <vt:lpstr>9_Оформление по умолчанию</vt:lpstr>
      <vt:lpstr>10_Оформление по умолчанию</vt:lpstr>
      <vt:lpstr>12_Оформление по умолчанию</vt:lpstr>
      <vt:lpstr>Презентация PowerPoint</vt:lpstr>
      <vt:lpstr>Мета уроку:</vt:lpstr>
      <vt:lpstr>Презентация PowerPoint</vt:lpstr>
      <vt:lpstr>Чого б ти не навчався, ти навчаєшся для себе.                 Петроній (мудрець) </vt:lpstr>
      <vt:lpstr>Презентация PowerPoint</vt:lpstr>
      <vt:lpstr>Термін «етологія» уведений в 1859 році французьким зоологом  І. Жоффруа Сент-Ілером.</vt:lpstr>
      <vt:lpstr> Засновники етології </vt:lpstr>
      <vt:lpstr> Засновники етології </vt:lpstr>
      <vt:lpstr> Засновники етології </vt:lpstr>
      <vt:lpstr>Поведінка – направлені дії організму у відповідь  на подразники навколишнього середовища.</vt:lpstr>
      <vt:lpstr>Подразливість тварин – здатність переходити із стану спокою в діяльний стан у відповідь на дію чинників середовища, яка реалізовується на різних рівнях їх організації.</vt:lpstr>
      <vt:lpstr>Презентация PowerPoint</vt:lpstr>
      <vt:lpstr>Методи вивчення поведінки тварин  у природі:  1. Спостереження 2. Мічення 3. Метод порівняння 4. Експеримент</vt:lpstr>
      <vt:lpstr>Презентация PowerPoint</vt:lpstr>
      <vt:lpstr>Спостереження – цілеспрямоване сприйняття і реєстрація поведінки досліджуваного об’єкта.</vt:lpstr>
      <vt:lpstr>Презентация PowerPoint</vt:lpstr>
      <vt:lpstr>Презентация PowerPoint</vt:lpstr>
      <vt:lpstr>Експеримент в етології – це метод дослідження поведінки тварин у керованих умовах.  Він відрізняється від спостереження активнішою взаємодією дослідника з твариною. Вивчати поведінку тварин у природі досить важко й це потребує великих затрат.  Експерименти можуть проводити як у лабораторних умовах, так і в умовах природи.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dep6</dc:creator>
  <cp:lastModifiedBy>Windows User</cp:lastModifiedBy>
  <cp:revision>352</cp:revision>
  <dcterms:modified xsi:type="dcterms:W3CDTF">2017-05-26T08:39:45Z</dcterms:modified>
</cp:coreProperties>
</file>