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52" r:id="rId1"/>
  </p:sldMasterIdLst>
  <p:notesMasterIdLst>
    <p:notesMasterId r:id="rId23"/>
  </p:notesMasterIdLst>
  <p:sldIdLst>
    <p:sldId id="276" r:id="rId2"/>
    <p:sldId id="274" r:id="rId3"/>
    <p:sldId id="277" r:id="rId4"/>
    <p:sldId id="275" r:id="rId5"/>
    <p:sldId id="279" r:id="rId6"/>
    <p:sldId id="280" r:id="rId7"/>
    <p:sldId id="281" r:id="rId8"/>
    <p:sldId id="282" r:id="rId9"/>
    <p:sldId id="273" r:id="rId10"/>
    <p:sldId id="256" r:id="rId11"/>
    <p:sldId id="265" r:id="rId12"/>
    <p:sldId id="264" r:id="rId13"/>
    <p:sldId id="278" r:id="rId14"/>
    <p:sldId id="258" r:id="rId15"/>
    <p:sldId id="260" r:id="rId16"/>
    <p:sldId id="266" r:id="rId17"/>
    <p:sldId id="268" r:id="rId18"/>
    <p:sldId id="286" r:id="rId19"/>
    <p:sldId id="287" r:id="rId20"/>
    <p:sldId id="288" r:id="rId21"/>
    <p:sldId id="285" r:id="rId22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9" autoAdjust="0"/>
    <p:restoredTop sz="89587" autoAdjust="0"/>
  </p:normalViewPr>
  <p:slideViewPr>
    <p:cSldViewPr>
      <p:cViewPr>
        <p:scale>
          <a:sx n="72" d="100"/>
          <a:sy n="72" d="100"/>
        </p:scale>
        <p:origin x="-1194" y="-72"/>
      </p:cViewPr>
      <p:guideLst>
        <p:guide orient="horz" pos="2160"/>
        <p:guide pos="2880"/>
      </p:guideLst>
    </p:cSldViewPr>
  </p:slideViewPr>
  <p:notesTextViewPr>
    <p:cViewPr>
      <p:scale>
        <a:sx n="50" d="100"/>
        <a:sy n="5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7D3FC9-66E2-4BBF-BB95-460F0716FD77}" type="datetimeFigureOut">
              <a:rPr lang="ru-RU" smtClean="0"/>
              <a:t>15.03.2016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53DBBC-1ADA-46F0-A11D-721C2C068C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339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53DBBC-1ADA-46F0-A11D-721C2C068CC9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2412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53DBBC-1ADA-46F0-A11D-721C2C068CC9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2498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453D26C-B5E8-45C8-B233-F6A87B4D1D03}" type="datetimeFigureOut">
              <a:rPr lang="uk-UA" smtClean="0"/>
              <a:t>15.03.2016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uk-UA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F624A52-D7C2-4AB7-8307-7B33B8CE5220}" type="slidenum">
              <a:rPr lang="uk-UA" smtClean="0"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3D26C-B5E8-45C8-B233-F6A87B4D1D03}" type="datetimeFigureOut">
              <a:rPr lang="uk-UA" smtClean="0"/>
              <a:t>15.03.2016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24A52-D7C2-4AB7-8307-7B33B8CE5220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3D26C-B5E8-45C8-B233-F6A87B4D1D03}" type="datetimeFigureOut">
              <a:rPr lang="uk-UA" smtClean="0"/>
              <a:t>15.03.2016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24A52-D7C2-4AB7-8307-7B33B8CE5220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453D26C-B5E8-45C8-B233-F6A87B4D1D03}" type="datetimeFigureOut">
              <a:rPr lang="uk-UA" smtClean="0"/>
              <a:t>15.03.2016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F624A52-D7C2-4AB7-8307-7B33B8CE5220}" type="slidenum">
              <a:rPr lang="uk-UA" smtClean="0"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453D26C-B5E8-45C8-B233-F6A87B4D1D03}" type="datetimeFigureOut">
              <a:rPr lang="uk-UA" smtClean="0"/>
              <a:t>15.03.2016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uk-UA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F624A52-D7C2-4AB7-8307-7B33B8CE5220}" type="slidenum">
              <a:rPr lang="uk-UA" smtClean="0"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3D26C-B5E8-45C8-B233-F6A87B4D1D03}" type="datetimeFigureOut">
              <a:rPr lang="uk-UA" smtClean="0"/>
              <a:t>15.03.2016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24A52-D7C2-4AB7-8307-7B33B8CE5220}" type="slidenum">
              <a:rPr lang="uk-UA" smtClean="0"/>
              <a:t>‹#›</a:t>
            </a:fld>
            <a:endParaRPr lang="uk-UA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3D26C-B5E8-45C8-B233-F6A87B4D1D03}" type="datetimeFigureOut">
              <a:rPr lang="uk-UA" smtClean="0"/>
              <a:t>15.03.2016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24A52-D7C2-4AB7-8307-7B33B8CE5220}" type="slidenum">
              <a:rPr lang="uk-UA" smtClean="0"/>
              <a:t>‹#›</a:t>
            </a:fld>
            <a:endParaRPr lang="uk-UA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453D26C-B5E8-45C8-B233-F6A87B4D1D03}" type="datetimeFigureOut">
              <a:rPr lang="uk-UA" smtClean="0"/>
              <a:t>15.03.2016</a:t>
            </a:fld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F624A52-D7C2-4AB7-8307-7B33B8CE5220}" type="slidenum">
              <a:rPr lang="uk-UA" smtClean="0"/>
              <a:t>‹#›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3D26C-B5E8-45C8-B233-F6A87B4D1D03}" type="datetimeFigureOut">
              <a:rPr lang="uk-UA" smtClean="0"/>
              <a:t>15.03.2016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24A52-D7C2-4AB7-8307-7B33B8CE5220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453D26C-B5E8-45C8-B233-F6A87B4D1D03}" type="datetimeFigureOut">
              <a:rPr lang="uk-UA" smtClean="0"/>
              <a:t>15.03.2016</a:t>
            </a:fld>
            <a:endParaRPr lang="uk-UA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F624A52-D7C2-4AB7-8307-7B33B8CE5220}" type="slidenum">
              <a:rPr lang="uk-UA" smtClean="0"/>
              <a:t>‹#›</a:t>
            </a:fld>
            <a:endParaRPr lang="uk-UA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453D26C-B5E8-45C8-B233-F6A87B4D1D03}" type="datetimeFigureOut">
              <a:rPr lang="uk-UA" smtClean="0"/>
              <a:t>15.03.2016</a:t>
            </a:fld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F624A52-D7C2-4AB7-8307-7B33B8CE5220}" type="slidenum">
              <a:rPr lang="uk-UA" smtClean="0"/>
              <a:t>‹#›</a:t>
            </a:fld>
            <a:endParaRPr lang="uk-UA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453D26C-B5E8-45C8-B233-F6A87B4D1D03}" type="datetimeFigureOut">
              <a:rPr lang="uk-UA" smtClean="0"/>
              <a:t>15.03.2016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F624A52-D7C2-4AB7-8307-7B33B8CE5220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png"/><Relationship Id="rId9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https://encrypted-tbn0.gstatic.com/images?q=tbn:ANd9GcSNDwPJQcdgYwtVST6wHGyMMJnccNH2t6bIVr9srt-dtiMGylMHsw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klassnye-chasy.ru/userfiles/image/letniy-fon-shablon-prezenacii-leto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790"/>
            <a:ext cx="9144000" cy="6839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563072" cy="1143000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Відгадай загадку</a:t>
            </a:r>
            <a:endParaRPr lang="ru-RU" sz="6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139136" cy="4873752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uk-UA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Дивна в лісі є трава – </a:t>
            </a:r>
          </a:p>
          <a:p>
            <a:pPr marL="0" indent="0" algn="r">
              <a:buNone/>
            </a:pPr>
            <a:r>
              <a:rPr lang="uk-UA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Не лопух, не кропива.</a:t>
            </a:r>
          </a:p>
          <a:p>
            <a:pPr marL="0" indent="0" algn="r">
              <a:buNone/>
            </a:pPr>
            <a:r>
              <a:rPr lang="uk-UA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Коли хочуть щастя влітку</a:t>
            </a:r>
          </a:p>
          <a:p>
            <a:pPr marL="0" indent="0" algn="r">
              <a:buNone/>
            </a:pPr>
            <a:r>
              <a:rPr lang="uk-UA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Все шукають його квітку.</a:t>
            </a:r>
          </a:p>
          <a:p>
            <a:pPr marL="0" indent="0" algn="r">
              <a:buNone/>
            </a:pPr>
            <a:r>
              <a:rPr lang="uk-UA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Хоч півсвіту обійди – </a:t>
            </a:r>
          </a:p>
          <a:p>
            <a:pPr marL="0" indent="0" algn="r">
              <a:buNone/>
            </a:pPr>
            <a:r>
              <a:rPr lang="uk-UA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Того цвіту не знайти</a:t>
            </a:r>
            <a:r>
              <a:rPr lang="uk-UA" sz="40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.</a:t>
            </a:r>
            <a:endParaRPr lang="ru-RU" sz="40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054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img11.proshkolu.ru/content/media/pic/std/5000000/4302000/4301789-6bdfd0262e7a5b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188" y="-39262"/>
            <a:ext cx="9177188" cy="68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389358"/>
            <a:ext cx="8305800" cy="1428506"/>
          </a:xfrm>
          <a:noFill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uk-UA" sz="8800" i="1" dirty="0" smtClean="0">
                <a:solidFill>
                  <a:srgbClr val="FFFF00"/>
                </a:solidFill>
              </a:rPr>
              <a:t>Папороті</a:t>
            </a:r>
            <a:endParaRPr lang="uk-UA" sz="8800" i="1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3071810"/>
            <a:ext cx="8305800" cy="1143000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1030" name="Рисунок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4836" y="2185777"/>
            <a:ext cx="2094916" cy="3114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Рисунок 7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92185" y="2207222"/>
            <a:ext cx="2074144" cy="30718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Рисунок 7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66329" y="2129505"/>
            <a:ext cx="2168067" cy="3149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" name="TextBox 9"/>
          <p:cNvSpPr txBox="1"/>
          <p:nvPr/>
        </p:nvSpPr>
        <p:spPr>
          <a:xfrm>
            <a:off x="305678" y="5483076"/>
            <a:ext cx="15680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b="1" dirty="0" smtClean="0"/>
              <a:t>карликова </a:t>
            </a:r>
          </a:p>
          <a:p>
            <a:pPr algn="ctr"/>
            <a:r>
              <a:rPr lang="uk-UA" b="1" dirty="0" smtClean="0"/>
              <a:t>маратія</a:t>
            </a:r>
            <a:endParaRPr lang="uk-UA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553117" y="5483060"/>
            <a:ext cx="15023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b="1" dirty="0"/>
              <a:t>щ</a:t>
            </a:r>
            <a:r>
              <a:rPr lang="uk-UA" b="1" dirty="0" smtClean="0"/>
              <a:t>итник</a:t>
            </a:r>
          </a:p>
          <a:p>
            <a:pPr algn="ctr"/>
            <a:r>
              <a:rPr lang="uk-UA" b="1" dirty="0" smtClean="0"/>
              <a:t> чоловічий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64777" y="5422213"/>
            <a:ext cx="15231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b="1" dirty="0"/>
              <a:t>вужівник </a:t>
            </a:r>
            <a:endParaRPr lang="uk-UA" b="1" dirty="0" smtClean="0"/>
          </a:p>
          <a:p>
            <a:pPr algn="ctr"/>
            <a:r>
              <a:rPr lang="uk-UA" b="1" dirty="0" smtClean="0"/>
              <a:t>звичайний</a:t>
            </a:r>
            <a:endParaRPr lang="uk-UA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957683" y="5438303"/>
            <a:ext cx="16145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b="1" dirty="0"/>
              <a:t>гроздівник </a:t>
            </a:r>
            <a:endParaRPr lang="uk-UA" b="1" dirty="0" smtClean="0"/>
          </a:p>
          <a:p>
            <a:pPr algn="ctr"/>
            <a:r>
              <a:rPr lang="uk-UA" b="1" dirty="0" smtClean="0"/>
              <a:t>простий</a:t>
            </a:r>
            <a:endParaRPr lang="uk-UA" b="1" dirty="0"/>
          </a:p>
          <a:p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117" y="2207222"/>
            <a:ext cx="2160973" cy="31147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pedsovet.su/_ld/373/093126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62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21920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500034" y="1857364"/>
            <a:ext cx="8229600" cy="4572000"/>
          </a:xfrm>
        </p:spPr>
        <p:txBody>
          <a:bodyPr>
            <a:normAutofit fontScale="85000" lnSpcReduction="20000"/>
          </a:bodyPr>
          <a:lstStyle/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r>
              <a:rPr lang="uk-UA" b="1" i="1" dirty="0" smtClean="0"/>
              <a:t>Справжні папороті. </a:t>
            </a:r>
            <a:r>
              <a:rPr lang="uk-UA" i="1" dirty="0" smtClean="0"/>
              <a:t>Верхній ряд, зліва направо: </a:t>
            </a:r>
            <a:r>
              <a:rPr lang="uk-UA" dirty="0" smtClean="0"/>
              <a:t>аспленій північний, багаторядник списоподібний, Діксон антарктична, віттарія лінійна (звисає бахромою з дерева). </a:t>
            </a:r>
            <a:r>
              <a:rPr lang="uk-UA" i="1" dirty="0" smtClean="0"/>
              <a:t>Нижній ряд: </a:t>
            </a:r>
            <a:r>
              <a:rPr lang="uk-UA" dirty="0" smtClean="0"/>
              <a:t>міхурник ламкий, згубниця бульбаста, скребниця аптечна, листовик сколопендровий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/>
          <a:srcRect l="27099" t="28320" r="11377" b="21875"/>
          <a:stretch>
            <a:fillRect/>
          </a:stretch>
        </p:blipFill>
        <p:spPr bwMode="auto">
          <a:xfrm>
            <a:off x="285720" y="357166"/>
            <a:ext cx="8429684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/>
          <p:cNvPicPr/>
          <p:nvPr/>
        </p:nvPicPr>
        <p:blipFill>
          <a:blip r:embed="rId4"/>
          <a:srcRect l="27232" t="24689" r="10990" b="25519"/>
          <a:stretch>
            <a:fillRect/>
          </a:stretch>
        </p:blipFill>
        <p:spPr bwMode="auto">
          <a:xfrm>
            <a:off x="318781" y="357166"/>
            <a:ext cx="8429683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pedsovet.su/_ld/294/057090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12" y="0"/>
            <a:ext cx="9152412" cy="6868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4857760"/>
            <a:ext cx="8229600" cy="1219200"/>
          </a:xfrm>
        </p:spPr>
        <p:txBody>
          <a:bodyPr>
            <a:normAutofit/>
          </a:bodyPr>
          <a:lstStyle/>
          <a:p>
            <a:endParaRPr lang="uk-UA" sz="2400" dirty="0">
              <a:solidFill>
                <a:srgbClr val="FFC000"/>
              </a:solidFill>
            </a:endParaRPr>
          </a:p>
        </p:txBody>
      </p:sp>
      <p:pic>
        <p:nvPicPr>
          <p:cNvPr id="5" name="Содержимое 4"/>
          <p:cNvPicPr>
            <a:picLocks noGrp="1"/>
          </p:cNvPicPr>
          <p:nvPr>
            <p:ph sz="quarter" idx="1"/>
          </p:nvPr>
        </p:nvPicPr>
        <p:blipFill>
          <a:blip r:embed="rId3"/>
          <a:srcRect t="578"/>
          <a:stretch>
            <a:fillRect/>
          </a:stretch>
        </p:blipFill>
        <p:spPr bwMode="auto">
          <a:xfrm>
            <a:off x="318074" y="230887"/>
            <a:ext cx="1857356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 l="2997" t="578" r="1935"/>
          <a:stretch>
            <a:fillRect/>
          </a:stretch>
        </p:blipFill>
        <p:spPr bwMode="auto">
          <a:xfrm>
            <a:off x="2584763" y="220156"/>
            <a:ext cx="1785950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35060" y="220156"/>
            <a:ext cx="1873253" cy="2287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33207" y="230887"/>
            <a:ext cx="1857356" cy="2275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8074" y="3570228"/>
            <a:ext cx="1857356" cy="2294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636660" y="3554400"/>
            <a:ext cx="181428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863664" y="3516059"/>
            <a:ext cx="185738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078628" y="3554935"/>
            <a:ext cx="183646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Прямоугольник 16"/>
          <p:cNvSpPr/>
          <p:nvPr/>
        </p:nvSpPr>
        <p:spPr>
          <a:xfrm>
            <a:off x="597558" y="1285860"/>
            <a:ext cx="1188360" cy="92869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3060" y="2745229"/>
            <a:ext cx="18573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i="1" dirty="0" smtClean="0"/>
              <a:t>Орляк звичайний</a:t>
            </a:r>
            <a:endParaRPr lang="ru-RU" i="1" dirty="0"/>
          </a:p>
        </p:txBody>
      </p:sp>
      <p:sp>
        <p:nvSpPr>
          <p:cNvPr id="4" name="TextBox 3"/>
          <p:cNvSpPr txBox="1"/>
          <p:nvPr/>
        </p:nvSpPr>
        <p:spPr>
          <a:xfrm>
            <a:off x="2584763" y="2805273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i="1" dirty="0" err="1"/>
              <a:t>А</a:t>
            </a:r>
            <a:r>
              <a:rPr lang="uk-UA" i="1" dirty="0" err="1" smtClean="0"/>
              <a:t>спленій</a:t>
            </a:r>
            <a:r>
              <a:rPr lang="uk-UA" i="1" dirty="0" smtClean="0"/>
              <a:t> </a:t>
            </a:r>
            <a:r>
              <a:rPr lang="uk-UA" i="1" dirty="0"/>
              <a:t>степовий</a:t>
            </a:r>
            <a:endParaRPr lang="ru-RU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877496" y="2805273"/>
            <a:ext cx="18308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i="1" dirty="0"/>
              <a:t>Щ</a:t>
            </a:r>
            <a:r>
              <a:rPr lang="uk-UA" i="1" dirty="0" smtClean="0"/>
              <a:t>итник </a:t>
            </a:r>
            <a:r>
              <a:rPr lang="uk-UA" i="1" dirty="0"/>
              <a:t>чоловічий</a:t>
            </a:r>
            <a:endParaRPr lang="ru-RU" i="1" dirty="0"/>
          </a:p>
        </p:txBody>
      </p:sp>
      <p:sp>
        <p:nvSpPr>
          <p:cNvPr id="8" name="TextBox 7"/>
          <p:cNvSpPr txBox="1"/>
          <p:nvPr/>
        </p:nvSpPr>
        <p:spPr>
          <a:xfrm>
            <a:off x="6734884" y="2815900"/>
            <a:ext cx="18695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i="1" dirty="0"/>
              <a:t>К</a:t>
            </a:r>
            <a:r>
              <a:rPr lang="uk-UA" i="1" dirty="0" smtClean="0"/>
              <a:t>риптограма </a:t>
            </a:r>
            <a:r>
              <a:rPr lang="uk-UA" i="1" dirty="0"/>
              <a:t>кучерява</a:t>
            </a:r>
            <a:endParaRPr lang="ru-RU" i="1" dirty="0"/>
          </a:p>
        </p:txBody>
      </p:sp>
      <p:sp>
        <p:nvSpPr>
          <p:cNvPr id="9" name="TextBox 8"/>
          <p:cNvSpPr txBox="1"/>
          <p:nvPr/>
        </p:nvSpPr>
        <p:spPr>
          <a:xfrm>
            <a:off x="935502" y="5952123"/>
            <a:ext cx="1857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i="1" dirty="0" err="1"/>
              <a:t>Л</a:t>
            </a:r>
            <a:r>
              <a:rPr lang="uk-UA" i="1" dirty="0" err="1" smtClean="0"/>
              <a:t>ігодіум</a:t>
            </a:r>
            <a:endParaRPr lang="ru-RU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2709740" y="6076960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i="1" dirty="0"/>
              <a:t>Б</a:t>
            </a:r>
            <a:r>
              <a:rPr lang="uk-UA" i="1" dirty="0" smtClean="0"/>
              <a:t>агатоніжка </a:t>
            </a:r>
            <a:r>
              <a:rPr lang="uk-UA" i="1" dirty="0"/>
              <a:t>звичайна</a:t>
            </a:r>
            <a:endParaRPr lang="ru-RU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4993388" y="6025513"/>
            <a:ext cx="17042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i="1" dirty="0" err="1"/>
              <a:t>Ц</a:t>
            </a:r>
            <a:r>
              <a:rPr lang="uk-UA" i="1" dirty="0" err="1" smtClean="0"/>
              <a:t>иботиум</a:t>
            </a:r>
            <a:r>
              <a:rPr lang="uk-UA" i="1" dirty="0" smtClean="0"/>
              <a:t> </a:t>
            </a:r>
            <a:r>
              <a:rPr lang="uk-UA" i="1" dirty="0" err="1"/>
              <a:t>Мензиса</a:t>
            </a:r>
            <a:endParaRPr lang="ru-RU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7196114" y="6039573"/>
            <a:ext cx="16944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i="1" dirty="0"/>
              <a:t>С</a:t>
            </a:r>
            <a:r>
              <a:rPr lang="uk-UA" i="1" dirty="0" smtClean="0"/>
              <a:t>траусник </a:t>
            </a:r>
            <a:r>
              <a:rPr lang="uk-UA" i="1" dirty="0"/>
              <a:t>звичайний</a:t>
            </a:r>
            <a:endParaRPr lang="ru-RU" i="1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propowerpoint.ru/wp-content/uploads/2013/02/PoleSlideMi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" y="0"/>
            <a:ext cx="9138245" cy="6863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4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Поширеність папоротей</a:t>
            </a:r>
            <a:endParaRPr lang="ru-RU" sz="4400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155210" cy="4873752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333333"/>
                </a:solidFill>
                <a:latin typeface="Monotype Corsiva" panose="03010101010201010101" pitchFamily="66" charset="0"/>
              </a:rPr>
              <a:t>На </a:t>
            </a:r>
            <a:r>
              <a:rPr lang="ru-RU" sz="32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Землі</a:t>
            </a:r>
            <a:r>
              <a:rPr lang="ru-RU" sz="3200" dirty="0">
                <a:solidFill>
                  <a:srgbClr val="333333"/>
                </a:solidFill>
                <a:latin typeface="Monotype Corsiva" panose="03010101010201010101" pitchFamily="66" charset="0"/>
              </a:rPr>
              <a:t> </a:t>
            </a:r>
            <a:r>
              <a:rPr lang="ru-RU" sz="32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більше</a:t>
            </a:r>
            <a:r>
              <a:rPr lang="ru-RU" sz="3200" dirty="0">
                <a:solidFill>
                  <a:srgbClr val="333333"/>
                </a:solidFill>
                <a:latin typeface="Monotype Corsiva" panose="03010101010201010101" pitchFamily="66" charset="0"/>
              </a:rPr>
              <a:t> </a:t>
            </a:r>
            <a:r>
              <a:rPr lang="ru-RU" sz="32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ніж</a:t>
            </a:r>
            <a:r>
              <a:rPr lang="ru-RU" sz="3200" dirty="0">
                <a:solidFill>
                  <a:srgbClr val="333333"/>
                </a:solidFill>
                <a:latin typeface="Monotype Corsiva" panose="03010101010201010101" pitchFamily="66" charset="0"/>
              </a:rPr>
              <a:t> </a:t>
            </a:r>
            <a:r>
              <a:rPr lang="ru-RU" sz="3200" dirty="0" smtClean="0">
                <a:solidFill>
                  <a:srgbClr val="333333"/>
                </a:solidFill>
                <a:latin typeface="Monotype Corsiva" panose="03010101010201010101" pitchFamily="66" charset="0"/>
              </a:rPr>
              <a:t>10 </a:t>
            </a:r>
            <a:r>
              <a:rPr lang="ru-RU" sz="32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тисяч</a:t>
            </a:r>
            <a:r>
              <a:rPr lang="ru-RU" sz="3200" dirty="0">
                <a:solidFill>
                  <a:srgbClr val="333333"/>
                </a:solidFill>
                <a:latin typeface="Monotype Corsiva" panose="03010101010201010101" pitchFamily="66" charset="0"/>
              </a:rPr>
              <a:t> </a:t>
            </a:r>
            <a:r>
              <a:rPr lang="ru-RU" sz="32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видів</a:t>
            </a:r>
            <a:r>
              <a:rPr lang="ru-RU" sz="3200" dirty="0">
                <a:solidFill>
                  <a:srgbClr val="333333"/>
                </a:solidFill>
                <a:latin typeface="Monotype Corsiva" panose="03010101010201010101" pitchFamily="66" charset="0"/>
              </a:rPr>
              <a:t> </a:t>
            </a:r>
            <a:r>
              <a:rPr lang="ru-RU" sz="32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папоротей</a:t>
            </a:r>
            <a:r>
              <a:rPr lang="ru-RU" sz="3200" dirty="0">
                <a:solidFill>
                  <a:srgbClr val="333333"/>
                </a:solidFill>
                <a:latin typeface="Monotype Corsiva" panose="03010101010201010101" pitchFamily="66" charset="0"/>
              </a:rPr>
              <a:t>. </a:t>
            </a:r>
            <a:r>
              <a:rPr lang="ru-RU" sz="32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Ростуть</a:t>
            </a:r>
            <a:r>
              <a:rPr lang="ru-RU" sz="3200" dirty="0">
                <a:solidFill>
                  <a:srgbClr val="333333"/>
                </a:solidFill>
                <a:latin typeface="Monotype Corsiva" panose="03010101010201010101" pitchFamily="66" charset="0"/>
              </a:rPr>
              <a:t> вони на </a:t>
            </a:r>
            <a:r>
              <a:rPr lang="ru-RU" sz="32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всіх</a:t>
            </a:r>
            <a:r>
              <a:rPr lang="ru-RU" sz="3200" dirty="0">
                <a:solidFill>
                  <a:srgbClr val="333333"/>
                </a:solidFill>
                <a:latin typeface="Monotype Corsiva" panose="03010101010201010101" pitchFamily="66" charset="0"/>
              </a:rPr>
              <a:t> континентах, у </a:t>
            </a:r>
            <a:r>
              <a:rPr lang="ru-RU" sz="32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різних</a:t>
            </a:r>
            <a:r>
              <a:rPr lang="ru-RU" sz="3200" dirty="0">
                <a:solidFill>
                  <a:srgbClr val="333333"/>
                </a:solidFill>
                <a:latin typeface="Monotype Corsiva" panose="03010101010201010101" pitchFamily="66" charset="0"/>
              </a:rPr>
              <a:t> </a:t>
            </a:r>
            <a:r>
              <a:rPr lang="ru-RU" sz="32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екосистемах</a:t>
            </a:r>
            <a:r>
              <a:rPr lang="ru-RU" sz="3200" dirty="0">
                <a:solidFill>
                  <a:srgbClr val="333333"/>
                </a:solidFill>
                <a:latin typeface="Monotype Corsiva" panose="03010101010201010101" pitchFamily="66" charset="0"/>
              </a:rPr>
              <a:t>: </a:t>
            </a:r>
            <a:r>
              <a:rPr lang="ru-RU" sz="32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лісах</a:t>
            </a:r>
            <a:r>
              <a:rPr lang="ru-RU" sz="3200" dirty="0">
                <a:solidFill>
                  <a:srgbClr val="333333"/>
                </a:solidFill>
                <a:latin typeface="Monotype Corsiva" panose="03010101010201010101" pitchFamily="66" charset="0"/>
              </a:rPr>
              <a:t>, </a:t>
            </a:r>
            <a:r>
              <a:rPr lang="ru-RU" sz="32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пустелях</a:t>
            </a:r>
            <a:r>
              <a:rPr lang="ru-RU" sz="3200" dirty="0">
                <a:solidFill>
                  <a:srgbClr val="333333"/>
                </a:solidFill>
                <a:latin typeface="Monotype Corsiva" panose="03010101010201010101" pitchFamily="66" charset="0"/>
              </a:rPr>
              <a:t>, болотах, </a:t>
            </a:r>
            <a:r>
              <a:rPr lang="ru-RU" sz="32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зрідка</a:t>
            </a:r>
            <a:r>
              <a:rPr lang="ru-RU" sz="3200" dirty="0">
                <a:solidFill>
                  <a:srgbClr val="333333"/>
                </a:solidFill>
                <a:latin typeface="Monotype Corsiva" panose="03010101010201010101" pitchFamily="66" charset="0"/>
              </a:rPr>
              <a:t> у </a:t>
            </a:r>
            <a:r>
              <a:rPr lang="ru-RU" sz="32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прісних</a:t>
            </a:r>
            <a:r>
              <a:rPr lang="ru-RU" sz="3200" dirty="0">
                <a:solidFill>
                  <a:srgbClr val="333333"/>
                </a:solidFill>
                <a:latin typeface="Monotype Corsiva" panose="03010101010201010101" pitchFamily="66" charset="0"/>
              </a:rPr>
              <a:t> і </a:t>
            </a:r>
            <a:r>
              <a:rPr lang="ru-RU" sz="32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солоних</a:t>
            </a:r>
            <a:r>
              <a:rPr lang="ru-RU" sz="3200" dirty="0">
                <a:solidFill>
                  <a:srgbClr val="333333"/>
                </a:solidFill>
                <a:latin typeface="Monotype Corsiva" panose="03010101010201010101" pitchFamily="66" charset="0"/>
              </a:rPr>
              <a:t> </a:t>
            </a:r>
            <a:r>
              <a:rPr lang="ru-RU" sz="32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водоймах</a:t>
            </a:r>
            <a:r>
              <a:rPr lang="ru-RU" sz="3200" dirty="0">
                <a:solidFill>
                  <a:srgbClr val="333333"/>
                </a:solidFill>
                <a:latin typeface="Monotype Corsiva" panose="03010101010201010101" pitchFamily="66" charset="0"/>
              </a:rPr>
              <a:t>. </a:t>
            </a:r>
            <a:r>
              <a:rPr lang="ru-RU" sz="32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Найбільша</a:t>
            </a:r>
            <a:r>
              <a:rPr lang="ru-RU" sz="3200" dirty="0">
                <a:solidFill>
                  <a:srgbClr val="333333"/>
                </a:solidFill>
                <a:latin typeface="Monotype Corsiva" panose="03010101010201010101" pitchFamily="66" charset="0"/>
              </a:rPr>
              <a:t> </a:t>
            </a:r>
            <a:r>
              <a:rPr lang="ru-RU" sz="32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різноманітність</a:t>
            </a:r>
            <a:r>
              <a:rPr lang="ru-RU" sz="3200" dirty="0">
                <a:solidFill>
                  <a:srgbClr val="333333"/>
                </a:solidFill>
                <a:latin typeface="Monotype Corsiva" panose="03010101010201010101" pitchFamily="66" charset="0"/>
              </a:rPr>
              <a:t> </a:t>
            </a:r>
            <a:r>
              <a:rPr lang="ru-RU" sz="32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папоротеподібних</a:t>
            </a:r>
            <a:r>
              <a:rPr lang="ru-RU" sz="3200" dirty="0">
                <a:solidFill>
                  <a:srgbClr val="333333"/>
                </a:solidFill>
                <a:latin typeface="Monotype Corsiva" panose="03010101010201010101" pitchFamily="66" charset="0"/>
              </a:rPr>
              <a:t> — у </a:t>
            </a:r>
            <a:r>
              <a:rPr lang="ru-RU" sz="32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вологих</a:t>
            </a:r>
            <a:r>
              <a:rPr lang="ru-RU" sz="3200" dirty="0">
                <a:solidFill>
                  <a:srgbClr val="333333"/>
                </a:solidFill>
                <a:latin typeface="Monotype Corsiva" panose="03010101010201010101" pitchFamily="66" charset="0"/>
              </a:rPr>
              <a:t> </a:t>
            </a:r>
            <a:r>
              <a:rPr lang="ru-RU" sz="32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тропічних</a:t>
            </a:r>
            <a:r>
              <a:rPr lang="ru-RU" sz="3200" dirty="0">
                <a:solidFill>
                  <a:srgbClr val="333333"/>
                </a:solidFill>
                <a:latin typeface="Monotype Corsiva" panose="03010101010201010101" pitchFamily="66" charset="0"/>
              </a:rPr>
              <a:t> </a:t>
            </a:r>
            <a:r>
              <a:rPr lang="ru-RU" sz="32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лісах</a:t>
            </a:r>
            <a:r>
              <a:rPr lang="ru-RU" sz="3200" dirty="0">
                <a:solidFill>
                  <a:srgbClr val="333333"/>
                </a:solidFill>
                <a:latin typeface="Monotype Corsiva" panose="03010101010201010101" pitchFamily="66" charset="0"/>
              </a:rPr>
              <a:t>. </a:t>
            </a:r>
            <a:r>
              <a:rPr lang="ru-RU" sz="32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Тропічні</a:t>
            </a:r>
            <a:r>
              <a:rPr lang="ru-RU" sz="3200" dirty="0">
                <a:solidFill>
                  <a:srgbClr val="333333"/>
                </a:solidFill>
                <a:latin typeface="Monotype Corsiva" panose="03010101010201010101" pitchFamily="66" charset="0"/>
              </a:rPr>
              <a:t> </a:t>
            </a:r>
            <a:r>
              <a:rPr lang="ru-RU" sz="32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деревоподібні</a:t>
            </a:r>
            <a:r>
              <a:rPr lang="ru-RU" sz="3200" dirty="0">
                <a:solidFill>
                  <a:srgbClr val="333333"/>
                </a:solidFill>
                <a:latin typeface="Monotype Corsiva" panose="03010101010201010101" pitchFamily="66" charset="0"/>
              </a:rPr>
              <a:t> </a:t>
            </a:r>
            <a:r>
              <a:rPr lang="ru-RU" sz="32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папороті</a:t>
            </a:r>
            <a:r>
              <a:rPr lang="ru-RU" sz="3200" dirty="0">
                <a:solidFill>
                  <a:srgbClr val="333333"/>
                </a:solidFill>
                <a:latin typeface="Monotype Corsiva" panose="03010101010201010101" pitchFamily="66" charset="0"/>
              </a:rPr>
              <a:t> </a:t>
            </a:r>
            <a:r>
              <a:rPr lang="ru-RU" sz="32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сягають</a:t>
            </a:r>
            <a:r>
              <a:rPr lang="ru-RU" sz="3200" dirty="0">
                <a:solidFill>
                  <a:srgbClr val="333333"/>
                </a:solidFill>
                <a:latin typeface="Monotype Corsiva" panose="03010101010201010101" pitchFamily="66" charset="0"/>
              </a:rPr>
              <a:t> у </a:t>
            </a:r>
            <a:r>
              <a:rPr lang="ru-RU" sz="32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висоту</a:t>
            </a:r>
            <a:r>
              <a:rPr lang="ru-RU" sz="3200" dirty="0">
                <a:solidFill>
                  <a:srgbClr val="333333"/>
                </a:solidFill>
                <a:latin typeface="Monotype Corsiva" panose="03010101010201010101" pitchFamily="66" charset="0"/>
              </a:rPr>
              <a:t> 20 м, </a:t>
            </a:r>
            <a:r>
              <a:rPr lang="ru-RU" sz="32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трав’янисті</a:t>
            </a:r>
            <a:r>
              <a:rPr lang="ru-RU" sz="3200" dirty="0">
                <a:solidFill>
                  <a:srgbClr val="333333"/>
                </a:solidFill>
                <a:latin typeface="Monotype Corsiva" panose="03010101010201010101" pitchFamily="66" charset="0"/>
              </a:rPr>
              <a:t> </a:t>
            </a:r>
            <a:r>
              <a:rPr lang="ru-RU" sz="32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тропічні</a:t>
            </a:r>
            <a:r>
              <a:rPr lang="ru-RU" sz="3200" dirty="0">
                <a:solidFill>
                  <a:srgbClr val="333333"/>
                </a:solidFill>
                <a:latin typeface="Monotype Corsiva" panose="03010101010201010101" pitchFamily="66" charset="0"/>
              </a:rPr>
              <a:t> </a:t>
            </a:r>
            <a:r>
              <a:rPr lang="ru-RU" sz="32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папороті</a:t>
            </a:r>
            <a:r>
              <a:rPr lang="ru-RU" sz="3200" dirty="0">
                <a:solidFill>
                  <a:srgbClr val="333333"/>
                </a:solidFill>
                <a:latin typeface="Monotype Corsiva" panose="03010101010201010101" pitchFamily="66" charset="0"/>
              </a:rPr>
              <a:t> часто </a:t>
            </a:r>
            <a:r>
              <a:rPr lang="ru-RU" sz="3200" dirty="0" err="1">
                <a:solidFill>
                  <a:srgbClr val="333333"/>
                </a:solidFill>
                <a:latin typeface="Monotype Corsiva" panose="03010101010201010101" pitchFamily="66" charset="0"/>
              </a:rPr>
              <a:t>оселяються</a:t>
            </a:r>
            <a:r>
              <a:rPr lang="ru-RU" sz="3200" dirty="0">
                <a:solidFill>
                  <a:srgbClr val="333333"/>
                </a:solidFill>
                <a:latin typeface="Monotype Corsiva" panose="03010101010201010101" pitchFamily="66" charset="0"/>
              </a:rPr>
              <a:t> на деревах </a:t>
            </a:r>
            <a:endParaRPr lang="ru-RU" sz="3200" dirty="0">
              <a:latin typeface="Monotype Corsiva" panose="03010101010201010101" pitchFamily="66" charset="0"/>
            </a:endParaRPr>
          </a:p>
        </p:txBody>
      </p:sp>
      <p:pic>
        <p:nvPicPr>
          <p:cNvPr id="4" name="Picture 12" descr="C:\Documents and Settings\Admin\Local Settings\Temporary Internet Files\Content.IE5\22SWDBLO\MM900283572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4288" y="663999"/>
            <a:ext cx="1314450" cy="895350"/>
          </a:xfrm>
          <a:prstGeom prst="rect">
            <a:avLst/>
          </a:prstGeom>
          <a:noFill/>
        </p:spPr>
      </p:pic>
      <p:pic>
        <p:nvPicPr>
          <p:cNvPr id="5" name="Picture 14" descr="C:\Documents and Settings\Admin\Local Settings\Temporary Internet Files\Content.IE5\MA02MIP2\MM900318056[1]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10212" y="5445224"/>
            <a:ext cx="1354438" cy="8465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3737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  -0.071 0.01333  C -0.051 0.01867  -0.032 0.02133  -0.017 0.02  C -0.004 0.02  0.01 0.01733  0.025 0.01333  C 0.069 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 0  Z" pathEditMode="relative" ptsTypes="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2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  -0.071 0.01333  C -0.051 0.01867  -0.032 0.02133  -0.017 0.02  C -0.004 0.02  0.01 0.01733  0.025 0.01333  C 0.069 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 0  Z" pathEditMode="relative" ptsTypes="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pedsovet.su/_ld/291/279661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956" y="-5084"/>
            <a:ext cx="9171955" cy="6863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2565" y="208506"/>
            <a:ext cx="4489947" cy="4161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873551" y="4369860"/>
            <a:ext cx="32608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b="1" i="1" dirty="0" smtClean="0">
                <a:solidFill>
                  <a:srgbClr val="FF0000"/>
                </a:solidFill>
              </a:rPr>
              <a:t>Будова папороті-орляка</a:t>
            </a:r>
            <a:endParaRPr lang="uk-UA" b="1" i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677" y="183313"/>
            <a:ext cx="2853690" cy="2380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555280" y="2686742"/>
            <a:ext cx="30059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b="1" i="1" dirty="0" smtClean="0">
                <a:solidFill>
                  <a:srgbClr val="FF0000"/>
                </a:solidFill>
              </a:rPr>
              <a:t>Ще </a:t>
            </a:r>
            <a:r>
              <a:rPr lang="uk-UA" b="1" i="1" dirty="0">
                <a:solidFill>
                  <a:srgbClr val="FF0000"/>
                </a:solidFill>
              </a:rPr>
              <a:t>нерозкрите </a:t>
            </a:r>
            <a:r>
              <a:rPr lang="uk-UA" b="1" i="1" dirty="0" smtClean="0">
                <a:solidFill>
                  <a:srgbClr val="FF0000"/>
                </a:solidFill>
              </a:rPr>
              <a:t>листя</a:t>
            </a:r>
          </a:p>
          <a:p>
            <a:pPr algn="ctr"/>
            <a:r>
              <a:rPr lang="uk-UA" b="1" i="1" dirty="0" smtClean="0">
                <a:solidFill>
                  <a:srgbClr val="FF0000"/>
                </a:solidFill>
              </a:rPr>
              <a:t> </a:t>
            </a:r>
            <a:r>
              <a:rPr lang="uk-UA" b="1" i="1" dirty="0">
                <a:solidFill>
                  <a:srgbClr val="FF0000"/>
                </a:solidFill>
              </a:rPr>
              <a:t>папороті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45201" y="3465015"/>
            <a:ext cx="3381372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6554606" y="5249626"/>
            <a:ext cx="13356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dirty="0" smtClean="0"/>
          </a:p>
          <a:p>
            <a:pPr algn="ctr"/>
            <a:r>
              <a:rPr lang="uk-UA" b="1" i="1" dirty="0" smtClean="0">
                <a:solidFill>
                  <a:srgbClr val="FF0000"/>
                </a:solidFill>
              </a:rPr>
              <a:t>Диксонія</a:t>
            </a:r>
            <a:endParaRPr lang="uk-UA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7143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7241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pedsovet.su/_ld/391/470646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892480" cy="7113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3568" y="274320"/>
            <a:ext cx="7655760" cy="4983480"/>
          </a:xfrm>
        </p:spPr>
        <p:txBody>
          <a:bodyPr>
            <a:normAutofit/>
          </a:bodyPr>
          <a:lstStyle/>
          <a:p>
            <a:endParaRPr lang="uk-UA" sz="1200" dirty="0" smtClean="0"/>
          </a:p>
          <a:p>
            <a:endParaRPr lang="uk-UA" sz="1200" dirty="0" smtClean="0"/>
          </a:p>
          <a:p>
            <a:r>
              <a:rPr lang="uk-UA" sz="2800" b="1" dirty="0" smtClean="0"/>
              <a:t>                                </a:t>
            </a:r>
          </a:p>
          <a:p>
            <a:endParaRPr lang="uk-UA" sz="2800" b="1" dirty="0"/>
          </a:p>
          <a:p>
            <a:endParaRPr lang="uk-UA" sz="2800" b="1" dirty="0" smtClean="0"/>
          </a:p>
          <a:p>
            <a:pPr algn="ctr"/>
            <a:endParaRPr lang="uk-UA" sz="2800" b="1" dirty="0" smtClean="0"/>
          </a:p>
          <a:p>
            <a:endParaRPr lang="uk-UA" dirty="0" smtClean="0"/>
          </a:p>
          <a:p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5836429" y="620688"/>
            <a:ext cx="28803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Сорус в збільшеному вигляді</a:t>
            </a:r>
          </a:p>
          <a:p>
            <a:endParaRPr lang="uk-UA" sz="2800" b="1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152" y="1657067"/>
            <a:ext cx="4730226" cy="387505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3043"/>
                                  </p:iterate>
                                  <p:childTnLst>
                                    <p:set>
                                      <p:cBhvr override="childStyle">
                                        <p:cTn id="6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0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2500"/>
                                  </p:iterate>
                                  <p:childTnLst>
                                    <p:set>
                                      <p:cBhvr override="childStyle">
                                        <p:cTn id="10" dur="25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25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25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fotoshops.org/uploads/taginator/Dec-2012/krasivye-kartinki-dlya-fona-prezentaci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азмножение папоротников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19613" y="3386138"/>
            <a:ext cx="104775" cy="85725"/>
          </a:xfrm>
          <a:prstGeom prst="rect">
            <a:avLst/>
          </a:prstGeom>
        </p:spPr>
      </p:pic>
      <p:pic>
        <p:nvPicPr>
          <p:cNvPr id="7" name="Размножение папоротников.mp4">
            <a:hlinkClick r:id="" action="ppaction://media"/>
          </p:cNvPr>
          <p:cNvPicPr>
            <a:picLocks noGrp="1" noChangeAspect="1"/>
          </p:cNvPicPr>
          <p:nvPr>
            <p:ph sz="quarter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63552" y="1146473"/>
            <a:ext cx="6683152" cy="5090839"/>
          </a:xfr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39552" y="3473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uk-UA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Життєвий цикл папоротей</a:t>
            </a:r>
            <a:endParaRPr lang="ru-RU" sz="4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ditina.com.ua/02-9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20" y="-1"/>
            <a:ext cx="9166820" cy="6893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152400"/>
            <a:ext cx="5915000" cy="6705600"/>
          </a:xfrm>
        </p:spPr>
        <p:txBody>
          <a:bodyPr>
            <a:normAutofit fontScale="90000"/>
          </a:bodyPr>
          <a:lstStyle/>
          <a:p>
            <a:r>
              <a:rPr lang="ru-RU" sz="36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Господарське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значення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папоротей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невелике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6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Деякі</a:t>
            </a:r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види</a:t>
            </a:r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36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декоративні</a:t>
            </a:r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рослини</a:t>
            </a:r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оранжереях. </a:t>
            </a:r>
            <a:r>
              <a:rPr lang="ru-RU" sz="36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Стовбури</a:t>
            </a:r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деревоподібних</a:t>
            </a:r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папоротей</a:t>
            </a:r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служать</a:t>
            </a:r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36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тропіках</a:t>
            </a:r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будівельним</a:t>
            </a:r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матеріалом</a:t>
            </a:r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36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серцевину</a:t>
            </a:r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багату</a:t>
            </a:r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крохмалем</a:t>
            </a:r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використовують</a:t>
            </a:r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36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їжу</a:t>
            </a:r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93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encrypted-tbn2.gstatic.com/images?q=tbn:ANd9GcR1GxRqfIV01ElmfoiC8RfN607HuAFLXwUhJugk6SMW05eo3lw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9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7529264" cy="1642194"/>
          </a:xfrm>
        </p:spPr>
        <p:txBody>
          <a:bodyPr>
            <a:noAutofit/>
          </a:bodyPr>
          <a:lstStyle/>
          <a:p>
            <a:pPr marL="274320" lvl="0" indent="-274320"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uk-UA" sz="3600" b="1" i="1" cap="none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    Тестова </a:t>
            </a:r>
            <a:r>
              <a:rPr lang="uk-UA" sz="3600" b="1" i="1" cap="none" dirty="0">
                <a:solidFill>
                  <a:srgbClr val="C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перевірка </a:t>
            </a:r>
            <a:r>
              <a:rPr lang="uk-UA" sz="3600" b="1" i="1" cap="none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знань</a:t>
            </a:r>
            <a:r>
              <a:rPr lang="ru-RU" sz="3600" b="1" cap="none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600" b="1" cap="none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772816"/>
            <a:ext cx="8219256" cy="4701136"/>
          </a:xfrm>
        </p:spPr>
        <p:txBody>
          <a:bodyPr>
            <a:normAutofit fontScale="25000" lnSpcReduction="20000"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uk-UA" sz="5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</a:t>
            </a:r>
            <a:r>
              <a:rPr lang="uk-UA" sz="5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Яка будова тіла </a:t>
            </a:r>
            <a:r>
              <a:rPr lang="uk-UA" sz="5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вищих </a:t>
            </a:r>
            <a:r>
              <a:rPr lang="uk-UA" sz="5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рослин ( </a:t>
            </a:r>
            <a:r>
              <a:rPr lang="uk-UA" sz="5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одноклітина</a:t>
            </a:r>
            <a:r>
              <a:rPr lang="uk-UA" sz="5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слань, колоніальна, </a:t>
            </a:r>
            <a:r>
              <a:rPr lang="uk-UA" sz="5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листостебельна</a:t>
            </a:r>
            <a:r>
              <a:rPr lang="uk-UA" sz="5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)?</a:t>
            </a:r>
            <a:endParaRPr lang="ru-RU" sz="5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uk-UA" sz="5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2. Чим відрізняється </a:t>
            </a:r>
            <a:r>
              <a:rPr lang="uk-UA" sz="5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листостебельне</a:t>
            </a:r>
            <a:r>
              <a:rPr lang="uk-UA" sz="5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тіло від слані ( наявність тканин, відсутність тканин, наявність органів, відсутність органів)?</a:t>
            </a:r>
            <a:endParaRPr lang="ru-RU" sz="5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uk-UA" sz="5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3.Який спосіб живлення </a:t>
            </a:r>
            <a:r>
              <a:rPr lang="uk-UA" sz="5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вищих </a:t>
            </a:r>
            <a:r>
              <a:rPr lang="uk-UA" sz="5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спорових рослин ( </a:t>
            </a:r>
            <a:r>
              <a:rPr lang="uk-UA" sz="5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фототрофний</a:t>
            </a:r>
            <a:r>
              <a:rPr lang="uk-UA" sz="5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lang="uk-UA" sz="56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сапротрофний</a:t>
            </a:r>
            <a:r>
              <a:rPr lang="uk-UA" sz="5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 паразитичний)?</a:t>
            </a:r>
            <a:endParaRPr lang="ru-RU" sz="5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uk-UA" sz="5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4.Що розвивається зі спори у </a:t>
            </a:r>
            <a:r>
              <a:rPr lang="uk-UA" sz="5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вищіх</a:t>
            </a:r>
            <a:r>
              <a:rPr lang="uk-UA" sz="5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спорових рослин (</a:t>
            </a:r>
            <a:r>
              <a:rPr lang="uk-UA" sz="5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гаметофіт</a:t>
            </a:r>
            <a:r>
              <a:rPr lang="uk-UA" sz="5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спорофіт)?</a:t>
            </a:r>
            <a:endParaRPr lang="ru-RU" sz="5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uk-UA" sz="5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5. Що розвивається із </a:t>
            </a:r>
            <a:r>
              <a:rPr lang="uk-UA" sz="5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зиготи </a:t>
            </a:r>
            <a:r>
              <a:rPr lang="uk-UA" sz="5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 </a:t>
            </a:r>
            <a:r>
              <a:rPr lang="uk-UA" sz="5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вищих </a:t>
            </a:r>
            <a:r>
              <a:rPr lang="uk-UA" sz="5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спорових рослин( </a:t>
            </a:r>
            <a:r>
              <a:rPr lang="uk-UA" sz="5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гаметофіт</a:t>
            </a:r>
            <a:r>
              <a:rPr lang="uk-UA" sz="5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спорофіт)?</a:t>
            </a:r>
            <a:endParaRPr lang="ru-RU" sz="5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uk-UA" sz="5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6. Де знаходиться статеве та нестатеве покоління у </a:t>
            </a:r>
            <a:r>
              <a:rPr lang="uk-UA" sz="5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мохів</a:t>
            </a:r>
            <a:r>
              <a:rPr lang="uk-UA" sz="5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( на одній рослині, </a:t>
            </a:r>
            <a:endParaRPr lang="uk-UA" sz="5600" b="1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uk-UA" sz="5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 </a:t>
            </a:r>
            <a:r>
              <a:rPr lang="uk-UA" sz="5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різних рослинах)?</a:t>
            </a:r>
            <a:endParaRPr lang="ru-RU" sz="5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uk-UA" sz="5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7. Із чого виростає рослина у </a:t>
            </a:r>
            <a:r>
              <a:rPr lang="uk-UA" sz="5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мохів (</a:t>
            </a:r>
            <a:r>
              <a:rPr lang="uk-UA" sz="5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зі спори, із </a:t>
            </a:r>
            <a:r>
              <a:rPr lang="uk-UA" sz="5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зиготи</a:t>
            </a:r>
            <a:r>
              <a:rPr lang="uk-UA" sz="5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)?</a:t>
            </a:r>
            <a:endParaRPr lang="ru-RU" sz="5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uk-UA" sz="5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8</a:t>
            </a:r>
            <a:r>
              <a:rPr lang="uk-UA" sz="5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Із </a:t>
            </a:r>
            <a:r>
              <a:rPr lang="uk-UA" sz="5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чого виростає коробочка у </a:t>
            </a:r>
            <a:r>
              <a:rPr lang="uk-UA" sz="5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моха</a:t>
            </a:r>
            <a:r>
              <a:rPr lang="uk-UA" sz="5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(зі спори, із </a:t>
            </a:r>
            <a:r>
              <a:rPr lang="uk-UA" sz="5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зиготи</a:t>
            </a:r>
            <a:r>
              <a:rPr lang="uk-UA" sz="5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)?</a:t>
            </a:r>
            <a:endParaRPr lang="ru-RU" sz="5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uk-UA" sz="5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9. Де розташовані спорангії у хвоща (лист, колосок)?</a:t>
            </a:r>
            <a:endParaRPr lang="ru-RU" sz="5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uk-UA" sz="5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10. Від </a:t>
            </a:r>
            <a:r>
              <a:rPr lang="uk-UA" sz="5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якої умови </a:t>
            </a:r>
            <a:r>
              <a:rPr lang="uk-UA" sz="5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зовнішнього середовища </a:t>
            </a:r>
            <a:r>
              <a:rPr lang="uk-UA" sz="5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найбільш залежить </a:t>
            </a:r>
            <a:r>
              <a:rPr lang="uk-UA" sz="5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розвиток</a:t>
            </a: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uk-UA" sz="5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uk-UA" sz="5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спорової рослини (повітря, вода, температура)?</a:t>
            </a:r>
            <a:endParaRPr lang="ru-RU" sz="5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403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edsovet.su/_ld/293/267934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704"/>
            <a:ext cx="9174272" cy="688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529" y="644652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000" b="1" dirty="0" smtClean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            Рефлексія (</a:t>
            </a:r>
            <a:r>
              <a:rPr lang="uk-UA" sz="4000" b="1" dirty="0" err="1" smtClean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продовжіть</a:t>
            </a:r>
            <a:r>
              <a:rPr lang="uk-UA" sz="4000" b="1" dirty="0" smtClean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речення) </a:t>
            </a:r>
            <a:endParaRPr lang="ru-RU" sz="4000" b="1" dirty="0">
              <a:solidFill>
                <a:srgbClr val="C0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988840"/>
            <a:ext cx="7467600" cy="448511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200" b="1" i="1" dirty="0" err="1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Сьогодні</a:t>
            </a:r>
            <a:r>
              <a:rPr lang="ru-RU" sz="2200" b="1" i="1" dirty="0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 </a:t>
            </a:r>
            <a:r>
              <a:rPr lang="ru-RU" sz="2200" b="1" i="1" dirty="0" err="1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дізнався</a:t>
            </a:r>
            <a:r>
              <a:rPr lang="ru-RU" sz="2200" b="1" i="1" dirty="0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 </a:t>
            </a:r>
            <a:endParaRPr lang="ru-RU" sz="2200" b="1" i="1" dirty="0" smtClean="0">
              <a:solidFill>
                <a:srgbClr val="3B383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200" b="1" i="1" dirty="0" err="1" smtClean="0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Було</a:t>
            </a:r>
            <a:r>
              <a:rPr lang="ru-RU" sz="2200" b="1" i="1" dirty="0" smtClean="0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i="1" dirty="0" err="1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цікаво</a:t>
            </a:r>
            <a:r>
              <a:rPr lang="ru-RU" sz="2200" b="1" i="1" dirty="0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 </a:t>
            </a:r>
            <a:endParaRPr lang="ru-RU" sz="2200" b="1" i="1" dirty="0" smtClean="0">
              <a:solidFill>
                <a:srgbClr val="3B383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200" b="1" i="1" dirty="0" err="1" smtClean="0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Було</a:t>
            </a:r>
            <a:r>
              <a:rPr lang="ru-RU" sz="2200" b="1" i="1" dirty="0" smtClean="0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i="1" dirty="0" err="1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важко</a:t>
            </a:r>
            <a:r>
              <a:rPr lang="ru-RU" sz="2200" b="1" i="1" dirty="0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 </a:t>
            </a:r>
            <a:endParaRPr lang="ru-RU" sz="2200" b="1" i="1" dirty="0" smtClean="0">
              <a:solidFill>
                <a:srgbClr val="3B383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200" b="1" i="1" dirty="0" smtClean="0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2200" b="1" i="1" dirty="0" err="1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зрозумів</a:t>
            </a:r>
            <a:r>
              <a:rPr lang="ru-RU" sz="2200" b="1" i="1" dirty="0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b="1" i="1" dirty="0" err="1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200" b="1" i="1" dirty="0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 </a:t>
            </a:r>
            <a:endParaRPr lang="ru-RU" sz="2200" b="1" i="1" dirty="0" smtClean="0">
              <a:solidFill>
                <a:srgbClr val="3B383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200" b="1" i="1" dirty="0" err="1" smtClean="0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Тепер</a:t>
            </a:r>
            <a:r>
              <a:rPr lang="ru-RU" sz="2200" b="1" i="1" dirty="0" smtClean="0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i="1" dirty="0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2200" b="1" i="1" dirty="0" err="1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можу</a:t>
            </a:r>
            <a:r>
              <a:rPr lang="ru-RU" sz="2200" b="1" i="1" dirty="0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 </a:t>
            </a:r>
            <a:endParaRPr lang="ru-RU" sz="2200" b="1" i="1" dirty="0" smtClean="0">
              <a:solidFill>
                <a:srgbClr val="3B383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200" b="1" i="1" dirty="0" smtClean="0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200" b="1" i="1" dirty="0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мене </a:t>
            </a:r>
            <a:r>
              <a:rPr lang="ru-RU" sz="2200" b="1" i="1" dirty="0" err="1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вийшло</a:t>
            </a:r>
            <a:r>
              <a:rPr lang="ru-RU" sz="2200" b="1" i="1" dirty="0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 </a:t>
            </a:r>
            <a:endParaRPr lang="ru-RU" sz="2200" b="1" i="1" dirty="0" smtClean="0">
              <a:solidFill>
                <a:srgbClr val="3B383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200" b="1" i="1" dirty="0" smtClean="0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2200" b="1" i="1" dirty="0" err="1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зміг</a:t>
            </a:r>
            <a:r>
              <a:rPr lang="ru-RU" sz="2200" b="1" i="1" dirty="0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 </a:t>
            </a:r>
            <a:endParaRPr lang="ru-RU" sz="2200" b="1" i="1" dirty="0" smtClean="0">
              <a:solidFill>
                <a:srgbClr val="3B383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200" b="1" i="1" dirty="0" smtClean="0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Мене </a:t>
            </a:r>
            <a:r>
              <a:rPr lang="ru-RU" sz="2200" b="1" i="1" dirty="0" err="1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здивувало</a:t>
            </a:r>
            <a:r>
              <a:rPr lang="ru-RU" sz="2200" b="1" i="1" dirty="0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 </a:t>
            </a:r>
            <a:endParaRPr lang="ru-RU" sz="2200" b="1" i="1" dirty="0" smtClean="0">
              <a:solidFill>
                <a:srgbClr val="3B383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200" b="1" i="1" dirty="0" err="1" smtClean="0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Мені</a:t>
            </a:r>
            <a:r>
              <a:rPr lang="ru-RU" sz="2200" b="1" i="1" dirty="0" smtClean="0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i="1" dirty="0" err="1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захотілося</a:t>
            </a:r>
            <a:r>
              <a:rPr lang="ru-RU" sz="2200" b="1" i="1" dirty="0">
                <a:solidFill>
                  <a:srgbClr val="3B38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06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://pedsovet.su/_ld/423/599146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7" y="-1"/>
            <a:ext cx="9145977" cy="686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poradu.pp.ua/uploads/posts/2015-06/paporot-kvti-yak-doglyadati-za-kvtkoyu-paporot-v-domashnh-umovah_291.jpe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088" y="3212976"/>
            <a:ext cx="5760640" cy="31607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43608" y="1429952"/>
            <a:ext cx="7467600" cy="1567000"/>
          </a:xfrm>
        </p:spPr>
        <p:txBody>
          <a:bodyPr>
            <a:normAutofit fontScale="90000"/>
          </a:bodyPr>
          <a:lstStyle/>
          <a:p>
            <a:r>
              <a:rPr lang="uk-UA" sz="4800" dirty="0" smtClean="0">
                <a:latin typeface="Monotype Corsiva" panose="03010101010201010101" pitchFamily="66" charset="0"/>
              </a:rPr>
              <a:t>        </a:t>
            </a:r>
            <a:r>
              <a:rPr lang="uk-UA" sz="4800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Тема </a:t>
            </a:r>
            <a:r>
              <a:rPr lang="uk-UA" sz="4800" dirty="0">
                <a:solidFill>
                  <a:srgbClr val="C00000"/>
                </a:solidFill>
                <a:latin typeface="Monotype Corsiva" panose="03010101010201010101" pitchFamily="66" charset="0"/>
              </a:rPr>
              <a:t>уроку:  </a:t>
            </a:r>
            <a:r>
              <a:rPr lang="uk-UA" sz="4800" dirty="0"/>
              <a:t/>
            </a:r>
            <a:br>
              <a:rPr lang="uk-UA" sz="4800" dirty="0"/>
            </a:br>
            <a:r>
              <a:rPr lang="uk-UA" sz="4800" dirty="0"/>
              <a:t> </a:t>
            </a:r>
            <a:r>
              <a:rPr lang="uk-UA" sz="4800" dirty="0" smtClean="0"/>
              <a:t>                        </a:t>
            </a:r>
            <a:r>
              <a:rPr lang="uk-UA" sz="5000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«ПАПОРОТІ»</a:t>
            </a:r>
            <a:endParaRPr lang="ru-RU" sz="5000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437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age.slidesharecdn.com/1-130404054543-phpapp02/95/1-3-638.jpg?cb=136505438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44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Домашнє завдання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051720" y="1984248"/>
            <a:ext cx="5873080" cy="4873752"/>
          </a:xfrm>
        </p:spPr>
        <p:txBody>
          <a:bodyPr>
            <a:normAutofit/>
          </a:bodyPr>
          <a:lstStyle/>
          <a:p>
            <a:pPr marL="457200" indent="-457200">
              <a:buAutoNum type="arabicParenR"/>
            </a:pPr>
            <a:r>
              <a:rPr lang="uk-U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Опрацювати параграф 41;</a:t>
            </a:r>
          </a:p>
          <a:p>
            <a:pPr marL="457200" indent="-457200">
              <a:buAutoNum type="arabicParenR"/>
            </a:pPr>
            <a:r>
              <a:rPr lang="uk-U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Заповнити таблицю №1, - с. 185;</a:t>
            </a:r>
          </a:p>
          <a:p>
            <a:pPr marL="457200" indent="-457200">
              <a:buAutoNum type="arabicParenR"/>
            </a:pPr>
            <a:r>
              <a:rPr lang="uk-U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Підготувати повідомлення «Голонасінні, які зустрічаються на території України».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959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pedsovet.su/_ld/455/357320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409" y="0"/>
            <a:ext cx="913085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286000"/>
            <a:ext cx="7467600" cy="1143000"/>
          </a:xfrm>
        </p:spPr>
        <p:txBody>
          <a:bodyPr>
            <a:noAutofit/>
          </a:bodyPr>
          <a:lstStyle/>
          <a:p>
            <a:r>
              <a:rPr lang="uk-UA" sz="72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Дякую за увагу</a:t>
            </a:r>
            <a:endParaRPr lang="ru-RU" sz="72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83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easyen.ru/_ld/167/s474079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97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7467600" cy="595506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548680"/>
            <a:ext cx="7467600" cy="5925272"/>
          </a:xfrm>
        </p:spPr>
        <p:txBody>
          <a:bodyPr>
            <a:normAutofit lnSpcReduction="10000"/>
          </a:bodyPr>
          <a:lstStyle/>
          <a:p>
            <a:pPr marL="0" lvl="0" indent="0" algn="just">
              <a:lnSpc>
                <a:spcPct val="1150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uk-UA" sz="2800" b="1" cap="small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Мета уроку:</a:t>
            </a:r>
          </a:p>
          <a:p>
            <a:pPr marL="0" lvl="0" indent="0" algn="just">
              <a:lnSpc>
                <a:spcPct val="1100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uk-UA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i="1" dirty="0" err="1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Озна</a:t>
            </a:r>
            <a:r>
              <a:rPr lang="uk-UA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йомити</a:t>
            </a:r>
            <a:r>
              <a:rPr lang="uk-UA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уч</a:t>
            </a:r>
            <a:r>
              <a:rPr lang="uk-UA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нів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з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ус</a:t>
            </a:r>
            <a:r>
              <a:rPr lang="uk-UA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кладненням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у  будові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</a:t>
            </a:r>
            <a:r>
              <a:rPr lang="ru-RU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папоро</a:t>
            </a:r>
            <a:r>
              <a:rPr lang="uk-UA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тей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 </a:t>
            </a:r>
            <a:r>
              <a:rPr lang="ru-RU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прис</a:t>
            </a:r>
            <a:r>
              <a:rPr lang="uk-UA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тосуванням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до умов </a:t>
            </a:r>
            <a:r>
              <a:rPr lang="uk-UA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існування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; 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поглибити  уявлення про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в</a:t>
            </a:r>
            <a:r>
              <a:rPr lang="uk-UA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ищі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споров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і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</a:t>
            </a:r>
            <a:r>
              <a:rPr lang="uk-UA" dirty="0" err="1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ослини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uk-UA" cap="smal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00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uk-UA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</a:t>
            </a:r>
            <a:r>
              <a:rPr lang="uk-UA" i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Розвивати</a:t>
            </a:r>
            <a:r>
              <a:rPr lang="uk-UA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</a:t>
            </a:r>
            <a:r>
              <a:rPr lang="uk-UA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ізнавальний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і</a:t>
            </a:r>
            <a:r>
              <a:rPr lang="ru-RU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нтерес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та  в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і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</a:t>
            </a:r>
            <a:r>
              <a:rPr lang="uk-UA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ня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уч</a:t>
            </a:r>
            <a:r>
              <a:rPr lang="uk-UA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нів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в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стан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</a:t>
            </a:r>
            <a:r>
              <a:rPr lang="ru-RU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вл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ват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причино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</a:t>
            </a:r>
            <a:r>
              <a:rPr lang="ru-RU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сл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і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</a:t>
            </a:r>
            <a:r>
              <a:rPr lang="uk-UA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кові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з</a:t>
            </a:r>
            <a:r>
              <a:rPr lang="ru-RU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в’яз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 м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і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ж 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і</a:t>
            </a:r>
            <a:r>
              <a:rPr lang="ru-RU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ндив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і</a:t>
            </a:r>
            <a:r>
              <a:rPr lang="ru-RU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дуальн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 р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</a:t>
            </a:r>
            <a:r>
              <a:rPr lang="ru-RU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звит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ком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папоро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ті й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фантас</a:t>
            </a:r>
            <a:r>
              <a:rPr lang="uk-UA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тичними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забобонами </a:t>
            </a:r>
            <a:r>
              <a:rPr lang="uk-UA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 </a:t>
            </a:r>
            <a:r>
              <a:rPr lang="ru-RU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цв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і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і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</a:t>
            </a:r>
            <a:r>
              <a:rPr lang="uk-UA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ня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папорот</a:t>
            </a:r>
            <a:r>
              <a:rPr lang="uk-UA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і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uk-UA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00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uk-UA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</a:t>
            </a:r>
            <a:r>
              <a:rPr lang="uk-UA" i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Виховувати</a:t>
            </a:r>
            <a:r>
              <a:rPr lang="uk-UA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і</a:t>
            </a:r>
            <a:r>
              <a:rPr lang="ru-RU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нтерес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до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предмету 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та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</a:p>
          <a:p>
            <a:pPr marL="0" lvl="0" indent="0" algn="just">
              <a:lnSpc>
                <a:spcPct val="1100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ru-RU" dirty="0" err="1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процесу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навчання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через </a:t>
            </a:r>
            <a:endParaRPr lang="ru-RU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00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</a:t>
            </a:r>
            <a:r>
              <a:rPr lang="uk-UA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ізноманітні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при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йо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и, </a:t>
            </a:r>
            <a:endParaRPr lang="uk-UA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00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технолог</a:t>
            </a:r>
            <a:r>
              <a:rPr lang="uk-UA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ії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і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ан</a:t>
            </a:r>
            <a:r>
              <a:rPr lang="uk-UA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і</a:t>
            </a:r>
            <a:r>
              <a:rPr lang="ru-RU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мац</a:t>
            </a:r>
            <a:r>
              <a:rPr lang="uk-UA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ії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endParaRPr lang="ru-RU" dirty="0"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639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easyengl.ucoz.ru/_ld/122/624423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88" y="-99392"/>
            <a:ext cx="97440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85" y="836712"/>
            <a:ext cx="8116416" cy="1512168"/>
          </a:xfrm>
          <a:ln>
            <a:solidFill>
              <a:schemeClr val="tx1"/>
            </a:solidFill>
          </a:ln>
          <a:effectLst/>
        </p:spPr>
        <p:txBody>
          <a:bodyPr>
            <a:normAutofit fontScale="90000"/>
          </a:bodyPr>
          <a:lstStyle/>
          <a:p>
            <a:pPr algn="ctr"/>
            <a:r>
              <a:rPr lang="uk-UA" sz="6000" cap="none" dirty="0" smtClean="0">
                <a:ln w="18415" cmpd="sng">
                  <a:solidFill>
                    <a:schemeClr val="tx2"/>
                  </a:solidFill>
                  <a:prstDash val="solid"/>
                </a:ln>
                <a:solidFill>
                  <a:srgbClr val="99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Перевірка домашнього завдання</a:t>
            </a:r>
            <a:endParaRPr lang="ru-RU" sz="6000" cap="none" dirty="0">
              <a:ln w="18415" cmpd="sng">
                <a:solidFill>
                  <a:schemeClr val="tx2"/>
                </a:solidFill>
                <a:prstDash val="solid"/>
              </a:ln>
              <a:solidFill>
                <a:srgbClr val="99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95736" y="2492896"/>
            <a:ext cx="7414592" cy="3024758"/>
          </a:xfrm>
        </p:spPr>
        <p:txBody>
          <a:bodyPr>
            <a:normAutofit lnSpcReduction="10000"/>
          </a:bodyPr>
          <a:lstStyle/>
          <a:p>
            <a:r>
              <a:rPr lang="uk-UA" sz="3600" dirty="0" smtClean="0">
                <a:solidFill>
                  <a:schemeClr val="bg2"/>
                </a:solidFill>
                <a:latin typeface="Monotype Corsiva" panose="03010101010201010101" pitchFamily="66" charset="0"/>
              </a:rPr>
              <a:t>- Які відділи вищих  рослин вам відомі?</a:t>
            </a:r>
          </a:p>
          <a:p>
            <a:r>
              <a:rPr lang="uk-UA" sz="3600" dirty="0" smtClean="0">
                <a:solidFill>
                  <a:schemeClr val="bg2"/>
                </a:solidFill>
                <a:latin typeface="Monotype Corsiva" panose="03010101010201010101" pitchFamily="66" charset="0"/>
              </a:rPr>
              <a:t>- Що таке </a:t>
            </a:r>
            <a:r>
              <a:rPr lang="uk-UA" sz="3600" dirty="0" err="1" smtClean="0">
                <a:solidFill>
                  <a:schemeClr val="bg2"/>
                </a:solidFill>
                <a:latin typeface="Monotype Corsiva" panose="03010101010201010101" pitchFamily="66" charset="0"/>
              </a:rPr>
              <a:t>гаметофіт</a:t>
            </a:r>
            <a:r>
              <a:rPr lang="uk-UA" sz="3600" dirty="0" smtClean="0">
                <a:solidFill>
                  <a:schemeClr val="bg2"/>
                </a:solidFill>
                <a:latin typeface="Monotype Corsiva" panose="03010101010201010101" pitchFamily="66" charset="0"/>
              </a:rPr>
              <a:t> та спорофіт?</a:t>
            </a:r>
          </a:p>
          <a:p>
            <a:r>
              <a:rPr lang="uk-UA" sz="3600" dirty="0" smtClean="0">
                <a:solidFill>
                  <a:schemeClr val="bg2"/>
                </a:solidFill>
                <a:latin typeface="Monotype Corsiva" panose="03010101010201010101" pitchFamily="66" charset="0"/>
              </a:rPr>
              <a:t>- Що називають сланню?</a:t>
            </a:r>
          </a:p>
          <a:p>
            <a:r>
              <a:rPr lang="uk-UA" sz="3600" dirty="0" smtClean="0">
                <a:solidFill>
                  <a:schemeClr val="bg2"/>
                </a:solidFill>
                <a:latin typeface="Monotype Corsiva" panose="03010101010201010101" pitchFamily="66" charset="0"/>
              </a:rPr>
              <a:t>- Чим ризоїди відрізняються від коренів рослин?</a:t>
            </a:r>
          </a:p>
          <a:p>
            <a:endParaRPr lang="uk-UA" sz="2400" dirty="0" smtClean="0"/>
          </a:p>
        </p:txBody>
      </p:sp>
    </p:spTree>
    <p:extLst>
      <p:ext uri="{BB962C8B-B14F-4D97-AF65-F5344CB8AC3E}">
        <p14:creationId xmlns:p14="http://schemas.microsoft.com/office/powerpoint/2010/main" val="133509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pedsovet.su/_ld/265/923191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206"/>
            <a:ext cx="9230207" cy="709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842" y="1035452"/>
            <a:ext cx="7467600" cy="1143000"/>
          </a:xfrm>
        </p:spPr>
        <p:txBody>
          <a:bodyPr/>
          <a:lstStyle/>
          <a:p>
            <a:pPr algn="ctr"/>
            <a:r>
              <a:rPr lang="uk-UA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ідгадай рослину за малюнком та  опиши особливості її будови</a:t>
            </a:r>
            <a:endParaRPr lang="ru-RU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636912"/>
            <a:ext cx="2736303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58" y="2736304"/>
            <a:ext cx="4824536" cy="3573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531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easyen.ru/_ld/159/s717597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38" y="0"/>
            <a:ext cx="9158238" cy="686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Відгадай рослину за малюнком та  опиши особливості її будови</a:t>
            </a:r>
            <a:endParaRPr lang="ru-RU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473" y="1702570"/>
            <a:ext cx="7344816" cy="48245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9811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easyen.ru/_ld/159/s717597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i="1" dirty="0">
                <a:solidFill>
                  <a:srgbClr val="7030A0"/>
                </a:solidFill>
              </a:rPr>
              <a:t>Відгадай рослину за малюнком та  опиши особливості її будови</a:t>
            </a:r>
            <a:endParaRPr lang="ru-RU" b="1" i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51040"/>
            <a:ext cx="6986736" cy="46360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965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easyen.ru/_ld/159/s717597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9007" y="372888"/>
            <a:ext cx="7467600" cy="1143000"/>
          </a:xfrm>
        </p:spPr>
        <p:txBody>
          <a:bodyPr/>
          <a:lstStyle/>
          <a:p>
            <a:pPr algn="ctr"/>
            <a:r>
              <a:rPr lang="uk-UA" b="1" i="1" dirty="0">
                <a:solidFill>
                  <a:srgbClr val="7030A0"/>
                </a:solidFill>
              </a:rPr>
              <a:t>Відгадай рослину за малюнком та  опиши особливості її будови</a:t>
            </a:r>
            <a:endParaRPr lang="ru-RU" b="1" i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07" y="1768824"/>
            <a:ext cx="7063985" cy="45365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431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sergeywaz.ucoz.ru/_ph/11/9884620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81" y="0"/>
            <a:ext cx="9143999" cy="6914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201977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err="1" smtClean="0">
                <a:solidFill>
                  <a:srgbClr val="0070C0"/>
                </a:solidFill>
                <a:latin typeface="Monotype Corsiva" panose="03010101010201010101" pitchFamily="66" charset="0"/>
              </a:rPr>
              <a:t>Сходинки</a:t>
            </a:r>
            <a:r>
              <a:rPr lang="ru-RU" sz="40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 до </a:t>
            </a:r>
            <a:r>
              <a:rPr lang="ru-RU" sz="4000" b="1" dirty="0" err="1" smtClean="0">
                <a:solidFill>
                  <a:srgbClr val="0070C0"/>
                </a:solidFill>
                <a:latin typeface="Monotype Corsiva" panose="03010101010201010101" pitchFamily="66" charset="0"/>
              </a:rPr>
              <a:t>знань</a:t>
            </a:r>
            <a:r>
              <a:rPr lang="ru-RU" sz="40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 про </a:t>
            </a:r>
            <a:r>
              <a:rPr lang="ru-RU" sz="4000" b="1" dirty="0" err="1" smtClean="0">
                <a:solidFill>
                  <a:srgbClr val="0070C0"/>
                </a:solidFill>
                <a:latin typeface="Monotype Corsiva" panose="03010101010201010101" pitchFamily="66" charset="0"/>
              </a:rPr>
              <a:t>папороті</a:t>
            </a:r>
            <a:endParaRPr lang="ru-RU" sz="4000" b="1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900176176"/>
              </p:ext>
            </p:extLst>
          </p:nvPr>
        </p:nvGraphicFramePr>
        <p:xfrm>
          <a:off x="683568" y="1700808"/>
          <a:ext cx="8460431" cy="482453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237041"/>
                <a:gridCol w="409313"/>
                <a:gridCol w="409313"/>
                <a:gridCol w="5404764"/>
              </a:tblGrid>
              <a:tr h="1033107">
                <a:tc gridSpan="3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6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uk-UA" sz="3600" i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                     </a:t>
                      </a:r>
                      <a:endParaRPr lang="ru-RU" sz="3600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600" i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         4.Значення</a:t>
                      </a:r>
                      <a:endParaRPr lang="ru-RU" sz="3600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5214"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600" i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3.Особливості        розмноження</a:t>
                      </a:r>
                      <a:endParaRPr lang="ru-RU" sz="3600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3310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1400" i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600" i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2.Особливості </a:t>
                      </a:r>
                      <a:r>
                        <a:rPr lang="uk-UA" sz="36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будови</a:t>
                      </a:r>
                      <a:endParaRPr lang="ru-RU" sz="3600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33107">
                <a:tc gridSpan="4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600" i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   1.Різноманітність </a:t>
                      </a:r>
                      <a:r>
                        <a:rPr lang="uk-UA" sz="36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та поширення</a:t>
                      </a:r>
                      <a:endParaRPr lang="ru-RU" sz="3600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5" name="Picture 1" descr="https://encrypted-tbn0.gstatic.com/images?q=tbn:ANd9GcSNDwPJQcdgYwtVST6wHGyMMJnccNH2t6bIVr9srt-dtiMGylMHsw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88840"/>
            <a:ext cx="2246654" cy="332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3012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803</TotalTime>
  <Words>645</Words>
  <Application>Microsoft Office PowerPoint</Application>
  <PresentationFormat>Экран (4:3)</PresentationFormat>
  <Paragraphs>105</Paragraphs>
  <Slides>21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Эркер</vt:lpstr>
      <vt:lpstr>Відгадай загадку</vt:lpstr>
      <vt:lpstr>        Тема уроку:                            «ПАПОРОТІ»</vt:lpstr>
      <vt:lpstr>Презентация PowerPoint</vt:lpstr>
      <vt:lpstr>Перевірка домашнього завдання</vt:lpstr>
      <vt:lpstr>Відгадай рослину за малюнком та  опиши особливості її будови</vt:lpstr>
      <vt:lpstr>Відгадай рослину за малюнком та  опиши особливості її будови</vt:lpstr>
      <vt:lpstr>Відгадай рослину за малюнком та  опиши особливості її будови</vt:lpstr>
      <vt:lpstr>Відгадай рослину за малюнком та  опиши особливості її будови</vt:lpstr>
      <vt:lpstr>Сходинки до знань про папороті</vt:lpstr>
      <vt:lpstr>Папороті</vt:lpstr>
      <vt:lpstr>Презентация PowerPoint</vt:lpstr>
      <vt:lpstr>Презентация PowerPoint</vt:lpstr>
      <vt:lpstr>Поширеність папоротей</vt:lpstr>
      <vt:lpstr>Презентация PowerPoint</vt:lpstr>
      <vt:lpstr>Презентация PowerPoint</vt:lpstr>
      <vt:lpstr>Життєвий цикл папоротей</vt:lpstr>
      <vt:lpstr>Господарське значення папоротей невелике. Деякі види - декоративні рослини в оранжереях. Стовбури деревоподібних папоротей служать в тропіках будівельним матеріалом, а їх серцевину, багату крохмалем, використовують в їжу.  </vt:lpstr>
      <vt:lpstr>           Тестова перевірка знань </vt:lpstr>
      <vt:lpstr>             Рефлексія (продовжіть речення) </vt:lpstr>
      <vt:lpstr>Домашнє завдання</vt:lpstr>
      <vt:lpstr>Дякую за увагу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61</cp:revision>
  <dcterms:created xsi:type="dcterms:W3CDTF">2012-02-12T16:01:02Z</dcterms:created>
  <dcterms:modified xsi:type="dcterms:W3CDTF">2016-03-15T21:13:34Z</dcterms:modified>
</cp:coreProperties>
</file>