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12" r:id="rId2"/>
    <p:sldId id="274" r:id="rId3"/>
    <p:sldId id="285" r:id="rId4"/>
    <p:sldId id="286" r:id="rId5"/>
    <p:sldId id="287" r:id="rId6"/>
    <p:sldId id="288" r:id="rId7"/>
    <p:sldId id="317" r:id="rId8"/>
    <p:sldId id="289" r:id="rId9"/>
    <p:sldId id="303" r:id="rId10"/>
    <p:sldId id="304" r:id="rId11"/>
    <p:sldId id="305" r:id="rId12"/>
    <p:sldId id="290" r:id="rId13"/>
    <p:sldId id="292" r:id="rId14"/>
    <p:sldId id="291" r:id="rId15"/>
    <p:sldId id="294" r:id="rId16"/>
    <p:sldId id="293" r:id="rId17"/>
    <p:sldId id="295" r:id="rId18"/>
    <p:sldId id="296" r:id="rId19"/>
    <p:sldId id="306" r:id="rId20"/>
    <p:sldId id="307" r:id="rId21"/>
    <p:sldId id="308" r:id="rId22"/>
    <p:sldId id="309" r:id="rId23"/>
    <p:sldId id="310" r:id="rId24"/>
    <p:sldId id="311" r:id="rId25"/>
    <p:sldId id="316" r:id="rId26"/>
    <p:sldId id="297" r:id="rId27"/>
    <p:sldId id="298" r:id="rId28"/>
    <p:sldId id="301" r:id="rId29"/>
    <p:sldId id="299" r:id="rId30"/>
    <p:sldId id="302" r:id="rId31"/>
    <p:sldId id="313" r:id="rId32"/>
    <p:sldId id="314" r:id="rId33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6" autoAdjust="0"/>
    <p:restoredTop sz="94660"/>
  </p:normalViewPr>
  <p:slideViewPr>
    <p:cSldViewPr>
      <p:cViewPr varScale="1">
        <p:scale>
          <a:sx n="76" d="100"/>
          <a:sy n="76" d="100"/>
        </p:scale>
        <p:origin x="-86" y="-1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290699-2A0A-4339-9283-0426610545B3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C80FF6-C07D-4B95-AE56-0B9ED665C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1325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C2F53-48C0-4891-B2F0-F0030A1646DC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41F75-0FDD-48BE-AB30-1CBBB20C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245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2A67E7-5611-48C6-980A-DB669727718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694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4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4" Type="http://schemas.openxmlformats.org/officeDocument/2006/relationships/audio" Target="../media/audio3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4" Type="http://schemas.openxmlformats.org/officeDocument/2006/relationships/audio" Target="../media/audio3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+mn-lt"/>
              </a:rPr>
              <a:t>ДОБРОГО  РАНКУ!</a:t>
            </a: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556792"/>
            <a:ext cx="5976664" cy="44824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07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620688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0000"/>
                </a:solidFill>
                <a:latin typeface="Arial"/>
              </a:rPr>
              <a:t>Зигоморфна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Arial"/>
              </a:rPr>
              <a:t>квітка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або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b="1" dirty="0">
                <a:latin typeface="Arial"/>
              </a:rPr>
              <a:t>неправильна </a:t>
            </a:r>
            <a:r>
              <a:rPr lang="ru-RU" b="1" dirty="0" err="1">
                <a:latin typeface="Arial"/>
              </a:rPr>
              <a:t>квітка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 — </a:t>
            </a:r>
            <a:r>
              <a:rPr lang="ru-RU" dirty="0" err="1">
                <a:latin typeface="Arial"/>
              </a:rPr>
              <a:t>квітка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через яку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можна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провести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лише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одну </a:t>
            </a:r>
            <a:r>
              <a:rPr lang="ru-RU" dirty="0" err="1">
                <a:latin typeface="Arial"/>
              </a:rPr>
              <a:t>площину</a:t>
            </a:r>
            <a:r>
              <a:rPr lang="ru-RU" dirty="0">
                <a:latin typeface="Arial"/>
              </a:rPr>
              <a:t> </a:t>
            </a:r>
            <a:r>
              <a:rPr lang="ru-RU" dirty="0" err="1">
                <a:latin typeface="Arial"/>
              </a:rPr>
              <a:t>симетрії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що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ділять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її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 на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дві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частини</a:t>
            </a:r>
            <a:endParaRPr lang="ru-RU" dirty="0"/>
          </a:p>
        </p:txBody>
      </p:sp>
      <p:pic>
        <p:nvPicPr>
          <p:cNvPr id="4" name="Picture 3" descr="C:\Users\Люда\Desktop\мирНовая папка\правильні квіти\неправильні  квіти\Antirrhinum_majus_ro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615" y="3586770"/>
            <a:ext cx="3389796" cy="254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festival.1september.ru/articles/593527/presentation/2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44" t="27521" r="7568" b="23651"/>
          <a:stretch/>
        </p:blipFill>
        <p:spPr bwMode="auto">
          <a:xfrm>
            <a:off x="2267744" y="1772816"/>
            <a:ext cx="2304256" cy="217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13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692696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000000"/>
                </a:solidFill>
                <a:latin typeface="Arial"/>
              </a:rPr>
              <a:t>Якщо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через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квітку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не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можна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провести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жодної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площини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симетрії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її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називають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Arial"/>
              </a:rPr>
              <a:t>несиметричною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або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b="1" dirty="0" err="1">
                <a:solidFill>
                  <a:srgbClr val="000000"/>
                </a:solidFill>
                <a:latin typeface="Arial"/>
              </a:rPr>
              <a:t>асиметричною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.</a:t>
            </a:r>
            <a:endParaRPr lang="ru-RU" dirty="0"/>
          </a:p>
        </p:txBody>
      </p:sp>
      <p:pic>
        <p:nvPicPr>
          <p:cNvPr id="4" name="Picture 6" descr="C:\Users\Люда\Desktop\мирНовая папка\асиметричні квіти\StrelitziaReginae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96616"/>
            <a:ext cx="3184559" cy="228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Люда\Desktop\мирНовая папка\асиметричні квіти\Canna_Alberich_20030824_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068960"/>
            <a:ext cx="2376264" cy="287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1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4608512" cy="936104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latin typeface="+mn-lt"/>
              </a:rPr>
              <a:t>БУДОВА КВІТКИ</a:t>
            </a:r>
            <a:endParaRPr lang="ru-RU" sz="3200" b="1" dirty="0">
              <a:latin typeface="+mn-lt"/>
            </a:endParaRPr>
          </a:p>
        </p:txBody>
      </p:sp>
      <p:pic>
        <p:nvPicPr>
          <p:cNvPr id="3" name="Picture 2" descr="C:\Users\Люда\Desktop\мирНовая папка\Новая папка\Будова квітки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" t="3411" r="5275" b="3170"/>
          <a:stretch/>
        </p:blipFill>
        <p:spPr bwMode="auto">
          <a:xfrm>
            <a:off x="2195736" y="1268760"/>
            <a:ext cx="6306671" cy="428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29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природа Записи с меткой природа Улыбка сквозь бытие : LiveInternet - Российский Сервис Онлайн-Дневник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5" t="5822" r="5502" b="5170"/>
          <a:stretch/>
        </p:blipFill>
        <p:spPr bwMode="auto">
          <a:xfrm>
            <a:off x="2771800" y="476672"/>
            <a:ext cx="5862918" cy="44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5301208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КВІТКИ ЯБЛУНІ 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83702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езентация на тему &quot;Соцветия&quot; - скачать бесплатно презентац…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9" t="19376" r="6788" b="25858"/>
          <a:stretch/>
        </p:blipFill>
        <p:spPr bwMode="auto">
          <a:xfrm>
            <a:off x="2108330" y="1432787"/>
            <a:ext cx="2777516" cy="235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резентация на тему &quot;Соцветия&quot; - скачать бесплатно презентац…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6" t="19257" r="8417" b="26584"/>
          <a:stretch/>
        </p:blipFill>
        <p:spPr bwMode="auto">
          <a:xfrm>
            <a:off x="5785075" y="2702296"/>
            <a:ext cx="2380130" cy="230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01543" y="564648"/>
            <a:ext cx="40972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/>
              <a:t>СИДЯЧІ КВІТКИ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3853554"/>
            <a:ext cx="2232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/>
              <a:t>конюшини 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41059" y="5229200"/>
            <a:ext cx="2463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соняшника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67833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ерегудин Николай - Сайт художника - Работа &quot;Цветок картош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t="12009" r="40639"/>
          <a:stretch/>
        </p:blipFill>
        <p:spPr bwMode="auto">
          <a:xfrm>
            <a:off x="5508104" y="819495"/>
            <a:ext cx="3106270" cy="364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89031" y="4502496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err="1" smtClean="0"/>
              <a:t>Зрослолиста</a:t>
            </a:r>
            <a:r>
              <a:rPr lang="uk-UA" sz="2400" b="1" dirty="0" smtClean="0"/>
              <a:t> </a:t>
            </a:r>
          </a:p>
          <a:p>
            <a:pPr algn="ctr"/>
            <a:r>
              <a:rPr lang="uk-UA" sz="2400" b="1" dirty="0" smtClean="0"/>
              <a:t>чашечка картоплі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052736"/>
            <a:ext cx="32791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err="1" smtClean="0"/>
              <a:t>Роздільнолиста</a:t>
            </a:r>
            <a:r>
              <a:rPr lang="uk-UA" sz="2400" b="1" dirty="0" smtClean="0"/>
              <a:t> чашечка капусти</a:t>
            </a:r>
            <a:endParaRPr lang="ru-RU" sz="2400" dirty="0"/>
          </a:p>
        </p:txBody>
      </p:sp>
      <p:pic>
        <p:nvPicPr>
          <p:cNvPr id="2050" name="Picture 2" descr="https://ds04.infourok.ru/uploads/ex/0b5f/00010946-63ec20b7/img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84" t="1" r="23409" b="23457"/>
          <a:stretch/>
        </p:blipFill>
        <p:spPr bwMode="auto">
          <a:xfrm>
            <a:off x="1187624" y="1988840"/>
            <a:ext cx="2676943" cy="321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0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Vcy;&amp;iecy;&amp;scy;&amp;iecy;&amp;ncy;&amp;ncy;&amp;icy;&amp;jcy; &amp;shcy;&amp;icy;&amp;pcy;&amp;ocy;&amp;vcy;&amp;ncy;&amp;icy;&amp;kcy; biser.info - &amp;vcy;&amp;scy;&amp;iocy; &amp;ocy; &amp;bcy;&amp;icy;&amp;scy;&amp;iecy;&amp;rcy;&amp;iecy; &amp;icy; &amp;bcy;&amp;icy;&amp;scy;&amp;iecy;&amp;rcy;&amp;ncy;&amp;ocy;&amp;mcy; &amp;tcy;&amp;vcy;&amp;ocy;&amp;rcy;&amp;chcy;&amp;iecy;&amp;scy;&amp;tcy;&amp;vcy;&amp;ie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5" t="3768" r="16576" b="5358"/>
          <a:stretch/>
        </p:blipFill>
        <p:spPr bwMode="auto">
          <a:xfrm>
            <a:off x="1547664" y="1566826"/>
            <a:ext cx="2833267" cy="286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Kcy;&amp;acy;&amp;rcy;&amp;tcy;&amp;ocy;&amp;fcy;&amp;iecy;&amp;lcy;&amp;softcy;: &amp;fcy;&amp;ocy;&amp;tcy;&amp;ocy; &amp;icy; &amp;ocy;&amp;pcy;&amp;icy;&amp;scy;&amp;acy;&amp;ncy;&amp;icy;&amp;iecy; &amp;khcy;&amp;acy;&amp;rcy;&amp;acy;&amp;kcy;&amp;tcy;&amp;iecy;&amp;rcy;&amp;icy;&amp;scy;&amp;tcy;&amp;icy;&amp;kcy; - &amp;lcy;&amp;icy;&amp;scy;&amp;tcy;&amp;softcy;&amp;yacy; (&amp;bcy;&amp;ocy;&amp;tcy;&amp;vcy;&amp;acy;), &amp;kcy;&amp;lcy;&amp;ucy;&amp;bcy;&amp;iecy;&amp;ncy;&amp;softcy; &amp;icy; &amp;rcy;&amp;ocy;&amp;scy;&amp;tcy;&amp;kcy;&amp;icy; &amp;kcy;&amp;acy;&amp;rcy;&amp;tcy;&amp;ocy;&amp;fcy;&amp;iecy;&amp;lcy;&amp;yacy;. &amp;Pcy;&amp;ocy;&amp;lcy;&amp;iecy;&amp;zcy;&amp;ncy;&amp;ycy;&amp;iecy; &amp;scy;&amp;vcy;&amp;ocy;&amp;jcy;&amp;scy;&amp;tcy;&amp;vcy;&amp;acy; &amp;kcy;&amp;acy;&amp;rcy;&amp;tcy;&amp;ocy;&amp;fcy;&amp;iecy;&amp;lcy;&amp;yacy;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0" t="13853" r="22307" b="19100"/>
          <a:stretch/>
        </p:blipFill>
        <p:spPr bwMode="auto">
          <a:xfrm>
            <a:off x="5292080" y="2080968"/>
            <a:ext cx="306361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47667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200" b="1" dirty="0" err="1" smtClean="0"/>
              <a:t>Вільнопелюстковий</a:t>
            </a:r>
            <a:r>
              <a:rPr lang="uk-UA" sz="3200" b="1" dirty="0" smtClean="0"/>
              <a:t> віночок </a:t>
            </a:r>
            <a:r>
              <a:rPr lang="uk-UA" sz="3200" b="1" dirty="0"/>
              <a:t>у </a:t>
            </a:r>
            <a:r>
              <a:rPr lang="uk-UA" sz="3200" b="1" dirty="0" smtClean="0"/>
              <a:t>шипшини. </a:t>
            </a:r>
            <a:r>
              <a:rPr lang="uk-UA" sz="3200" b="1" dirty="0"/>
              <a:t/>
            </a:r>
            <a:br>
              <a:rPr lang="uk-UA" sz="3200" b="1" dirty="0"/>
            </a:b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00588" y="5280152"/>
            <a:ext cx="38596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err="1" smtClean="0"/>
              <a:t>Зрослопелюстковий</a:t>
            </a:r>
            <a:r>
              <a:rPr lang="uk-UA" sz="2800" b="1" dirty="0" smtClean="0"/>
              <a:t> віночок у картоплі.</a:t>
            </a:r>
            <a:r>
              <a:rPr lang="uk-UA" sz="2800" dirty="0" smtClean="0"/>
              <a:t> </a:t>
            </a:r>
            <a:r>
              <a:rPr lang="uk-UA" sz="2800" dirty="0"/>
              <a:t/>
            </a:r>
            <a:br>
              <a:rPr lang="uk-UA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3680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Ocy;&amp;bcy;&amp;ocy;&amp;icy; &amp;Tcy;&amp;yucy;&amp;lcy;&amp;softcy;&amp;pcy;&amp;acy;&amp;ncy;&amp;ycy; &amp;TScy;&amp;vcy;&amp;iecy;&amp;tcy;&amp;ycy; &amp;Fcy;&amp;ocy;&amp;tcy;&amp;ocy; 8666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22" y="1851454"/>
            <a:ext cx="2350216" cy="2937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Vcy;&amp;scy;&amp;iecy; &amp;pcy;&amp;iecy;&amp;tcy;&amp;ucy;&amp;ncy;&amp;icy;&amp;icy; &amp;zcy;&amp;dcy;&amp;iecy;&amp;scy;&amp;softcy; - &amp;Vcy;&amp;scy;&amp;iecy; &amp;pcy;&amp;iecy;&amp;tcy;&amp;ucy;&amp;ncy;&amp;icy;&amp;icy; &amp;zcy;&amp;dcy;&amp;iecy;&amp;scy;&amp;soft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691" y="1945017"/>
            <a:ext cx="2640619" cy="275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66120" y="630902"/>
            <a:ext cx="2286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ОЦВІТИНА</a:t>
            </a:r>
            <a:r>
              <a:rPr lang="uk-UA" sz="2800" b="1" dirty="0"/>
              <a:t/>
            </a:r>
            <a:br>
              <a:rPr lang="uk-UA" sz="2800" b="1" dirty="0"/>
            </a:br>
            <a:endParaRPr lang="ru-RU" sz="2800" b="1" dirty="0"/>
          </a:p>
        </p:txBody>
      </p:sp>
      <p:sp>
        <p:nvSpPr>
          <p:cNvPr id="11" name="Стрелка вправо 10"/>
          <p:cNvSpPr/>
          <p:nvPr/>
        </p:nvSpPr>
        <p:spPr>
          <a:xfrm rot="3312220" flipV="1">
            <a:off x="5505811" y="1204987"/>
            <a:ext cx="230421" cy="5721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7385866" flipV="1">
            <a:off x="3269636" y="1282941"/>
            <a:ext cx="353354" cy="4571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1579" y="4981993"/>
            <a:ext cx="288032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b="1" dirty="0" smtClean="0"/>
              <a:t>ПРОСТА (ТЮЛЬПАН)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428632" y="1400343"/>
            <a:ext cx="2984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ПОДВІЙНА (ПЕТУНІЯ</a:t>
            </a:r>
            <a:r>
              <a:rPr lang="uk-UA" dirty="0" smtClean="0"/>
              <a:t>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5865876"/>
            <a:ext cx="288032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b="1" dirty="0" smtClean="0"/>
              <a:t>чашечкоподібна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5232061"/>
            <a:ext cx="288032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b="1" dirty="0" smtClean="0"/>
              <a:t>віночкоподібна</a:t>
            </a:r>
            <a:endParaRPr lang="ru-RU" sz="2800" b="1" dirty="0"/>
          </a:p>
        </p:txBody>
      </p:sp>
      <p:cxnSp>
        <p:nvCxnSpPr>
          <p:cNvPr id="4" name="Прямая со стрелкой 3"/>
          <p:cNvCxnSpPr>
            <a:stCxn id="12" idx="3"/>
            <a:endCxn id="10" idx="1"/>
          </p:cNvCxnSpPr>
          <p:nvPr/>
        </p:nvCxnSpPr>
        <p:spPr>
          <a:xfrm>
            <a:off x="3621899" y="5166659"/>
            <a:ext cx="1094117" cy="3270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12" idx="3"/>
            <a:endCxn id="9" idx="1"/>
          </p:cNvCxnSpPr>
          <p:nvPr/>
        </p:nvCxnSpPr>
        <p:spPr>
          <a:xfrm>
            <a:off x="3621899" y="5166659"/>
            <a:ext cx="1094117" cy="9608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040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4" y="54868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200" dirty="0"/>
              <a:t>Головні частини квітки - </a:t>
            </a:r>
            <a:r>
              <a:rPr lang="uk-UA" sz="3200" b="1" dirty="0" smtClean="0"/>
              <a:t>маточка </a:t>
            </a:r>
            <a:r>
              <a:rPr lang="uk-UA" sz="3200" b="1" dirty="0"/>
              <a:t>і тичинки</a:t>
            </a:r>
            <a:r>
              <a:rPr lang="uk-UA" sz="3200" dirty="0"/>
              <a:t>.</a:t>
            </a:r>
            <a:endParaRPr lang="ru-RU" sz="3200" dirty="0"/>
          </a:p>
          <a:p>
            <a:r>
              <a:rPr lang="uk-UA" sz="3200" dirty="0"/>
              <a:t> </a:t>
            </a:r>
            <a:endParaRPr lang="ru-RU" sz="3200" dirty="0"/>
          </a:p>
        </p:txBody>
      </p:sp>
      <p:pic>
        <p:nvPicPr>
          <p:cNvPr id="3076" name="Picture 4" descr="&amp;Fcy;&amp;ocy;&amp;tcy;&amp;ocy;&amp;gcy;&amp;rcy;&amp;acy;&amp;fcy;&amp;icy;&amp;yacy; &amp;Pcy;&amp;iecy;&amp;scy;&amp;tcy;&amp;icy;&amp;kcy; &amp;icy;&amp;zcy; &amp;rcy;&amp;acy;&amp;zcy;&amp;dcy;&amp;iecy;&amp;lcy;&amp;acy; &amp;mcy;&amp;acy;&amp;kcy;&amp;rcy;&amp;ocy; 1399391 - &amp;fcy;&amp;ocy;&amp;tcy;&amp;ocy;.&amp;scy;&amp;acy;&amp;jcy;&amp;tcy; - Photosight.r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9" t="34596" r="35662" b="8239"/>
          <a:stretch/>
        </p:blipFill>
        <p:spPr bwMode="auto">
          <a:xfrm>
            <a:off x="1835695" y="2118340"/>
            <a:ext cx="2371151" cy="387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&amp;Tcy;&amp;ycy;&amp;chcy;&amp;icy;&amp;ncy;&amp;kcy;&amp;icy; / &amp;Mcy;&amp;icy;&amp;rcy; &amp;tscy;&amp;vcy;&amp;iecy;&amp;tcy;&amp;ocy;&amp;vcy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4" t="15265" r="44769" b="5137"/>
          <a:stretch/>
        </p:blipFill>
        <p:spPr bwMode="auto">
          <a:xfrm>
            <a:off x="5508104" y="2118340"/>
            <a:ext cx="2808312" cy="3957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60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403648" y="899871"/>
            <a:ext cx="689258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+mn-lt"/>
              </a:rPr>
              <a:t>РОЗШИРЕНА  ЧАСТИНА  КВІТКОНІЖКИ  НА  ЯКІЙ РОЗМІЩЕНІ  ІНШІ  ЧАСТИНИ  КВІТКИ?</a:t>
            </a:r>
            <a:endParaRPr lang="ru-RU" sz="2400" b="1" dirty="0">
              <a:latin typeface="+mn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500" y="4572000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ПЕЛЮСТКИ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500" y="5572125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КВІТКОЛОЖЕ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00375" y="4572000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ЧАШЕЧКА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54350" y="5572125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ТИЧИНКА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7-конечная звезда 11">
            <a:hlinkClick r:id="" action="ppaction://hlinkshowjump?jump=nextslide"/>
          </p:cNvPr>
          <p:cNvSpPr/>
          <p:nvPr/>
        </p:nvSpPr>
        <p:spPr>
          <a:xfrm>
            <a:off x="5004048" y="1933187"/>
            <a:ext cx="3635895" cy="3511277"/>
          </a:xfrm>
          <a:prstGeom prst="star7">
            <a:avLst>
              <a:gd name="adj" fmla="val 29208"/>
              <a:gd name="hf" fmla="val 102572"/>
              <a:gd name="vf" fmla="val 105210"/>
            </a:avLst>
          </a:prstGeom>
          <a:solidFill>
            <a:srgbClr val="0070C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МОЛОДЕЦЬ !!!</a:t>
            </a: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Пятно 2 12">
            <a:hlinkClick r:id="" action="ppaction://noaction"/>
          </p:cNvPr>
          <p:cNvSpPr/>
          <p:nvPr/>
        </p:nvSpPr>
        <p:spPr>
          <a:xfrm>
            <a:off x="644205" y="2077392"/>
            <a:ext cx="3500438" cy="2494608"/>
          </a:xfrm>
          <a:prstGeom prst="irregularSeal2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СПРОБУЙ ЩЕ!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370DF-BC76-406D-B229-4C3F6D236D9F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96159" y="116632"/>
            <a:ext cx="4631396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uk-UA" b="1" dirty="0" smtClean="0"/>
              <a:t>БУДОВА ТА ФУНКЦІЇ </a:t>
            </a:r>
            <a:r>
              <a:rPr lang="uk-UA" b="1" dirty="0"/>
              <a:t>ЧАСТИН КВІТКИ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0807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3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3" grpId="0" animBg="1"/>
      <p:bldP spid="13" grpId="1" animBg="1"/>
      <p:bldP spid="13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68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548680"/>
            <a:ext cx="7315200" cy="54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chaykovskiy_-_vals_tsvetov_shchelkunchik_(zaycev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8382.208" end="324815.5097"/>
                  <p14:fade out="277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53447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7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5604">
        <p:dissolve/>
      </p:transition>
    </mc:Choice>
    <mc:Fallback xmlns="">
      <p:transition spd="slow" advTm="25604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25604" objId="4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475656" y="908720"/>
            <a:ext cx="64643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+mn-lt"/>
              </a:rPr>
              <a:t>ПРИВАБЛЮЮТЬ  КОМАХ ТА ЗАХИЩАЮТЬ МАТОЧКУ І ТИЧИНКИ</a:t>
            </a:r>
            <a:endParaRPr lang="ru-RU" sz="2400" b="1" dirty="0">
              <a:latin typeface="+mn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500" y="5572124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КВІТКОЛОЖЕ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500" y="4591091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uk-UA" dirty="0" smtClean="0">
                <a:solidFill>
                  <a:schemeClr val="tx1"/>
                </a:solidFill>
              </a:rPr>
              <a:t>ПЕЛЮСТКИ</a:t>
            </a:r>
            <a:endParaRPr lang="ru-RU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00375" y="4572000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ЧАШЕЧКА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54350" y="5572125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КВІТКОНІЖКА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7-конечная звезда 11">
            <a:hlinkClick r:id="" action="ppaction://hlinkshowjump?jump=nextslide"/>
          </p:cNvPr>
          <p:cNvSpPr/>
          <p:nvPr/>
        </p:nvSpPr>
        <p:spPr>
          <a:xfrm>
            <a:off x="5004048" y="1933187"/>
            <a:ext cx="3635895" cy="3511277"/>
          </a:xfrm>
          <a:prstGeom prst="star7">
            <a:avLst>
              <a:gd name="adj" fmla="val 29208"/>
              <a:gd name="hf" fmla="val 102572"/>
              <a:gd name="vf" fmla="val 105210"/>
            </a:avLst>
          </a:prstGeom>
          <a:solidFill>
            <a:srgbClr val="0070C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МОЛОДЕЦЬ !!!</a:t>
            </a: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Пятно 2 12">
            <a:hlinkClick r:id="" action="ppaction://noaction"/>
          </p:cNvPr>
          <p:cNvSpPr/>
          <p:nvPr/>
        </p:nvSpPr>
        <p:spPr>
          <a:xfrm>
            <a:off x="644205" y="2077392"/>
            <a:ext cx="3500438" cy="2494608"/>
          </a:xfrm>
          <a:prstGeom prst="irregularSeal2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СПРОБУЙ ЩЕ!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370DF-BC76-406D-B229-4C3F6D236D9F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96159" y="116632"/>
            <a:ext cx="4631396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uk-UA" b="1" dirty="0" smtClean="0"/>
              <a:t>БУДОВА ТА ФУНКЦІЇ </a:t>
            </a:r>
            <a:r>
              <a:rPr lang="uk-UA" b="1" dirty="0"/>
              <a:t>ЧАСТИН КВІТКИ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8923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3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3" grpId="0" animBg="1"/>
      <p:bldP spid="13" grpId="1" animBg="1"/>
      <p:bldP spid="13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831831" y="803267"/>
            <a:ext cx="56900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+mn-lt"/>
              </a:rPr>
              <a:t>ВИКОНУЄ ЗАХИСНУ ФУНКЦІЮ,  МОЖЕ ФОТОСИНТЕЗУВАТИ.</a:t>
            </a:r>
            <a:endParaRPr lang="ru-RU" sz="2400" b="1" dirty="0">
              <a:latin typeface="+mn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500" y="4572000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ПЕЛЮСТКИ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3062" y="4544689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 ЧАШЕЧКА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500" y="5572124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 МАТОЧКА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54350" y="5572125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ТИЧИНКА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7-конечная звезда 11">
            <a:hlinkClick r:id="" action="ppaction://hlinkshowjump?jump=nextslide"/>
          </p:cNvPr>
          <p:cNvSpPr/>
          <p:nvPr/>
        </p:nvSpPr>
        <p:spPr>
          <a:xfrm>
            <a:off x="5004048" y="1933187"/>
            <a:ext cx="3635895" cy="3511277"/>
          </a:xfrm>
          <a:prstGeom prst="star7">
            <a:avLst>
              <a:gd name="adj" fmla="val 29208"/>
              <a:gd name="hf" fmla="val 102572"/>
              <a:gd name="vf" fmla="val 105210"/>
            </a:avLst>
          </a:prstGeom>
          <a:solidFill>
            <a:srgbClr val="0070C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МОЛОДЕЦЬ !!!</a:t>
            </a: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Пятно 2 12">
            <a:hlinkClick r:id="" action="ppaction://noaction"/>
          </p:cNvPr>
          <p:cNvSpPr/>
          <p:nvPr/>
        </p:nvSpPr>
        <p:spPr>
          <a:xfrm>
            <a:off x="644205" y="2077392"/>
            <a:ext cx="3500438" cy="2494608"/>
          </a:xfrm>
          <a:prstGeom prst="irregularSeal2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СПРОБУЙ ЩЕ!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370DF-BC76-406D-B229-4C3F6D236D9F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31937" y="188640"/>
            <a:ext cx="4631396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uk-UA" b="1" dirty="0" smtClean="0"/>
              <a:t>БУДОВА ТА ФУНКЦІЇ </a:t>
            </a:r>
            <a:r>
              <a:rPr lang="uk-UA" b="1" dirty="0"/>
              <a:t>ЧАСТИН КВІТКИ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1237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3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3" grpId="0" animBg="1"/>
      <p:bldP spid="13" grpId="1" animBg="1"/>
      <p:bldP spid="13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131938" y="908720"/>
            <a:ext cx="77442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+mn-lt"/>
              </a:rPr>
              <a:t>МІСТИТЬ НАСІННІ ЗАЧАТКИ, У ЯКИХ ФОРМУЄТЬСЯ ЗАРОДКОВИЙ МІШОК.</a:t>
            </a:r>
            <a:endParaRPr lang="ru-RU" sz="2400" b="1" dirty="0">
              <a:latin typeface="+mn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500" y="4572000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ПЕЛЮСТКИ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08102" y="5572124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 МАТОЧКА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500" y="5572124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 ЧАШЕЧКА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84692" y="4571999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ТИЧИНКА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7-конечная звезда 11">
            <a:hlinkClick r:id="" action="ppaction://hlinkshowjump?jump=nextslide"/>
          </p:cNvPr>
          <p:cNvSpPr/>
          <p:nvPr/>
        </p:nvSpPr>
        <p:spPr>
          <a:xfrm>
            <a:off x="5004048" y="1933187"/>
            <a:ext cx="3635895" cy="3511277"/>
          </a:xfrm>
          <a:prstGeom prst="star7">
            <a:avLst>
              <a:gd name="adj" fmla="val 29208"/>
              <a:gd name="hf" fmla="val 102572"/>
              <a:gd name="vf" fmla="val 105210"/>
            </a:avLst>
          </a:prstGeom>
          <a:solidFill>
            <a:srgbClr val="0070C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МОЛОДЕЦЬ !!!</a:t>
            </a: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Пятно 2 12">
            <a:hlinkClick r:id="" action="ppaction://noaction"/>
          </p:cNvPr>
          <p:cNvSpPr/>
          <p:nvPr/>
        </p:nvSpPr>
        <p:spPr>
          <a:xfrm>
            <a:off x="644205" y="2077392"/>
            <a:ext cx="3500438" cy="2494608"/>
          </a:xfrm>
          <a:prstGeom prst="irregularSeal2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СПРОБУЙ ЩЕ!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370DF-BC76-406D-B229-4C3F6D236D9F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1069093" y="148570"/>
            <a:ext cx="4439011" cy="338554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uk-UA" sz="1600" b="1" dirty="0" smtClean="0">
                <a:latin typeface="+mn-lt"/>
              </a:rPr>
              <a:t>БУДОВА ТА ФУНКЦІЇ ЧАСТИН КВІТКИ</a:t>
            </a:r>
            <a:endParaRPr lang="ru-RU" sz="1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127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3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3" grpId="0" animBg="1"/>
      <p:bldP spid="13" grpId="1" animBg="1"/>
      <p:bldP spid="13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043608" y="1217570"/>
            <a:ext cx="7744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+mn-lt"/>
              </a:rPr>
              <a:t>ПРИКРІПЛЮЄ КВІТКУ ДО СТЕБЛА РОСЛИНИ.</a:t>
            </a:r>
            <a:endParaRPr lang="ru-RU" sz="2400" b="1" dirty="0">
              <a:latin typeface="+mn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16157" y="5572125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ПЕЛЮСТКИ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8900" y="4547338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КВІТКОНІЖКА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00375" y="4572000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 ЧАШЕЧКА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500" y="5572125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КВІТКОЛОЖЕ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7-конечная звезда 11">
            <a:hlinkClick r:id="" action="ppaction://hlinkshowjump?jump=nextslide"/>
          </p:cNvPr>
          <p:cNvSpPr/>
          <p:nvPr/>
        </p:nvSpPr>
        <p:spPr>
          <a:xfrm>
            <a:off x="5004048" y="1933187"/>
            <a:ext cx="3635895" cy="3511277"/>
          </a:xfrm>
          <a:prstGeom prst="star7">
            <a:avLst>
              <a:gd name="adj" fmla="val 29208"/>
              <a:gd name="hf" fmla="val 102572"/>
              <a:gd name="vf" fmla="val 105210"/>
            </a:avLst>
          </a:prstGeom>
          <a:solidFill>
            <a:srgbClr val="0070C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МОЛОДЕЦЬ !!!</a:t>
            </a: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Пятно 2 12">
            <a:hlinkClick r:id="" action="ppaction://noaction"/>
          </p:cNvPr>
          <p:cNvSpPr/>
          <p:nvPr/>
        </p:nvSpPr>
        <p:spPr>
          <a:xfrm>
            <a:off x="644205" y="2077392"/>
            <a:ext cx="3500438" cy="2494608"/>
          </a:xfrm>
          <a:prstGeom prst="irregularSeal2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СПРОБУЙ ЩЕ!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370DF-BC76-406D-B229-4C3F6D236D9F}" type="slidenum">
              <a:rPr lang="ru-RU"/>
              <a:pPr>
                <a:defRPr/>
              </a:pPr>
              <a:t>23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62786" y="268396"/>
            <a:ext cx="4631396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uk-UA" b="1" dirty="0" smtClean="0"/>
              <a:t>БУДОВА ТА ФУНКЦІЇ </a:t>
            </a:r>
            <a:r>
              <a:rPr lang="uk-UA" b="1" dirty="0"/>
              <a:t>ЧАСТИН КВІТКИ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8877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3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3" grpId="0" animBg="1"/>
      <p:bldP spid="13" grpId="1" animBg="1"/>
      <p:bldP spid="13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3046926" y="967627"/>
            <a:ext cx="39733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+mn-lt"/>
              </a:rPr>
              <a:t>УТВОРЮЮТЬ ПИЛОК</a:t>
            </a:r>
            <a:endParaRPr lang="ru-RU" sz="2400" b="1" dirty="0">
              <a:latin typeface="+mn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500" y="4572000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ПЕЛЮСТКИ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6926" y="5572123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 ТИЧИНКИ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00375" y="4572000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ЧАШЕЧКА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5819" y="5572124"/>
            <a:ext cx="2160588" cy="82867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МАТОЧКА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7-конечная звезда 11">
            <a:hlinkClick r:id="" action="ppaction://hlinkshowjump?jump=nextslide"/>
          </p:cNvPr>
          <p:cNvSpPr/>
          <p:nvPr/>
        </p:nvSpPr>
        <p:spPr>
          <a:xfrm>
            <a:off x="5004048" y="1933187"/>
            <a:ext cx="3635895" cy="3511277"/>
          </a:xfrm>
          <a:prstGeom prst="star7">
            <a:avLst>
              <a:gd name="adj" fmla="val 29208"/>
              <a:gd name="hf" fmla="val 102572"/>
              <a:gd name="vf" fmla="val 105210"/>
            </a:avLst>
          </a:prstGeom>
          <a:solidFill>
            <a:srgbClr val="0070C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МОЛОДЕЦЬ !!!</a:t>
            </a:r>
            <a:endParaRPr lang="ru-RU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Пятно 2 12">
            <a:hlinkClick r:id="" action="ppaction://noaction"/>
          </p:cNvPr>
          <p:cNvSpPr/>
          <p:nvPr/>
        </p:nvSpPr>
        <p:spPr>
          <a:xfrm>
            <a:off x="644205" y="2077392"/>
            <a:ext cx="3500438" cy="2494608"/>
          </a:xfrm>
          <a:prstGeom prst="irregularSeal2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СПРОБУЙ ЩЕ!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370DF-BC76-406D-B229-4C3F6D236D9F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96159" y="116632"/>
            <a:ext cx="4631396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uk-UA" b="1" dirty="0" smtClean="0"/>
              <a:t>БУДОВА ТА ФУНКЦІЇ </a:t>
            </a:r>
            <a:r>
              <a:rPr lang="uk-UA" b="1" dirty="0"/>
              <a:t>ЧАСТИН КВІТКИ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4408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2A1B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3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3" grpId="0" animBg="1"/>
      <p:bldP spid="13" grpId="1" animBg="1"/>
      <p:bldP spid="13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Формула квітки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5400" b="1" dirty="0" smtClean="0"/>
              <a:t>Ч (5) П 5 Т∞  М∞</a:t>
            </a:r>
            <a:endParaRPr lang="ru-RU" sz="5400" b="1" dirty="0"/>
          </a:p>
        </p:txBody>
      </p:sp>
      <p:pic>
        <p:nvPicPr>
          <p:cNvPr id="1026" name="Picture 2" descr="http://en-ho.ru/images12.png?i=6920&amp;k=rozi-privitie-na-shipovnik-f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4" y="2636912"/>
            <a:ext cx="4104456" cy="307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54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692696"/>
            <a:ext cx="65726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/>
              <a:t>Найб</a:t>
            </a:r>
            <a:r>
              <a:rPr lang="uk-UA" sz="2800" dirty="0" err="1"/>
              <a:t>ільшу</a:t>
            </a:r>
            <a:r>
              <a:rPr lang="uk-UA" sz="2800" dirty="0"/>
              <a:t>  квітку  має рослина  Рафлезія</a:t>
            </a:r>
            <a:endParaRPr lang="ru-RU" sz="2800" dirty="0"/>
          </a:p>
        </p:txBody>
      </p:sp>
      <p:pic>
        <p:nvPicPr>
          <p:cNvPr id="4" name="Picture 12" descr="http://img0.liveinternet.ru/images/attach/c/2/69/20/69020925_1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68960"/>
            <a:ext cx="3738204" cy="296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http://img0.liveinternet.ru/images/attach/c/2/69/516/69516160_1295543454_img_41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00808"/>
            <a:ext cx="3533633" cy="235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76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87824" y="508866"/>
            <a:ext cx="36216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Найменша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квітка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світі</a:t>
            </a:r>
            <a:endParaRPr lang="ru-RU" sz="2400" b="1" dirty="0"/>
          </a:p>
        </p:txBody>
      </p:sp>
      <p:pic>
        <p:nvPicPr>
          <p:cNvPr id="4" name="Picture 2" descr="http://poglyad.com/Content/stories/1688/5cb76e7999a465a006aa7d6b4665a5c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3" r="12196"/>
          <a:stretch/>
        </p:blipFill>
        <p:spPr bwMode="auto">
          <a:xfrm>
            <a:off x="1017921" y="1412776"/>
            <a:ext cx="246664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studys-english.ru/images/obnarujen_novii_vid_orxidei_-_samoi_malenkoi_v_mir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3" r="4985"/>
          <a:stretch/>
        </p:blipFill>
        <p:spPr bwMode="auto">
          <a:xfrm>
            <a:off x="6387480" y="1412776"/>
            <a:ext cx="2368593" cy="253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&amp;Scy;&amp;acy;&amp;mcy;&amp;ycy;&amp;jcy; &amp;mcy;&amp;acy;&amp;lcy;&amp;iecy;&amp;ncy;&amp;softcy;&amp;kcy;&amp;icy;&amp;jcy; &amp;tscy;&amp;vcy;&amp;iecy;&amp;tcy;&amp;ocy;&amp;kcy; &amp;vcy; &amp;mcy;&amp;icy;&amp;rcy;&amp;iecy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6" r="14064"/>
          <a:stretch/>
        </p:blipFill>
        <p:spPr bwMode="auto">
          <a:xfrm>
            <a:off x="3491880" y="2852936"/>
            <a:ext cx="289560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17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620688"/>
            <a:ext cx="56662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/>
              <a:t>РІЗНОМАНІТНІСТЬ КВІТОК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32836" y="5154780"/>
            <a:ext cx="1996766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ru-RU" sz="2000" b="1" dirty="0" smtClean="0">
                <a:sym typeface="Calibri"/>
              </a:rPr>
              <a:t>ТИЧИНКОВІ</a:t>
            </a:r>
            <a:endParaRPr lang="ru-RU" sz="2000" b="1" dirty="0">
              <a:sym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1325959"/>
            <a:ext cx="44553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1600"/>
              </a:spcBef>
              <a:buClr>
                <a:schemeClr val="dk1"/>
              </a:buClr>
              <a:buSzPct val="25000"/>
            </a:pPr>
            <a:r>
              <a:rPr lang="ru-RU" sz="2400" b="1" dirty="0" err="1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Одностатеві</a:t>
            </a: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</a:t>
            </a:r>
            <a:r>
              <a:rPr lang="ru-RU" sz="2400" b="1" dirty="0" err="1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квітки</a:t>
            </a:r>
            <a:endParaRPr lang="ru-RU" sz="2400" b="1" dirty="0"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97111" y="5165184"/>
            <a:ext cx="1787349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uk-UA" sz="2000" b="1" dirty="0" smtClean="0">
                <a:solidFill>
                  <a:srgbClr val="333333"/>
                </a:solidFill>
                <a:ea typeface="Calibri"/>
                <a:cs typeface="Calibri"/>
                <a:sym typeface="Calibri"/>
              </a:rPr>
              <a:t>МАТОЧКОВІ</a:t>
            </a:r>
            <a:endParaRPr lang="ru-RU" sz="2000" b="1" dirty="0">
              <a:solidFill>
                <a:srgbClr val="333333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6" name="Shape 2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7584" y="1787624"/>
            <a:ext cx="3207271" cy="310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2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6763" y="1822082"/>
            <a:ext cx="3268047" cy="3071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492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548680"/>
            <a:ext cx="520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/>
              <a:t>РІЗНОМАНІТНІСТЬ КВІТОК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43251" y="204400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buClr>
                <a:schemeClr val="dk1"/>
              </a:buClr>
              <a:buSzPct val="25000"/>
            </a:pPr>
            <a:r>
              <a:rPr lang="ru-RU" b="1" i="1" u="sng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Двостатеві</a:t>
            </a:r>
            <a:r>
              <a:rPr lang="ru-RU" b="1" i="1" u="sng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ru-RU" b="1" i="1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це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b="1" i="1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квіти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ru-RU" b="1" i="1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які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b="1" i="1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мають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і </a:t>
            </a:r>
            <a:r>
              <a:rPr lang="ru-RU" b="1" i="1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тичинки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, і маточки. </a:t>
            </a:r>
          </a:p>
          <a:p>
            <a:pPr lvl="0" algn="ctr">
              <a:buClr>
                <a:schemeClr val="dk1"/>
              </a:buClr>
              <a:buSzPct val="25000"/>
            </a:pP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         </a:t>
            </a:r>
            <a:r>
              <a:rPr lang="ru-RU" b="1" i="1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Це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b="1" i="1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більшість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b="1" i="1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квіток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b="1" i="1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нашої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b="1" i="1" dirty="0" err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флори</a:t>
            </a:r>
            <a:r>
              <a:rPr lang="ru-RU" b="1" i="1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57702" y="1268760"/>
            <a:ext cx="4143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1600"/>
              </a:spcBef>
              <a:buClr>
                <a:schemeClr val="dk1"/>
              </a:buClr>
              <a:buSzPct val="25000"/>
            </a:pPr>
            <a:r>
              <a:rPr lang="ru-RU" sz="2800" b="1" dirty="0" err="1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Двостатеві</a:t>
            </a: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  </a:t>
            </a:r>
            <a:r>
              <a:rPr lang="ru-RU" sz="2800" b="1" dirty="0" err="1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квітки</a:t>
            </a:r>
            <a:endParaRPr lang="ru-RU" sz="2800" b="1" dirty="0"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  <p:pic>
        <p:nvPicPr>
          <p:cNvPr id="9" name="Shape 20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228184" y="3271858"/>
            <a:ext cx="2590800" cy="2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9872" y="3962400"/>
            <a:ext cx="2375520" cy="236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204"/>
          <p:cNvPicPr preferRelativeResize="0"/>
          <p:nvPr/>
        </p:nvPicPr>
        <p:blipFill rotWithShape="1">
          <a:blip r:embed="rId4">
            <a:alphaModFix/>
          </a:blip>
          <a:srcRect l="7862" t="5263" r="5159" b="6698"/>
          <a:stretch/>
        </p:blipFill>
        <p:spPr>
          <a:xfrm>
            <a:off x="467544" y="3212976"/>
            <a:ext cx="2452255" cy="25492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095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928" y="764704"/>
            <a:ext cx="8280920" cy="3096344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latin typeface="+mn-lt"/>
              </a:rPr>
              <a:t>«ОСВІТА –  СКАРБ,</a:t>
            </a:r>
            <a:br>
              <a:rPr lang="uk-UA" sz="4000" b="1" dirty="0" smtClean="0">
                <a:latin typeface="+mn-lt"/>
              </a:rPr>
            </a:br>
            <a:r>
              <a:rPr lang="uk-UA" sz="4000" b="1" dirty="0" smtClean="0">
                <a:latin typeface="+mn-lt"/>
              </a:rPr>
              <a:t>ПРАЦЯ – КЛЮЧ ДО НЬОГО» </a:t>
            </a:r>
            <a:r>
              <a:rPr lang="uk-UA" b="1" dirty="0" smtClean="0">
                <a:latin typeface="+mn-lt"/>
              </a:rPr>
              <a:t/>
            </a:r>
            <a:br>
              <a:rPr lang="uk-UA" b="1" dirty="0" smtClean="0">
                <a:latin typeface="+mn-lt"/>
              </a:rPr>
            </a:br>
            <a:r>
              <a:rPr lang="uk-UA" b="1" dirty="0" smtClean="0">
                <a:latin typeface="+mn-lt"/>
              </a:rPr>
              <a:t/>
            </a:r>
            <a:br>
              <a:rPr lang="uk-UA" b="1" dirty="0" smtClean="0">
                <a:latin typeface="+mn-lt"/>
              </a:rPr>
            </a:br>
            <a:r>
              <a:rPr lang="uk-UA" sz="2800" b="1" dirty="0">
                <a:latin typeface="+mn-lt"/>
              </a:rPr>
              <a:t> </a:t>
            </a:r>
            <a:r>
              <a:rPr lang="uk-UA" sz="2800" b="1" dirty="0" smtClean="0">
                <a:latin typeface="+mn-lt"/>
              </a:rPr>
              <a:t>                                 П. БУАСТ</a:t>
            </a:r>
            <a:endParaRPr lang="ru-RU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190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://rosluna.ucoz.ua/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8" t="6817" r="18426" b="4276"/>
          <a:stretch/>
        </p:blipFill>
        <p:spPr bwMode="auto">
          <a:xfrm>
            <a:off x="7265640" y="131797"/>
            <a:ext cx="1515594" cy="243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new.budnet.com.ua/php_uploads/images/articles/ArticleImage_2_3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3" r="12505"/>
          <a:stretch/>
        </p:blipFill>
        <p:spPr bwMode="auto">
          <a:xfrm>
            <a:off x="683568" y="328176"/>
            <a:ext cx="1506978" cy="234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hape 2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53434" y="2675740"/>
            <a:ext cx="4191000" cy="2819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2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41740" y="2619855"/>
            <a:ext cx="2514600" cy="292893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940148" y="2035080"/>
            <a:ext cx="1949765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lvl="0" indent="-342900">
              <a:spcBef>
                <a:spcPts val="560"/>
              </a:spcBef>
              <a:buClr>
                <a:schemeClr val="dk1"/>
              </a:buClr>
              <a:buSzPct val="25000"/>
            </a:pPr>
            <a:r>
              <a:rPr lang="ru-RU" sz="3200" b="1" dirty="0" err="1">
                <a:latin typeface="Calibri"/>
                <a:ea typeface="Calibri"/>
                <a:cs typeface="Calibri"/>
                <a:sym typeface="Calibri"/>
              </a:rPr>
              <a:t>Дводомні</a:t>
            </a:r>
            <a:endParaRPr lang="ru-RU" sz="3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71947" y="5661721"/>
            <a:ext cx="258738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spcBef>
                <a:spcPts val="560"/>
              </a:spcBef>
              <a:buClr>
                <a:schemeClr val="dk1"/>
              </a:buClr>
              <a:buSzPct val="25000"/>
            </a:pPr>
            <a:r>
              <a:rPr lang="ru-RU" sz="2400" b="1" dirty="0"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ru-RU" sz="2400" b="1" dirty="0" err="1">
                <a:latin typeface="Calibri"/>
                <a:ea typeface="Calibri"/>
                <a:cs typeface="Calibri"/>
                <a:sym typeface="Calibri"/>
              </a:rPr>
              <a:t>Кукурудза</a:t>
            </a:r>
            <a:r>
              <a:rPr lang="ru-RU" sz="2400" b="1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ru-RU" sz="2400" b="1" dirty="0" err="1">
                <a:latin typeface="Calibri"/>
                <a:ea typeface="Calibri"/>
                <a:cs typeface="Calibri"/>
                <a:sym typeface="Calibri"/>
              </a:rPr>
              <a:t>огірки</a:t>
            </a:r>
            <a:r>
              <a:rPr lang="ru-RU" sz="2400" b="1" dirty="0">
                <a:latin typeface="Calibri"/>
                <a:ea typeface="Calibri"/>
                <a:cs typeface="Calibri"/>
                <a:sym typeface="Calibri"/>
              </a:rPr>
              <a:t>,   дуб)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98226" y="1985533"/>
            <a:ext cx="2201628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lvl="0" indent="-342900">
              <a:spcBef>
                <a:spcPts val="560"/>
              </a:spcBef>
              <a:buClr>
                <a:schemeClr val="dk1"/>
              </a:buClr>
              <a:buSzPct val="25000"/>
            </a:pPr>
            <a:r>
              <a:rPr lang="ru-RU" sz="3200" b="1" dirty="0" err="1">
                <a:latin typeface="Calibri"/>
                <a:ea typeface="Calibri"/>
                <a:cs typeface="Calibri"/>
                <a:sym typeface="Calibri"/>
              </a:rPr>
              <a:t>Однодомні</a:t>
            </a:r>
            <a:endParaRPr lang="ru-RU" sz="3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39570" y="5584777"/>
            <a:ext cx="3550922" cy="9079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spcBef>
                <a:spcPts val="560"/>
              </a:spcBef>
              <a:buClr>
                <a:schemeClr val="dk1"/>
              </a:buClr>
              <a:buSzPct val="25000"/>
            </a:pP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ru-RU" sz="2400" b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Верба,тополя</a:t>
            </a: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ru-RU" sz="2400" b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обліпиха</a:t>
            </a: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marL="342900" lvl="0" indent="-342900">
              <a:spcBef>
                <a:spcPts val="640"/>
              </a:spcBef>
              <a:buClr>
                <a:schemeClr val="dk1"/>
              </a:buClr>
              <a:buSzPct val="25000"/>
            </a:pP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                    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71261" y="557033"/>
            <a:ext cx="23762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>
                <a:ea typeface="Calibri"/>
                <a:cs typeface="Calibri"/>
                <a:sym typeface="Calibri"/>
              </a:rPr>
              <a:t>Рослини</a:t>
            </a:r>
            <a:r>
              <a:rPr lang="ru-RU" sz="4400" b="1" dirty="0">
                <a:ea typeface="Calibri"/>
                <a:cs typeface="Calibri"/>
                <a:sym typeface="Calibri"/>
              </a:rPr>
              <a:t> </a:t>
            </a:r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4581128"/>
            <a:ext cx="1008112" cy="792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444208" y="2619855"/>
            <a:ext cx="1955646" cy="161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2780928"/>
            <a:ext cx="85914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21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620688"/>
            <a:ext cx="6984776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dirty="0" smtClean="0"/>
              <a:t>                              Доповніть </a:t>
            </a:r>
            <a:r>
              <a:rPr lang="uk-UA" sz="2400" dirty="0"/>
              <a:t>речення.</a:t>
            </a:r>
            <a:endParaRPr lang="ru-RU" sz="2400" dirty="0"/>
          </a:p>
          <a:p>
            <a:r>
              <a:rPr lang="uk-UA" sz="2400" dirty="0"/>
              <a:t>1. Квітка - орган ……………….. розмноження.</a:t>
            </a:r>
            <a:br>
              <a:rPr lang="uk-UA" sz="2400" dirty="0"/>
            </a:br>
            <a:r>
              <a:rPr lang="uk-UA" sz="2400" dirty="0"/>
              <a:t>2. Квітка </a:t>
            </a:r>
            <a:r>
              <a:rPr lang="uk-UA" sz="2400" dirty="0" smtClean="0"/>
              <a:t>– вкорочений, </a:t>
            </a:r>
            <a:r>
              <a:rPr lang="uk-UA" sz="2400" dirty="0"/>
              <a:t>видозмінений і обмежений у рості ………………</a:t>
            </a:r>
            <a:br>
              <a:rPr lang="uk-UA" sz="2400" dirty="0"/>
            </a:br>
            <a:r>
              <a:rPr lang="uk-UA" sz="2400" dirty="0"/>
              <a:t>3. Чашолистики і пелюстки утворюють …………….</a:t>
            </a:r>
            <a:br>
              <a:rPr lang="uk-UA" sz="2400" dirty="0"/>
            </a:br>
            <a:r>
              <a:rPr lang="uk-UA" sz="2400" dirty="0"/>
              <a:t>4</a:t>
            </a:r>
            <a:r>
              <a:rPr lang="uk-UA" sz="2400" dirty="0" smtClean="0"/>
              <a:t>. Квітка </a:t>
            </a:r>
            <a:r>
              <a:rPr lang="uk-UA" sz="2400" dirty="0"/>
              <a:t>- двостатева в якій є і …………….. і…………….., які забезпечують запилення та запліднення</a:t>
            </a:r>
            <a:br>
              <a:rPr lang="uk-UA" sz="2400" dirty="0"/>
            </a:br>
            <a:r>
              <a:rPr lang="uk-UA" sz="2400" dirty="0"/>
              <a:t>5</a:t>
            </a:r>
            <a:r>
              <a:rPr lang="uk-UA" sz="2400" dirty="0" smtClean="0"/>
              <a:t>. Квітка </a:t>
            </a:r>
            <a:r>
              <a:rPr lang="uk-UA" sz="2400" dirty="0"/>
              <a:t>- через яку можна провести кілька площин симетрії називають - ………………. .</a:t>
            </a:r>
            <a:br>
              <a:rPr lang="uk-UA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7517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1052736"/>
            <a:ext cx="525658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/>
              <a:t>Домашнє </a:t>
            </a:r>
            <a:r>
              <a:rPr lang="uk-UA" sz="4400" b="1" dirty="0" smtClean="0"/>
              <a:t>завдання</a:t>
            </a:r>
            <a:endParaRPr lang="ru-RU" sz="4400" b="1" dirty="0"/>
          </a:p>
          <a:p>
            <a:r>
              <a:rPr lang="uk-UA" sz="2800" dirty="0" smtClean="0"/>
              <a:t>Опрацювати відповідний параграф, дати </a:t>
            </a:r>
            <a:r>
              <a:rPr lang="uk-UA" sz="2800" dirty="0"/>
              <a:t>відповіді на запитання параграфа. </a:t>
            </a:r>
            <a:endParaRPr lang="uk-UA" sz="2800" dirty="0" smtClean="0"/>
          </a:p>
          <a:p>
            <a:r>
              <a:rPr lang="uk-UA" sz="2800" dirty="0" smtClean="0"/>
              <a:t>Виконати </a:t>
            </a:r>
            <a:r>
              <a:rPr lang="uk-UA" sz="2800" dirty="0"/>
              <a:t>письмову вправу </a:t>
            </a:r>
            <a:r>
              <a:rPr lang="uk-UA" sz="2800"/>
              <a:t>робочого </a:t>
            </a:r>
            <a:r>
              <a:rPr lang="uk-UA" sz="2800" smtClean="0"/>
              <a:t>зошита №.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6604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остопримечательности, Пляжи, Фестивали, Архитектура, Экскурсии, Страны и города, Новости туризма, Тури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20688"/>
            <a:ext cx="3840425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линяний посуд*Добра глина - Жіночі вишиванки,чоловічі вишиванки,вишиті футболки,рушники вишиті,дитячі вишиванки,глиняная посуд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0" t="13538" r="17139" b="16227"/>
          <a:stretch/>
        </p:blipFill>
        <p:spPr bwMode="auto">
          <a:xfrm>
            <a:off x="6228184" y="3717032"/>
            <a:ext cx="2182618" cy="239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Новая рубрика З Ёжик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" t="11549" r="3978" b="8956"/>
          <a:stretch/>
        </p:blipFill>
        <p:spPr bwMode="auto">
          <a:xfrm>
            <a:off x="2555776" y="3787315"/>
            <a:ext cx="3563471" cy="225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Наши комнатные растения- какое значение они имеют для нас. - Tatiana Brodska , 59 лет, страница 8 - Сеть знакомств Мамб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299" y="928116"/>
            <a:ext cx="3020617" cy="226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4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Уманська бібліотека-філіал 2 для ді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91801"/>
            <a:ext cx="3888284" cy="260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СП Вомір Україна, Львів Expo Lvi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96952"/>
            <a:ext cx="5276851" cy="35147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84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25788"/>
            <a:ext cx="5616624" cy="3096344"/>
          </a:xfrm>
        </p:spPr>
        <p:txBody>
          <a:bodyPr>
            <a:normAutofit fontScale="90000"/>
          </a:bodyPr>
          <a:lstStyle/>
          <a:p>
            <a:pPr algn="l"/>
            <a:r>
              <a:rPr lang="uk-UA" sz="2000" b="1" dirty="0" smtClean="0">
                <a:latin typeface="+mn-lt"/>
              </a:rPr>
              <a:t>                                                    Епіграф </a:t>
            </a:r>
            <a:r>
              <a:rPr lang="uk-UA" sz="2000" b="1" dirty="0">
                <a:latin typeface="+mn-lt"/>
              </a:rPr>
              <a:t>до уроку</a:t>
            </a:r>
            <a:r>
              <a:rPr lang="uk-UA" sz="2000" b="1" dirty="0" smtClean="0">
                <a:latin typeface="+mn-lt"/>
              </a:rPr>
              <a:t>:</a:t>
            </a:r>
            <a:r>
              <a:rPr lang="uk-UA" sz="2000" dirty="0">
                <a:latin typeface="+mn-lt"/>
              </a:rPr>
              <a:t> </a:t>
            </a:r>
            <a:r>
              <a:rPr lang="uk-UA" sz="2000" dirty="0" smtClean="0">
                <a:latin typeface="+mn-lt"/>
              </a:rPr>
              <a:t/>
            </a:r>
            <a:br>
              <a:rPr lang="uk-UA" sz="2000" dirty="0" smtClean="0">
                <a:latin typeface="+mn-lt"/>
              </a:rPr>
            </a:b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r>
              <a:rPr lang="uk-UA" sz="2000" dirty="0">
                <a:latin typeface="+mn-lt"/>
              </a:rPr>
              <a:t>                                   </a:t>
            </a:r>
            <a:r>
              <a:rPr lang="uk-UA" sz="2000" dirty="0" smtClean="0">
                <a:latin typeface="+mn-lt"/>
              </a:rPr>
              <a:t>     Скільки того цвіту при </a:t>
            </a:r>
            <a:r>
              <a:rPr lang="uk-UA" sz="2000" dirty="0">
                <a:latin typeface="+mn-lt"/>
              </a:rPr>
              <a:t>долині,</a:t>
            </a: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r>
              <a:rPr lang="uk-UA" sz="2000" dirty="0">
                <a:latin typeface="+mn-lt"/>
              </a:rPr>
              <a:t>                                       </a:t>
            </a:r>
            <a:r>
              <a:rPr lang="uk-UA" sz="2000" dirty="0" smtClean="0">
                <a:latin typeface="+mn-lt"/>
              </a:rPr>
              <a:t> Кожна </a:t>
            </a:r>
            <a:r>
              <a:rPr lang="uk-UA" sz="2000" dirty="0">
                <a:latin typeface="+mn-lt"/>
              </a:rPr>
              <a:t>квітка - пісня України.</a:t>
            </a: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r>
              <a:rPr lang="uk-UA" sz="2000" dirty="0">
                <a:latin typeface="+mn-lt"/>
              </a:rPr>
              <a:t>                                        </a:t>
            </a:r>
            <a:r>
              <a:rPr lang="uk-UA" sz="2000" dirty="0" smtClean="0">
                <a:latin typeface="+mn-lt"/>
              </a:rPr>
              <a:t>Скільки </a:t>
            </a:r>
            <a:r>
              <a:rPr lang="uk-UA" sz="2000" dirty="0">
                <a:latin typeface="+mn-lt"/>
              </a:rPr>
              <a:t>того цвіту край городу,</a:t>
            </a: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r>
              <a:rPr lang="uk-UA" sz="2000" dirty="0">
                <a:latin typeface="+mn-lt"/>
              </a:rPr>
              <a:t>                                       </a:t>
            </a:r>
            <a:r>
              <a:rPr lang="uk-UA" sz="2000" dirty="0" smtClean="0">
                <a:latin typeface="+mn-lt"/>
              </a:rPr>
              <a:t> Кожна </a:t>
            </a:r>
            <a:r>
              <a:rPr lang="uk-UA" sz="2000" dirty="0">
                <a:latin typeface="+mn-lt"/>
              </a:rPr>
              <a:t>квітка – материна врода</a:t>
            </a:r>
            <a:r>
              <a:rPr lang="uk-UA" sz="2000" dirty="0" smtClean="0">
                <a:latin typeface="+mn-lt"/>
              </a:rPr>
              <a:t>.</a:t>
            </a:r>
            <a:br>
              <a:rPr lang="uk-UA" sz="2000" dirty="0" smtClean="0">
                <a:latin typeface="+mn-lt"/>
              </a:rPr>
            </a:br>
            <a:r>
              <a:rPr lang="uk-UA" sz="2000" dirty="0">
                <a:latin typeface="+mn-lt"/>
              </a:rPr>
              <a:t/>
            </a:r>
            <a:br>
              <a:rPr lang="uk-UA" sz="2000" dirty="0">
                <a:latin typeface="+mn-lt"/>
              </a:rPr>
            </a:br>
            <a:r>
              <a:rPr lang="uk-UA" sz="2400" dirty="0" smtClean="0">
                <a:latin typeface="+mn-lt"/>
              </a:rPr>
              <a:t/>
            </a:r>
            <a:br>
              <a:rPr lang="uk-UA" sz="2400" dirty="0" smtClean="0">
                <a:latin typeface="+mn-lt"/>
              </a:rPr>
            </a:br>
            <a:r>
              <a:rPr lang="ru-RU" sz="2400" dirty="0">
                <a:latin typeface="+mn-lt"/>
              </a:rPr>
              <a:t/>
            </a:r>
            <a:br>
              <a:rPr lang="ru-RU" sz="2400" dirty="0">
                <a:latin typeface="+mn-lt"/>
              </a:rPr>
            </a:br>
            <a:r>
              <a:rPr lang="ru-RU" sz="2400" dirty="0" smtClean="0">
                <a:latin typeface="+mn-lt"/>
              </a:rPr>
              <a:t>                                                 </a:t>
            </a:r>
            <a:endParaRPr lang="ru-RU" sz="2400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548680"/>
            <a:ext cx="40324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/>
              <a:t>ТЕМА.   БУДОВА КВІТКИ.</a:t>
            </a:r>
          </a:p>
          <a:p>
            <a:endParaRPr lang="ru-RU" dirty="0"/>
          </a:p>
        </p:txBody>
      </p:sp>
      <p:pic>
        <p:nvPicPr>
          <p:cNvPr id="1026" name="Picture 2" descr="http://photonshouse.com/photo/b6/b614c2602b1bc805c3bb54cdda234c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068960"/>
            <a:ext cx="5228357" cy="326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29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1506" y="274175"/>
            <a:ext cx="7128792" cy="994585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РОЗКРИТТЯ БУТОНА КВІТКИ</a:t>
            </a:r>
            <a:endParaRPr lang="uk-UA" sz="3200" dirty="0"/>
          </a:p>
        </p:txBody>
      </p:sp>
      <p:pic>
        <p:nvPicPr>
          <p:cNvPr id="3" name="«Распускающийся бутон»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1506" y="1196752"/>
            <a:ext cx="754495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6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339752" y="692696"/>
            <a:ext cx="6246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- який це  квіткових рослин </a:t>
            </a:r>
            <a:r>
              <a:rPr lang="uk-UA" sz="3200" dirty="0"/>
              <a:t>орган </a:t>
            </a:r>
            <a:r>
              <a:rPr lang="uk-UA" sz="3200" dirty="0" smtClean="0"/>
              <a:t>забезпечує статеве генеративний </a:t>
            </a:r>
            <a:r>
              <a:rPr lang="uk-UA" sz="3200" dirty="0"/>
              <a:t>розмноження рослини</a:t>
            </a:r>
            <a:r>
              <a:rPr lang="uk-UA" sz="3200" dirty="0" smtClean="0"/>
              <a:t>, 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58425" y="692696"/>
            <a:ext cx="6246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- </a:t>
            </a:r>
            <a:r>
              <a:rPr lang="uk-UA" sz="3200" dirty="0"/>
              <a:t>це генеративний орган рослини, який забезпечує статеве розмноження квіткових </a:t>
            </a:r>
            <a:r>
              <a:rPr lang="uk-UA" sz="3200" dirty="0" smtClean="0"/>
              <a:t>рослин</a:t>
            </a:r>
            <a:r>
              <a:rPr lang="uk-UA" sz="3200" dirty="0"/>
              <a:t>.</a:t>
            </a:r>
            <a:r>
              <a:rPr lang="uk-UA" sz="3200" dirty="0" smtClean="0"/>
              <a:t> 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34290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800" dirty="0"/>
              <a:t>Квітка становить собою </a:t>
            </a:r>
            <a:r>
              <a:rPr lang="uk-UA" sz="2800" u="sng" dirty="0"/>
              <a:t>видозмінений обмежений у рості пагін. </a:t>
            </a:r>
            <a:endParaRPr lang="ru-RU" sz="2800" u="sng" dirty="0"/>
          </a:p>
          <a:p>
            <a:r>
              <a:rPr lang="uk-UA" sz="2800" dirty="0"/>
              <a:t> 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692696"/>
            <a:ext cx="14560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/>
              <a:t>Квітка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4105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 tmFilter="0,0; .5, 0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620688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/>
              <a:t>Актиномо́рфна кві́тка</a:t>
            </a:r>
            <a:r>
              <a:rPr lang="ru-RU" b="1" dirty="0"/>
              <a:t> </a:t>
            </a:r>
            <a:r>
              <a:rPr lang="ru-RU" dirty="0" err="1"/>
              <a:t>або</a:t>
            </a:r>
            <a:r>
              <a:rPr lang="vi-VN" dirty="0"/>
              <a:t> </a:t>
            </a:r>
            <a:r>
              <a:rPr lang="vi-VN" b="1" dirty="0"/>
              <a:t>правильна квітка</a:t>
            </a:r>
            <a:r>
              <a:rPr lang="ru-RU" b="1" dirty="0"/>
              <a:t> </a:t>
            </a:r>
            <a:r>
              <a:rPr lang="ru-RU" dirty="0"/>
              <a:t>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кв</a:t>
            </a:r>
            <a:r>
              <a:rPr lang="uk-UA" dirty="0" err="1"/>
              <a:t>ітка</a:t>
            </a:r>
            <a:r>
              <a:rPr lang="uk-UA" dirty="0"/>
              <a:t> через яку можна провести декілька </a:t>
            </a:r>
            <a:r>
              <a:rPr lang="uk-UA" dirty="0" smtClean="0"/>
              <a:t> осей </a:t>
            </a:r>
            <a:r>
              <a:rPr lang="uk-UA" dirty="0"/>
              <a:t>симетрії</a:t>
            </a:r>
            <a:endParaRPr lang="ru-RU" dirty="0"/>
          </a:p>
        </p:txBody>
      </p:sp>
      <p:pic>
        <p:nvPicPr>
          <p:cNvPr id="3" name="Picture 2" descr="C:\Users\Люда\Desktop\мирНовая папка\правильні квіти\BlackMagicRo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004" y="1484784"/>
            <a:ext cx="2139868" cy="253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Люда\Desktop\мирНовая папка\правильні квіти\Yellow_Daffodi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7" r="15742"/>
          <a:stretch/>
        </p:blipFill>
        <p:spPr bwMode="auto">
          <a:xfrm>
            <a:off x="6444208" y="4221088"/>
            <a:ext cx="1963270" cy="190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festival.1september.ru/articles/593527/presentation/2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4" t="20958" r="5693" b="20052"/>
          <a:stretch/>
        </p:blipFill>
        <p:spPr bwMode="auto">
          <a:xfrm>
            <a:off x="3675356" y="2420888"/>
            <a:ext cx="2657383" cy="259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88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357</Words>
  <Application>Microsoft Office PowerPoint</Application>
  <PresentationFormat>Экран (4:3)</PresentationFormat>
  <Paragraphs>121</Paragraphs>
  <Slides>32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ДОБРОГО  РАНКУ!</vt:lpstr>
      <vt:lpstr>Презентация PowerPoint</vt:lpstr>
      <vt:lpstr>«ОСВІТА –  СКАРБ, ПРАЦЯ – КЛЮЧ ДО НЬОГО»                                     П. БУАСТ</vt:lpstr>
      <vt:lpstr>Презентация PowerPoint</vt:lpstr>
      <vt:lpstr>Презентация PowerPoint</vt:lpstr>
      <vt:lpstr>                                                    Епіграф до уроку:                                           Скільки того цвіту при долині,                                         Кожна квітка - пісня України.                                         Скільки того цвіту край городу,                                         Кожна квітка – материна врода.                                                     </vt:lpstr>
      <vt:lpstr>РОЗКРИТТЯ БУТОНА КВІТКИ</vt:lpstr>
      <vt:lpstr>Презентация PowerPoint</vt:lpstr>
      <vt:lpstr>Презентация PowerPoint</vt:lpstr>
      <vt:lpstr>Презентация PowerPoint</vt:lpstr>
      <vt:lpstr>Презентация PowerPoint</vt:lpstr>
      <vt:lpstr>БУДОВА КВІТКИ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Формула квітки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сергей</cp:lastModifiedBy>
  <cp:revision>75</cp:revision>
  <cp:lastPrinted>2014-11-05T20:16:55Z</cp:lastPrinted>
  <dcterms:created xsi:type="dcterms:W3CDTF">2013-07-29T17:42:42Z</dcterms:created>
  <dcterms:modified xsi:type="dcterms:W3CDTF">2017-09-30T12:03:02Z</dcterms:modified>
</cp:coreProperties>
</file>