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7"/>
  </p:notesMasterIdLst>
  <p:sldIdLst>
    <p:sldId id="257" r:id="rId2"/>
    <p:sldId id="259" r:id="rId3"/>
    <p:sldId id="261" r:id="rId4"/>
    <p:sldId id="286" r:id="rId5"/>
    <p:sldId id="287" r:id="rId6"/>
    <p:sldId id="263" r:id="rId7"/>
    <p:sldId id="260" r:id="rId8"/>
    <p:sldId id="265" r:id="rId9"/>
    <p:sldId id="288" r:id="rId10"/>
    <p:sldId id="266" r:id="rId11"/>
    <p:sldId id="267" r:id="rId12"/>
    <p:sldId id="285" r:id="rId13"/>
    <p:sldId id="268" r:id="rId14"/>
    <p:sldId id="270" r:id="rId15"/>
    <p:sldId id="28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660033"/>
    <a:srgbClr val="00CC99"/>
    <a:srgbClr val="00CC00"/>
    <a:srgbClr val="008000"/>
    <a:srgbClr val="003300"/>
    <a:srgbClr val="66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9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91FA1FE-9DBF-4D1C-81E0-DC17A607D845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7ACF545-FE6C-4261-8E9F-EFCCE9472F2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5670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513916B-A019-4950-AC17-B2B896EE0B92}" type="slidenum">
              <a:rPr lang="ru-RU">
                <a:latin typeface="Calibri" panose="020F0502020204030204" pitchFamily="34" charset="0"/>
              </a:rPr>
              <a:pPr eaLnBrk="1" hangingPunct="1"/>
              <a:t>1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4074118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0183B14-13A2-4F66-966B-103BC7F431C6}" type="slidenum">
              <a:rPr lang="ru-RU">
                <a:latin typeface="Calibri" panose="020F0502020204030204" pitchFamily="34" charset="0"/>
              </a:rPr>
              <a:pPr eaLnBrk="1" hangingPunct="1"/>
              <a:t>14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2620716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682B2EF-CDF9-4937-94C4-79C33C665F19}" type="slidenum">
              <a:rPr lang="ru-RU">
                <a:latin typeface="Calibri" panose="020F0502020204030204" pitchFamily="34" charset="0"/>
              </a:rPr>
              <a:pPr eaLnBrk="1" hangingPunct="1"/>
              <a:t>2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1035279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BA6C126-E1D8-4840-833C-37F764BF7665}" type="slidenum">
              <a:rPr lang="ru-RU">
                <a:latin typeface="Calibri" panose="020F0502020204030204" pitchFamily="34" charset="0"/>
              </a:rPr>
              <a:pPr eaLnBrk="1" hangingPunct="1"/>
              <a:t>3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3857820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62FD3F3-643C-4770-8D18-2BCEACC1C61B}" type="slidenum">
              <a:rPr lang="ru-RU">
                <a:latin typeface="Calibri" panose="020F0502020204030204" pitchFamily="34" charset="0"/>
              </a:rPr>
              <a:pPr eaLnBrk="1" hangingPunct="1"/>
              <a:t>6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3383976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E59810D-EF54-4497-B55E-A92101C662F8}" type="slidenum">
              <a:rPr lang="ru-RU">
                <a:latin typeface="Calibri" panose="020F0502020204030204" pitchFamily="34" charset="0"/>
              </a:rPr>
              <a:pPr eaLnBrk="1" hangingPunct="1"/>
              <a:t>7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394661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8897152-FDE5-41A4-8F90-1783118BD5D2}" type="slidenum">
              <a:rPr lang="ru-RU">
                <a:latin typeface="Calibri" panose="020F0502020204030204" pitchFamily="34" charset="0"/>
              </a:rPr>
              <a:pPr eaLnBrk="1" hangingPunct="1"/>
              <a:t>8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989585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564DE80-E3B2-4890-8D93-EF29205A5C00}" type="slidenum">
              <a:rPr lang="ru-RU">
                <a:latin typeface="Calibri" panose="020F0502020204030204" pitchFamily="34" charset="0"/>
              </a:rPr>
              <a:pPr eaLnBrk="1" hangingPunct="1"/>
              <a:t>10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2812952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67932B1-C52F-4911-AC09-ED68B4E4D3D5}" type="slidenum">
              <a:rPr lang="ru-RU">
                <a:latin typeface="Calibri" panose="020F0502020204030204" pitchFamily="34" charset="0"/>
              </a:rPr>
              <a:pPr eaLnBrk="1" hangingPunct="1"/>
              <a:t>11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1934116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7CB2AF-D926-4E70-B036-B735B7259152}" type="slidenum">
              <a:rPr lang="ru-RU">
                <a:latin typeface="Calibri" panose="020F0502020204030204" pitchFamily="34" charset="0"/>
              </a:rPr>
              <a:pPr eaLnBrk="1" hangingPunct="1"/>
              <a:t>13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</p:spTree>
    <p:extLst>
      <p:ext uri="{BB962C8B-B14F-4D97-AF65-F5344CB8AC3E}">
        <p14:creationId xmlns:p14="http://schemas.microsoft.com/office/powerpoint/2010/main" val="1255618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24F1E-8EB0-40E6-936A-D520CF01FBFE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0F0D3-25C2-4F0D-B246-25B5607898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951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76D1A-250D-4C5C-BB3F-86C6AE5C0087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AD684-1DBE-4BF8-A1FD-C842811FC42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809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A4B5-2A2A-4DD1-B562-AE3F8B481CCA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09EBF-D924-43B3-8A32-6969106110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36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BF179-1BA9-452D-B5DE-5B956B41E09A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D61FC-1FB7-4266-B16B-ECC2FC7FB0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931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CCCF8-B176-4A53-A1D1-B6E75EA31426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8D2E2-9CA0-422F-B879-FF408FFCAD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92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792C8-210C-46F3-8560-83E9A59E88C8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5F548-C168-4731-A140-87AD0D17150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225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F0E52-E742-4A90-9C68-E055658FFAEC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C36DF-4208-4D34-B140-2B88F50DACB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711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7AB53-F473-4163-B869-53E861DF40E7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A45B8-3CDE-444C-A140-DC54F5B547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112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1BC1F-6911-4DCD-8D14-39B4AD52C6AC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B1FE8-CB14-46B5-9E10-797DDF1E28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057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B2C71-A271-40BD-ACB6-3754E636EF4C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BCABC-6EA6-478D-A3CA-0E9773AA466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90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1B46-340B-4F07-9AC7-9B108D55D472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DE527-88BE-49AC-AFA4-B2E4BAD8BD5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68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8CE9F83-1A33-4B82-9542-011D3B5E7A89}" type="datetimeFigureOut">
              <a:rPr lang="ru-RU"/>
              <a:pPr>
                <a:defRPr/>
              </a:pPr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D5692C3-8E28-4E1C-8464-84E0E077886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132856"/>
            <a:ext cx="8643998" cy="22775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</a:rPr>
              <a:t>Історія розвитку вивчення </a:t>
            </a:r>
            <a:r>
              <a:rPr lang="uk-UA" sz="8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</a:rPr>
              <a:t>клітини</a:t>
            </a:r>
            <a:endParaRPr lang="uk-UA" sz="8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29063" y="1857375"/>
            <a:ext cx="5008562" cy="4714875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   </a:t>
            </a:r>
            <a:r>
              <a:rPr lang="uk-UA" sz="2400" dirty="0" smtClean="0">
                <a:solidFill>
                  <a:srgbClr val="990000"/>
                </a:solidFill>
              </a:rPr>
              <a:t>Відкрив яйцеклітину у ссавців. В галузі ембріологічних досліджень: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-    </a:t>
            </a:r>
            <a:r>
              <a:rPr lang="ru-RU" sz="2400" dirty="0" smtClean="0">
                <a:solidFill>
                  <a:srgbClr val="990000"/>
                </a:solidFill>
              </a:rPr>
              <a:t>описав </a:t>
            </a:r>
            <a:r>
              <a:rPr lang="ru-RU" sz="2400" dirty="0" err="1" smtClean="0">
                <a:solidFill>
                  <a:srgbClr val="990000"/>
                </a:solidFill>
              </a:rPr>
              <a:t>стадію</a:t>
            </a:r>
            <a:r>
              <a:rPr lang="ru-RU" sz="2400" dirty="0" smtClean="0">
                <a:solidFill>
                  <a:srgbClr val="990000"/>
                </a:solidFill>
              </a:rPr>
              <a:t> </a:t>
            </a:r>
            <a:r>
              <a:rPr lang="ru-RU" sz="2400" dirty="0" err="1" smtClean="0">
                <a:solidFill>
                  <a:srgbClr val="990000"/>
                </a:solidFill>
              </a:rPr>
              <a:t>бластули</a:t>
            </a:r>
            <a:r>
              <a:rPr lang="ru-RU" sz="2400" dirty="0" smtClean="0">
                <a:solidFill>
                  <a:srgbClr val="990000"/>
                </a:solidFill>
              </a:rPr>
              <a:t>;</a:t>
            </a:r>
          </a:p>
          <a:p>
            <a:pPr eaLnBrk="1" hangingPunct="1">
              <a:buFontTx/>
              <a:buChar char="-"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показав, що зародковий розвиток організму являє собою послідовне виникнення частин зародка з більш простої маси заплідненого яйця; </a:t>
            </a:r>
          </a:p>
          <a:p>
            <a:pPr eaLnBrk="1" hangingPunct="1">
              <a:buFontTx/>
              <a:buChar char="-"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помітив, що на ранніх стадіях зародки різноманітних тварин дуже схожі, це свідчить про їх філогенетичну спорідненість.</a:t>
            </a:r>
          </a:p>
        </p:txBody>
      </p:sp>
      <p:pic>
        <p:nvPicPr>
          <p:cNvPr id="11267" name="Picture 5" descr="baer_karl_von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928813"/>
            <a:ext cx="362902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1142984"/>
            <a:ext cx="3357586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Карл Бер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4226" y="5934670"/>
            <a:ext cx="1749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1858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000500" y="2000250"/>
            <a:ext cx="4786313" cy="4000500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altLang="ja-JP" sz="2800" dirty="0" smtClean="0">
                <a:latin typeface="Times New Roman" pitchFamily="18" charset="0"/>
              </a:rPr>
              <a:t>	</a:t>
            </a:r>
            <a:r>
              <a:rPr lang="ru-RU" altLang="ja-JP" sz="2400" dirty="0" smtClean="0">
                <a:solidFill>
                  <a:srgbClr val="990000"/>
                </a:solidFill>
              </a:rPr>
              <a:t> </a:t>
            </a:r>
            <a:r>
              <a:rPr lang="uk-UA" altLang="ja-JP" sz="2400" dirty="0" smtClean="0">
                <a:solidFill>
                  <a:srgbClr val="990000"/>
                </a:solidFill>
              </a:rPr>
              <a:t>Н</a:t>
            </a:r>
            <a:r>
              <a:rPr lang="uk-UA" sz="2400" dirty="0" smtClean="0">
                <a:solidFill>
                  <a:srgbClr val="990000"/>
                </a:solidFill>
              </a:rPr>
              <a:t>імецький біолог,  основні напрями наукових досліджень якого - цитологія та ембріологія рослин. </a:t>
            </a:r>
            <a:r>
              <a:rPr lang="uk-UA" altLang="ja-JP" sz="2400" dirty="0" smtClean="0">
                <a:solidFill>
                  <a:srgbClr val="990000"/>
                </a:solidFill>
              </a:rPr>
              <a:t>В 1837 р. М.</a:t>
            </a:r>
            <a:r>
              <a:rPr lang="uk-UA" altLang="ja-JP" sz="2400" dirty="0" err="1" smtClean="0">
                <a:solidFill>
                  <a:srgbClr val="990000"/>
                </a:solidFill>
              </a:rPr>
              <a:t>Шлейден</a:t>
            </a:r>
            <a:r>
              <a:rPr lang="uk-UA" altLang="ja-JP" sz="2400" dirty="0" smtClean="0">
                <a:solidFill>
                  <a:srgbClr val="990000"/>
                </a:solidFill>
              </a:rPr>
              <a:t> запропонував нову теорію утворення рослинних клітин, визнаючи рішучу роль у цьому процесі клітинного ядра.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	   В 1842 р. він вперше виявив у ядрі ядерця.</a:t>
            </a:r>
          </a:p>
        </p:txBody>
      </p:sp>
      <p:pic>
        <p:nvPicPr>
          <p:cNvPr id="12291" name="Picture 4" descr="schleid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071688"/>
            <a:ext cx="3016250" cy="402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142984"/>
            <a:ext cx="5072098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Матіас</a:t>
            </a: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 Якоб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Шлейден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00500" y="2000250"/>
            <a:ext cx="4929188" cy="4071938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dirty="0" smtClean="0"/>
              <a:t>	   </a:t>
            </a:r>
            <a:r>
              <a:rPr lang="uk-UA" sz="2400" dirty="0" smtClean="0">
                <a:solidFill>
                  <a:srgbClr val="990000"/>
                </a:solidFill>
              </a:rPr>
              <a:t>Німецький фізіолог, ознайомившись з роботами         М. </a:t>
            </a:r>
            <a:r>
              <a:rPr lang="uk-UA" sz="2400" dirty="0" err="1" smtClean="0">
                <a:solidFill>
                  <a:srgbClr val="990000"/>
                </a:solidFill>
              </a:rPr>
              <a:t>Шлейдена</a:t>
            </a:r>
            <a:r>
              <a:rPr lang="uk-UA" sz="2400" dirty="0" smtClean="0">
                <a:solidFill>
                  <a:srgbClr val="990000"/>
                </a:solidFill>
              </a:rPr>
              <a:t>, переглянув весь гістологічний матеріал і знайшов принцип порівняння клітин рослин і елементарних мікроскопічних структур тварин.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	   Взявши за характерний елемент клітинної структури ядро, зміг довести спільність побудови клітин рослин і тварин. </a:t>
            </a:r>
          </a:p>
        </p:txBody>
      </p:sp>
      <p:pic>
        <p:nvPicPr>
          <p:cNvPr id="19459" name="Picture 7" descr="200px-TheodorSchwan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2143116"/>
            <a:ext cx="2986114" cy="4028355"/>
          </a:xfrm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142984"/>
            <a:ext cx="5072098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Теодор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Шванн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357688" y="1928813"/>
            <a:ext cx="4402137" cy="4530725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dirty="0" smtClean="0"/>
              <a:t>	 </a:t>
            </a:r>
            <a:r>
              <a:rPr lang="uk-UA" sz="2800" dirty="0" smtClean="0">
                <a:solidFill>
                  <a:srgbClr val="990000"/>
                </a:solidFill>
              </a:rPr>
              <a:t> У 1838-1839 рр. німецькі вчені М.</a:t>
            </a:r>
            <a:r>
              <a:rPr lang="uk-UA" sz="2800" dirty="0" err="1" smtClean="0">
                <a:solidFill>
                  <a:srgbClr val="990000"/>
                </a:solidFill>
              </a:rPr>
              <a:t>Шлейден</a:t>
            </a:r>
            <a:r>
              <a:rPr lang="uk-UA" sz="2800" dirty="0" smtClean="0">
                <a:solidFill>
                  <a:srgbClr val="990000"/>
                </a:solidFill>
              </a:rPr>
              <a:t> і Т.</a:t>
            </a:r>
            <a:r>
              <a:rPr lang="uk-UA" sz="2800" dirty="0" err="1" smtClean="0">
                <a:solidFill>
                  <a:srgbClr val="990000"/>
                </a:solidFill>
              </a:rPr>
              <a:t>Шванн</a:t>
            </a:r>
            <a:r>
              <a:rPr lang="uk-UA" sz="2800" dirty="0" smtClean="0">
                <a:solidFill>
                  <a:srgbClr val="990000"/>
                </a:solidFill>
              </a:rPr>
              <a:t> узагальнили знання про клітину і показали, що клітини становлять одиницю будови всіх живих організмів. Ними була сформульована клітинна теорія.</a:t>
            </a:r>
          </a:p>
          <a:p>
            <a:pPr eaLnBrk="1" hangingPunct="1">
              <a:buFont typeface="Arial" charset="0"/>
              <a:buNone/>
              <a:defRPr/>
            </a:pPr>
            <a:endParaRPr lang="uk-UA" sz="2800" dirty="0" smtClean="0">
              <a:solidFill>
                <a:srgbClr val="990000"/>
              </a:solidFill>
            </a:endParaRPr>
          </a:p>
        </p:txBody>
      </p:sp>
      <p:pic>
        <p:nvPicPr>
          <p:cNvPr id="14339" name="Picture 4" descr="shwan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714500"/>
            <a:ext cx="3103563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1142984"/>
            <a:ext cx="5572164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М.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Шлейден</a:t>
            </a: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 – Т.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Шванн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429125" y="2071688"/>
            <a:ext cx="4430713" cy="4370387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</a:t>
            </a:r>
            <a:r>
              <a:rPr lang="uk-UA" sz="2400" dirty="0" smtClean="0"/>
              <a:t>   </a:t>
            </a:r>
            <a:r>
              <a:rPr lang="uk-UA" sz="2400" dirty="0" smtClean="0">
                <a:solidFill>
                  <a:srgbClr val="990000"/>
                </a:solidFill>
              </a:rPr>
              <a:t>Німецький вчений-патолог другої половини XIX століття. Реформатор наукової і практичної медицини, основоположник сучасної патологічної анатомії та клітинної теорії.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	   У 1855 році встановив, що клітини організму утворюються із інших клітин шляхом поділу.</a:t>
            </a:r>
          </a:p>
        </p:txBody>
      </p:sp>
      <p:pic>
        <p:nvPicPr>
          <p:cNvPr id="15363" name="Picture 4" descr="Изображение:Rudolf Virch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928813"/>
            <a:ext cx="343535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142984"/>
            <a:ext cx="5072098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Рудольф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Вірхов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3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12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428625" y="1500188"/>
            <a:ext cx="8280400" cy="5000625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 rtlCol="0">
            <a:normAutofit fontScale="92500"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</a:rPr>
              <a:t>	   Цитологія</a:t>
            </a: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</a:rPr>
              <a:t> — розділ біології, що вивчає живі клітини, їхню будову, функціонування, процеси клітинного розмноження, старіння і смерті.</a:t>
            </a:r>
            <a:r>
              <a:rPr lang="uk-UA" sz="2800" dirty="0" smtClean="0"/>
              <a:t>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800" dirty="0" smtClean="0"/>
              <a:t>	   </a:t>
            </a:r>
            <a:r>
              <a:rPr lang="uk-UA" sz="2800" dirty="0" smtClean="0">
                <a:solidFill>
                  <a:srgbClr val="990000"/>
                </a:solidFill>
              </a:rPr>
              <a:t>Предметом цитології є клітини живих одноклітинних і багатоклітинних організмів. Зміст цитології: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800" dirty="0" smtClean="0">
                <a:solidFill>
                  <a:srgbClr val="990000"/>
                </a:solidFill>
              </a:rPr>
              <a:t>- вивчення й експериментальне дослідження будови й хімічного складу клітини;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800" dirty="0" smtClean="0">
                <a:solidFill>
                  <a:srgbClr val="990000"/>
                </a:solidFill>
              </a:rPr>
              <a:t>- функції внутрішньоклітинних структур;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800" dirty="0" smtClean="0">
                <a:solidFill>
                  <a:srgbClr val="990000"/>
                </a:solidFill>
              </a:rPr>
              <a:t>- функції клітин у живих організмів;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800" dirty="0" smtClean="0">
                <a:solidFill>
                  <a:srgbClr val="990000"/>
                </a:solidFill>
              </a:rPr>
              <a:t>- розмноження й розвиток клітин;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800" dirty="0" smtClean="0">
                <a:solidFill>
                  <a:srgbClr val="990000"/>
                </a:solidFill>
              </a:rPr>
              <a:t>- пристосування клітин до умов середовища.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6" name="Рисунок 5" descr="23_jpg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214813"/>
            <a:ext cx="128587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857750" y="2000250"/>
            <a:ext cx="4178746" cy="4669110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dirty="0" smtClean="0">
                <a:latin typeface="Times New Roman" pitchFamily="18" charset="0"/>
              </a:rPr>
              <a:t>	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</a:t>
            </a:r>
            <a:r>
              <a:rPr lang="uk-UA" altLang="ja-JP" sz="3300" dirty="0" smtClean="0">
                <a:solidFill>
                  <a:srgbClr val="990000"/>
                </a:solidFill>
              </a:rPr>
              <a:t>Англійський природодослідник (1665 р.), учений-енциклопедист, що зіграв важливу роль у науковій революції Х</a:t>
            </a:r>
            <a:r>
              <a:rPr lang="en-US" altLang="ja-JP" sz="3300" dirty="0" smtClean="0">
                <a:solidFill>
                  <a:srgbClr val="990000"/>
                </a:solidFill>
              </a:rPr>
              <a:t>V</a:t>
            </a:r>
            <a:r>
              <a:rPr lang="ru-RU" altLang="ja-JP" sz="3300" dirty="0" smtClean="0">
                <a:solidFill>
                  <a:srgbClr val="990000"/>
                </a:solidFill>
              </a:rPr>
              <a:t>ІІ</a:t>
            </a:r>
            <a:r>
              <a:rPr lang="uk-UA" altLang="ja-JP" sz="3300" dirty="0" smtClean="0">
                <a:solidFill>
                  <a:srgbClr val="990000"/>
                </a:solidFill>
              </a:rPr>
              <a:t> століття. </a:t>
            </a:r>
            <a:r>
              <a:rPr lang="uk-UA" sz="3300" dirty="0" smtClean="0">
                <a:solidFill>
                  <a:srgbClr val="990000"/>
                </a:solidFill>
              </a:rPr>
              <a:t>Його часто називають  «батьком мікроскопії».</a:t>
            </a:r>
            <a:r>
              <a:rPr lang="ru-RU" sz="33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  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33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	   </a:t>
            </a:r>
            <a:r>
              <a:rPr lang="uk-UA" sz="3300" dirty="0" smtClean="0">
                <a:solidFill>
                  <a:srgbClr val="990000"/>
                </a:solidFill>
              </a:rPr>
              <a:t>За допомогою свого мікроскопа Р.Гук спостерігав структуру рослин і показав чіткий малюнок клітинної будови пробкового шару. </a:t>
            </a:r>
            <a:endParaRPr lang="uk-UA" altLang="ja-JP" sz="3300" dirty="0" smtClean="0">
              <a:solidFill>
                <a:srgbClr val="990000"/>
              </a:solidFill>
            </a:endParaRPr>
          </a:p>
        </p:txBody>
      </p:sp>
      <p:pic>
        <p:nvPicPr>
          <p:cNvPr id="4099" name="Picture 9" descr="Изображение:HOOKE Robe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571625"/>
            <a:ext cx="22717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1142984"/>
            <a:ext cx="3357586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Роберт Гук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02" name="Picture 2" descr="http://upload.wikimedia.org/wikipedia/commons/thumb/6/63/Microscope_de_HOOKE.png/220px-Microscope_de_HOOK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707" y="3550267"/>
            <a:ext cx="2238375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71750" y="6143625"/>
            <a:ext cx="2214563" cy="369888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dirty="0">
                <a:solidFill>
                  <a:srgbClr val="990000"/>
                </a:solidFill>
                <a:latin typeface="Arial" charset="0"/>
              </a:rPr>
              <a:t>Мікроскоп Р.</a:t>
            </a:r>
            <a:r>
              <a:rPr lang="uk-UA" dirty="0" err="1">
                <a:solidFill>
                  <a:srgbClr val="990000"/>
                </a:solidFill>
                <a:latin typeface="Arial" charset="0"/>
              </a:rPr>
              <a:t>Гука</a:t>
            </a:r>
            <a:endParaRPr lang="uk-UA" dirty="0">
              <a:latin typeface="Arial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142984"/>
            <a:ext cx="3357586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Роберт Гук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4" name="Picture 5" descr="Изображение:Cork Micrographia Hooke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643063"/>
            <a:ext cx="2928937" cy="422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7188" y="5786438"/>
            <a:ext cx="4000500" cy="646112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altLang="ja-JP" dirty="0">
                <a:solidFill>
                  <a:srgbClr val="990000"/>
                </a:solidFill>
                <a:latin typeface="Arial" charset="0"/>
              </a:rPr>
              <a:t>Перше зображення живих клітин – 1665 р </a:t>
            </a:r>
            <a:endParaRPr lang="uk-UA" dirty="0">
              <a:latin typeface="Arial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429125" y="1928813"/>
            <a:ext cx="4500563" cy="4714875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</a:rPr>
              <a:t>	</a:t>
            </a:r>
            <a:r>
              <a:rPr lang="uk-UA" sz="2800" b="1" dirty="0">
                <a:solidFill>
                  <a:srgbClr val="990000"/>
                </a:solidFill>
                <a:latin typeface="+mn-lt"/>
              </a:rPr>
              <a:t> </a:t>
            </a:r>
            <a:r>
              <a:rPr lang="uk-UA" sz="2800" dirty="0">
                <a:solidFill>
                  <a:srgbClr val="990000"/>
                </a:solidFill>
                <a:latin typeface="+mn-lt"/>
              </a:rPr>
              <a:t> С</a:t>
            </a:r>
            <a:r>
              <a:rPr lang="uk-UA" sz="2800" dirty="0" err="1">
                <a:solidFill>
                  <a:srgbClr val="990000"/>
                </a:solidFill>
                <a:latin typeface="+mn-lt"/>
              </a:rPr>
              <a:t>аме</a:t>
            </a:r>
            <a:r>
              <a:rPr lang="uk-UA" sz="2800" dirty="0">
                <a:solidFill>
                  <a:srgbClr val="990000"/>
                </a:solidFill>
                <a:latin typeface="+mn-lt"/>
              </a:rPr>
              <a:t> Роберт Гук вперше увів термін «</a:t>
            </a:r>
            <a:r>
              <a:rPr lang="uk-UA" sz="2800" i="1" dirty="0">
                <a:solidFill>
                  <a:srgbClr val="990000"/>
                </a:solidFill>
                <a:latin typeface="+mn-lt"/>
              </a:rPr>
              <a:t>клітина»</a:t>
            </a:r>
            <a:r>
              <a:rPr lang="uk-UA" sz="2800" dirty="0">
                <a:solidFill>
                  <a:srgbClr val="990000"/>
                </a:solidFill>
                <a:latin typeface="+mn-lt"/>
              </a:rPr>
              <a:t> для найменшої живої частинки.</a:t>
            </a:r>
            <a:r>
              <a:rPr lang="uk-UA" sz="2800" dirty="0">
                <a:latin typeface="Arial" charset="0"/>
              </a:rPr>
              <a:t> 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990000"/>
                </a:solidFill>
                <a:latin typeface="+mn-lt"/>
              </a:rPr>
              <a:t>	   Вивчаючи зріз стебла бузини, Гук помітив, що його складу входить велика кількість дуже малих </a:t>
            </a:r>
            <a:r>
              <a:rPr lang="uk-UA" sz="2800" dirty="0" err="1">
                <a:solidFill>
                  <a:srgbClr val="990000"/>
                </a:solidFill>
                <a:latin typeface="+mn-lt"/>
              </a:rPr>
              <a:t>порожнинок</a:t>
            </a:r>
            <a:r>
              <a:rPr lang="uk-UA" sz="2800" dirty="0">
                <a:solidFill>
                  <a:srgbClr val="990000"/>
                </a:solidFill>
                <a:latin typeface="+mn-lt"/>
              </a:rPr>
              <a:t>, схожих за формою на бджолині </a:t>
            </a:r>
            <a:r>
              <a:rPr lang="uk-UA" sz="2800" dirty="0" err="1">
                <a:solidFill>
                  <a:srgbClr val="990000"/>
                </a:solidFill>
                <a:latin typeface="+mn-lt"/>
              </a:rPr>
              <a:t>соти</a:t>
            </a:r>
            <a:r>
              <a:rPr lang="uk-UA" sz="2800" dirty="0">
                <a:solidFill>
                  <a:srgbClr val="990000"/>
                </a:solidFill>
                <a:latin typeface="+mn-lt"/>
              </a:rPr>
              <a:t>. Він дав їм назву комірки або клітини. </a:t>
            </a:r>
            <a:endParaRPr lang="uk-UA" altLang="ja-JP" sz="2800" dirty="0">
              <a:solidFill>
                <a:srgbClr val="990000"/>
              </a:solidFill>
              <a:latin typeface="+mn-lt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8" y="1928813"/>
            <a:ext cx="4757737" cy="4643437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uk-UA" sz="2800" dirty="0" smtClean="0">
                <a:solidFill>
                  <a:srgbClr val="990000"/>
                </a:solidFill>
              </a:rPr>
              <a:t>	   </a:t>
            </a:r>
            <a:r>
              <a:rPr lang="uk-UA" sz="2400" dirty="0" smtClean="0">
                <a:solidFill>
                  <a:srgbClr val="990000"/>
                </a:solidFill>
              </a:rPr>
              <a:t>Голландський вчений, який освоїв ремесло шліфувальника, і став майстерним і успішним виробником лінз. Усього за своє життя він виготовив їх близько 250, добившись 300-кратного збільшення.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	   Встановлюючи свої лінзи в металеві оправи, спорудив мікроскоп, з допомогою якого проводив передові на ті часи дослідження. </a:t>
            </a:r>
            <a:endParaRPr lang="uk-UA" sz="2400" dirty="0">
              <a:solidFill>
                <a:srgbClr val="99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142984"/>
            <a:ext cx="5000660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Антоні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ван</a:t>
            </a: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Левенгук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9" name="Picture 2" descr="Фотография Антони ван Левенгук (photo Antoni van Levenguk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214563"/>
            <a:ext cx="29273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7925" y="5914780"/>
            <a:ext cx="3897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1665-1700р.</a:t>
            </a:r>
            <a:endParaRPr lang="ru-RU" sz="4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57625" y="2000250"/>
            <a:ext cx="5000625" cy="4572000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</a:t>
            </a:r>
            <a:r>
              <a:rPr lang="ru-RU" sz="2400" dirty="0" smtClean="0">
                <a:solidFill>
                  <a:srgbClr val="990000"/>
                </a:solidFill>
              </a:rPr>
              <a:t> </a:t>
            </a:r>
            <a:r>
              <a:rPr lang="uk-UA" sz="2400" dirty="0" smtClean="0">
                <a:solidFill>
                  <a:srgbClr val="990000"/>
                </a:solidFill>
              </a:rPr>
              <a:t>Антоні </a:t>
            </a:r>
            <a:r>
              <a:rPr lang="uk-UA" sz="2400" dirty="0" err="1" smtClean="0">
                <a:solidFill>
                  <a:srgbClr val="990000"/>
                </a:solidFill>
              </a:rPr>
              <a:t>ван</a:t>
            </a:r>
            <a:r>
              <a:rPr lang="uk-UA" sz="2400" dirty="0" smtClean="0">
                <a:solidFill>
                  <a:srgbClr val="990000"/>
                </a:solidFill>
              </a:rPr>
              <a:t> </a:t>
            </a:r>
            <a:r>
              <a:rPr lang="uk-UA" sz="2400" dirty="0" err="1" smtClean="0">
                <a:solidFill>
                  <a:srgbClr val="990000"/>
                </a:solidFill>
              </a:rPr>
              <a:t>Левенгук</a:t>
            </a:r>
            <a:r>
              <a:rPr lang="uk-UA" sz="2400" dirty="0" smtClean="0">
                <a:solidFill>
                  <a:srgbClr val="990000"/>
                </a:solidFill>
              </a:rPr>
              <a:t> значно вдосконалив мікроскоп.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	   Вперше в історії за допомогою свого мікроскопу спостерігав мікроскопічну будову різних форм живих організмів. Він розглядав тваринні клітини, особливо інфузорії, які назвав </a:t>
            </a:r>
            <a:r>
              <a:rPr lang="uk-UA" sz="2400" dirty="0" err="1" smtClean="0">
                <a:solidFill>
                  <a:srgbClr val="990000"/>
                </a:solidFill>
              </a:rPr>
              <a:t>анімалькулі</a:t>
            </a:r>
            <a:r>
              <a:rPr lang="uk-UA" sz="2400" dirty="0" smtClean="0">
                <a:solidFill>
                  <a:srgbClr val="990000"/>
                </a:solidFill>
              </a:rPr>
              <a:t>, а також вперше побачив еритроцити, бактерії та сперматозоїди.  </a:t>
            </a:r>
          </a:p>
        </p:txBody>
      </p:sp>
      <p:pic>
        <p:nvPicPr>
          <p:cNvPr id="7171" name="Picture 5" descr="leveng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071688"/>
            <a:ext cx="2873375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142984"/>
            <a:ext cx="5000660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Антоні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ван</a:t>
            </a: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Левенгук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0" y="1928813"/>
            <a:ext cx="4186238" cy="4327525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	   Видатний італійський мислитель епохи Відродження. </a:t>
            </a:r>
            <a:r>
              <a:rPr lang="ru-RU" sz="2400" dirty="0" smtClean="0">
                <a:solidFill>
                  <a:srgbClr val="990000"/>
                </a:solidFill>
              </a:rPr>
              <a:t>У 1609 р. </a:t>
            </a:r>
            <a:r>
              <a:rPr lang="uk-UA" sz="2400" dirty="0" smtClean="0">
                <a:solidFill>
                  <a:srgbClr val="990000"/>
                </a:solidFill>
              </a:rPr>
              <a:t>побудував</a:t>
            </a:r>
            <a:r>
              <a:rPr lang="ru-RU" sz="2400" dirty="0" smtClean="0">
                <a:solidFill>
                  <a:srgbClr val="990000"/>
                </a:solidFill>
              </a:rPr>
              <a:t> перший телескоп. У 1610-1614 </a:t>
            </a:r>
            <a:r>
              <a:rPr lang="ru-RU" sz="2400" dirty="0" err="1" smtClean="0">
                <a:solidFill>
                  <a:srgbClr val="990000"/>
                </a:solidFill>
              </a:rPr>
              <a:t>рр</a:t>
            </a:r>
            <a:r>
              <a:rPr lang="ru-RU" sz="2400" dirty="0" smtClean="0">
                <a:solidFill>
                  <a:srgbClr val="990000"/>
                </a:solidFill>
              </a:rPr>
              <a:t>., </a:t>
            </a:r>
            <a:r>
              <a:rPr lang="uk-UA" sz="2400" dirty="0" smtClean="0">
                <a:solidFill>
                  <a:srgbClr val="990000"/>
                </a:solidFill>
              </a:rPr>
              <a:t>змінюючи відстань між лінзами, він створив також мікроскоп.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dirty="0" smtClean="0">
                <a:solidFill>
                  <a:srgbClr val="990000"/>
                </a:solidFill>
              </a:rPr>
              <a:t>	   Завдяки Галілею лінзи й оптичні прилади стали могутнім знаряддям наукових дослід</a:t>
            </a:r>
            <a:r>
              <a:rPr lang="ru-RU" sz="2400" dirty="0" err="1" smtClean="0">
                <a:solidFill>
                  <a:srgbClr val="990000"/>
                </a:solidFill>
              </a:rPr>
              <a:t>жень</a:t>
            </a:r>
            <a:r>
              <a:rPr lang="ru-RU" sz="2400" dirty="0" smtClean="0">
                <a:solidFill>
                  <a:srgbClr val="990000"/>
                </a:solidFill>
              </a:rPr>
              <a:t>. </a:t>
            </a:r>
          </a:p>
          <a:p>
            <a:pPr eaLnBrk="1" hangingPunct="1">
              <a:buFont typeface="Arial" charset="0"/>
              <a:buNone/>
              <a:defRPr/>
            </a:pPr>
            <a:endParaRPr lang="uk-UA" dirty="0" smtClean="0">
              <a:solidFill>
                <a:srgbClr val="99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1142984"/>
            <a:ext cx="3714776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Галілео Галілей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7" name="Picture 6" descr="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071688"/>
            <a:ext cx="2981325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143375" y="2071689"/>
            <a:ext cx="4575175" cy="2077392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sz="2400" dirty="0" smtClean="0"/>
              <a:t>	</a:t>
            </a:r>
            <a:r>
              <a:rPr lang="ru-RU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У</a:t>
            </a:r>
            <a:r>
              <a:rPr lang="ru-RU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перше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ru-RU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спостерігав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ядро в </a:t>
            </a:r>
            <a:r>
              <a:rPr lang="ru-RU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яйцеклітині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курки (1825 р.)</a:t>
            </a:r>
            <a:endParaRPr lang="uk-UA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9219" name="Picture 4" descr="МАРЧЕЛЛО МАЛЬПИГИ, итальянский анатом, который первым применил микроскоп для систематических и сравнительных исследований растений и животных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071688"/>
            <a:ext cx="30003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142984"/>
            <a:ext cx="4714908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 err="1" smtClean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Пуркіньє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63" y="2357438"/>
            <a:ext cx="4757737" cy="2714625"/>
          </a:xfr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uk-UA" sz="2800" dirty="0" smtClean="0">
                <a:solidFill>
                  <a:srgbClr val="990000"/>
                </a:solidFill>
              </a:rPr>
              <a:t>	   У 1833 р. англійський ботанік Р.</a:t>
            </a:r>
            <a:r>
              <a:rPr lang="uk-UA" sz="2800" dirty="0" err="1" smtClean="0">
                <a:solidFill>
                  <a:srgbClr val="990000"/>
                </a:solidFill>
              </a:rPr>
              <a:t>Броун</a:t>
            </a:r>
            <a:r>
              <a:rPr lang="uk-UA" sz="2800" dirty="0" smtClean="0">
                <a:solidFill>
                  <a:srgbClr val="990000"/>
                </a:solidFill>
              </a:rPr>
              <a:t> зробив відкриття, що всередині рослинних клітин знаходиться ядро.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86439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Історія вивчення клітини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1142984"/>
            <a:ext cx="3714776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Роберт </a:t>
            </a:r>
            <a:r>
              <a:rPr lang="uk-UA" sz="3600" b="1" dirty="0" err="1">
                <a:ln w="1905"/>
                <a:solidFill>
                  <a:srgbClr val="990000"/>
                </a:solidFill>
                <a:effectLst>
                  <a:glow rad="101600">
                    <a:srgbClr val="00CC99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Броун</a:t>
            </a:r>
            <a:endParaRPr lang="uk-UA" sz="3600" b="1" dirty="0">
              <a:ln w="1905"/>
              <a:solidFill>
                <a:srgbClr val="990000"/>
              </a:solidFill>
              <a:effectLst>
                <a:glow rad="101600">
                  <a:srgbClr val="00CC99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Skryag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071678"/>
            <a:ext cx="3061629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</TotalTime>
  <Words>94</Words>
  <Application>Microsoft Office PowerPoint</Application>
  <PresentationFormat>Экран (4:3)</PresentationFormat>
  <Paragraphs>70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ＭＳ Ｐゴシック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Berezhna</cp:lastModifiedBy>
  <cp:revision>88</cp:revision>
  <dcterms:created xsi:type="dcterms:W3CDTF">2011-03-23T15:52:27Z</dcterms:created>
  <dcterms:modified xsi:type="dcterms:W3CDTF">2017-10-05T09:57:51Z</dcterms:modified>
</cp:coreProperties>
</file>