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7" r:id="rId2"/>
    <p:sldId id="259" r:id="rId3"/>
    <p:sldId id="260" r:id="rId4"/>
    <p:sldId id="256" r:id="rId5"/>
    <p:sldId id="262" r:id="rId6"/>
    <p:sldId id="261" r:id="rId7"/>
    <p:sldId id="265" r:id="rId8"/>
    <p:sldId id="266" r:id="rId9"/>
    <p:sldId id="268" r:id="rId10"/>
    <p:sldId id="269" r:id="rId11"/>
    <p:sldId id="264" r:id="rId12"/>
    <p:sldId id="267" r:id="rId13"/>
    <p:sldId id="263" r:id="rId14"/>
    <p:sldId id="25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3317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815" autoAdjust="0"/>
  </p:normalViewPr>
  <p:slideViewPr>
    <p:cSldViewPr>
      <p:cViewPr varScale="1">
        <p:scale>
          <a:sx n="67" d="100"/>
          <a:sy n="67" d="100"/>
        </p:scale>
        <p:origin x="-14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FE60D1-B5D2-401A-8073-42496FD45860}" type="datetimeFigureOut">
              <a:rPr lang="ru-RU" smtClean="0"/>
              <a:t>04.11.2017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64C1ED-768F-4DE7-877E-0914EC9306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85943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4C1ED-768F-4DE7-877E-0914EC9306E9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3599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B4C71EC6-210F-42DE-9C53-41977AD35B3D}" type="datetimeFigureOut">
              <a:rPr lang="ru-RU" smtClean="0"/>
              <a:t>04.11.2017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04.11.2017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gif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13" Type="http://schemas.openxmlformats.org/officeDocument/2006/relationships/image" Target="../media/image26.jpeg"/><Relationship Id="rId18" Type="http://schemas.openxmlformats.org/officeDocument/2006/relationships/image" Target="../media/image31.jpeg"/><Relationship Id="rId3" Type="http://schemas.openxmlformats.org/officeDocument/2006/relationships/image" Target="../media/image16.jpeg"/><Relationship Id="rId7" Type="http://schemas.openxmlformats.org/officeDocument/2006/relationships/image" Target="../media/image20.jpg"/><Relationship Id="rId12" Type="http://schemas.openxmlformats.org/officeDocument/2006/relationships/image" Target="../media/image25.jpeg"/><Relationship Id="rId17" Type="http://schemas.openxmlformats.org/officeDocument/2006/relationships/image" Target="../media/image30.jpeg"/><Relationship Id="rId2" Type="http://schemas.openxmlformats.org/officeDocument/2006/relationships/image" Target="../media/image2.jpg"/><Relationship Id="rId16" Type="http://schemas.openxmlformats.org/officeDocument/2006/relationships/image" Target="../media/image2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11" Type="http://schemas.openxmlformats.org/officeDocument/2006/relationships/image" Target="../media/image24.jpg"/><Relationship Id="rId5" Type="http://schemas.openxmlformats.org/officeDocument/2006/relationships/image" Target="../media/image18.jpg"/><Relationship Id="rId15" Type="http://schemas.openxmlformats.org/officeDocument/2006/relationships/image" Target="../media/image28.jpg"/><Relationship Id="rId10" Type="http://schemas.openxmlformats.org/officeDocument/2006/relationships/image" Target="../media/image23.jpg"/><Relationship Id="rId4" Type="http://schemas.openxmlformats.org/officeDocument/2006/relationships/image" Target="../media/image17.jpg"/><Relationship Id="rId9" Type="http://schemas.openxmlformats.org/officeDocument/2006/relationships/image" Target="../media/image22.jpeg"/><Relationship Id="rId1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10"/>
          <a:stretch/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907704" y="4221088"/>
            <a:ext cx="7034767" cy="914400"/>
          </a:xfrm>
        </p:spPr>
        <p:txBody>
          <a:bodyPr>
            <a:noAutofit/>
          </a:bodyPr>
          <a:lstStyle/>
          <a:p>
            <a:pPr algn="ctr"/>
            <a:r>
              <a:rPr lang="uk-UA" sz="6600" b="1" dirty="0">
                <a:ln>
                  <a:solidFill>
                    <a:schemeClr val="accent4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Т</a:t>
            </a:r>
            <a:r>
              <a:rPr lang="uk-UA" sz="6600" b="1" dirty="0" smtClean="0">
                <a:ln>
                  <a:solidFill>
                    <a:schemeClr val="accent4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урнір </a:t>
            </a:r>
            <a:br>
              <a:rPr lang="uk-UA" sz="6600" b="1" dirty="0" smtClean="0">
                <a:ln>
                  <a:solidFill>
                    <a:schemeClr val="accent4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uk-UA" sz="6600" b="1" dirty="0" smtClean="0">
                <a:ln>
                  <a:solidFill>
                    <a:schemeClr val="accent4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юних </a:t>
            </a:r>
            <a:r>
              <a:rPr lang="uk-UA" sz="6600" b="1" dirty="0">
                <a:ln>
                  <a:solidFill>
                    <a:schemeClr val="accent4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зоологів </a:t>
            </a:r>
            <a:r>
              <a:rPr lang="ru-RU" sz="4400" dirty="0">
                <a:ln>
                  <a:solidFill>
                    <a:schemeClr val="accent4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/>
            </a:r>
            <a:br>
              <a:rPr lang="ru-RU" sz="4400" dirty="0">
                <a:ln>
                  <a:solidFill>
                    <a:schemeClr val="accent4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</a:br>
            <a:r>
              <a:rPr lang="uk-UA" sz="4000" b="1" dirty="0">
                <a:ln>
                  <a:solidFill>
                    <a:schemeClr val="accent4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(до Всесвітнього дня захисту тварин)</a:t>
            </a:r>
            <a:r>
              <a:rPr lang="ru-RU" sz="3600" dirty="0">
                <a:ln>
                  <a:solidFill>
                    <a:schemeClr val="accent4"/>
                  </a:solidFill>
                </a:ln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/>
            </a:r>
            <a:br>
              <a:rPr lang="ru-RU" sz="3600" dirty="0">
                <a:ln>
                  <a:solidFill>
                    <a:schemeClr val="accent4"/>
                  </a:solidFill>
                </a:ln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</a:br>
            <a:endParaRPr lang="ru-RU" sz="3600" dirty="0">
              <a:ln>
                <a:solidFill>
                  <a:schemeClr val="accent4"/>
                </a:solidFill>
              </a:ln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9125"/>
                    </a14:imgEffect>
                    <a14:imgEffect>
                      <a14:saturation sat="2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763781"/>
            <a:ext cx="2218847" cy="6093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09732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10"/>
          <a:stretch/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51520" y="27433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800" b="1" dirty="0">
                <a:ln>
                  <a:solidFill>
                    <a:schemeClr val="accent4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Конкурс «Захисники природи»</a:t>
            </a:r>
            <a:endParaRPr lang="ru-RU" sz="4800" dirty="0">
              <a:ln>
                <a:solidFill>
                  <a:schemeClr val="accent4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980728"/>
            <a:ext cx="87129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i="1" dirty="0" smtClean="0"/>
              <a:t>5. В </a:t>
            </a:r>
            <a:r>
              <a:rPr lang="uk-UA" sz="3200" i="1" dirty="0"/>
              <a:t>нашій країні багато заповідників, один з них знаходиться в нашій області</a:t>
            </a:r>
            <a:r>
              <a:rPr lang="uk-UA" sz="3200" i="1" dirty="0" smtClean="0"/>
              <a:t>. Який?</a:t>
            </a:r>
            <a:endParaRPr lang="ru-RU" sz="3200" i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51520" y="2060848"/>
            <a:ext cx="52565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smtClean="0"/>
              <a:t>А) </a:t>
            </a:r>
            <a:r>
              <a:rPr lang="uk-UA" sz="3200" b="1" i="1" dirty="0" err="1" smtClean="0"/>
              <a:t>Дніпровсько-орільський</a:t>
            </a:r>
            <a:endParaRPr lang="uk-UA" sz="3200" b="1" i="1" dirty="0" smtClean="0"/>
          </a:p>
          <a:p>
            <a:r>
              <a:rPr lang="uk-UA" sz="3200" b="1" i="1" dirty="0" smtClean="0"/>
              <a:t>Б) </a:t>
            </a:r>
            <a:r>
              <a:rPr lang="uk-UA" sz="3200" b="1" i="1" dirty="0"/>
              <a:t>Степовий </a:t>
            </a:r>
            <a:r>
              <a:rPr lang="uk-UA" sz="3200" b="1" i="1" dirty="0" smtClean="0"/>
              <a:t>природний</a:t>
            </a:r>
          </a:p>
          <a:p>
            <a:r>
              <a:rPr lang="uk-UA" sz="3200" b="1" i="1" dirty="0" smtClean="0"/>
              <a:t>B) Асканія-Нова</a:t>
            </a:r>
            <a:endParaRPr lang="uk-UA" sz="3200" b="1" i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209" y="3055073"/>
            <a:ext cx="5029263" cy="37583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61027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B05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B05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10"/>
          <a:stretch/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18864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800" b="1" dirty="0">
                <a:ln>
                  <a:solidFill>
                    <a:schemeClr val="accent4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Конкурс </a:t>
            </a:r>
            <a:endParaRPr lang="uk-UA" sz="4800" b="1" dirty="0" smtClean="0">
              <a:ln>
                <a:solidFill>
                  <a:schemeClr val="accent4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uk-UA" sz="4800" b="1" dirty="0" smtClean="0">
                <a:ln>
                  <a:solidFill>
                    <a:schemeClr val="accent4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«Перегони»</a:t>
            </a:r>
            <a:endParaRPr lang="ru-RU" sz="4800" dirty="0">
              <a:ln>
                <a:solidFill>
                  <a:schemeClr val="accent4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195736" y="1723485"/>
            <a:ext cx="4752528" cy="4623028"/>
          </a:xfrm>
          <a:prstGeom prst="ellipse">
            <a:avLst/>
          </a:prstGeom>
          <a:solidFill>
            <a:srgbClr val="0066FF"/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700808"/>
            <a:ext cx="4767044" cy="4623028"/>
          </a:xfrm>
          <a:prstGeom prst="rect">
            <a:avLst/>
          </a:prstGeom>
        </p:spPr>
      </p:pic>
      <p:sp>
        <p:nvSpPr>
          <p:cNvPr id="11" name="Овал 10"/>
          <p:cNvSpPr/>
          <p:nvPr/>
        </p:nvSpPr>
        <p:spPr>
          <a:xfrm>
            <a:off x="4471246" y="3940314"/>
            <a:ext cx="216024" cy="208766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" name="Группа 12"/>
          <p:cNvGrpSpPr/>
          <p:nvPr/>
        </p:nvGrpSpPr>
        <p:grpSpPr>
          <a:xfrm>
            <a:off x="4572000" y="2190348"/>
            <a:ext cx="14516" cy="4046964"/>
            <a:chOff x="4572000" y="1988840"/>
            <a:chExt cx="14516" cy="4046964"/>
          </a:xfrm>
        </p:grpSpPr>
        <p:cxnSp>
          <p:nvCxnSpPr>
            <p:cNvPr id="9" name="Прямая со стрелкой 8"/>
            <p:cNvCxnSpPr/>
            <p:nvPr/>
          </p:nvCxnSpPr>
          <p:spPr>
            <a:xfrm flipV="1">
              <a:off x="4572000" y="1988840"/>
              <a:ext cx="7258" cy="2023482"/>
            </a:xfrm>
            <a:prstGeom prst="straightConnector1">
              <a:avLst/>
            </a:prstGeom>
            <a:ln w="76200">
              <a:solidFill>
                <a:srgbClr val="FFFF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 стрелкой 11"/>
            <p:cNvCxnSpPr/>
            <p:nvPr/>
          </p:nvCxnSpPr>
          <p:spPr>
            <a:xfrm flipV="1">
              <a:off x="4579258" y="4012322"/>
              <a:ext cx="7258" cy="2023482"/>
            </a:xfrm>
            <a:prstGeom prst="straightConnector1">
              <a:avLst/>
            </a:prstGeom>
            <a:ln w="76200">
              <a:noFill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5" name="Рисунок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37331"/>
            <a:ext cx="1584176" cy="1463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381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9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10"/>
          <a:stretch/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188640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800" b="1" dirty="0">
                <a:ln>
                  <a:solidFill>
                    <a:schemeClr val="accent4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Конкурс </a:t>
            </a:r>
            <a:endParaRPr lang="uk-UA" sz="4800" b="1" dirty="0" smtClean="0">
              <a:ln>
                <a:solidFill>
                  <a:schemeClr val="accent4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uk-UA" sz="4800" b="1" dirty="0" smtClean="0">
                <a:ln>
                  <a:solidFill>
                    <a:schemeClr val="accent4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«Галерея тварин </a:t>
            </a:r>
          </a:p>
          <a:p>
            <a:pPr algn="ctr"/>
            <a:r>
              <a:rPr lang="uk-UA" sz="4800" b="1" dirty="0" smtClean="0">
                <a:ln>
                  <a:solidFill>
                    <a:schemeClr val="accent4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Червоної книги України»</a:t>
            </a:r>
            <a:endParaRPr lang="ru-RU" sz="4800" dirty="0">
              <a:ln>
                <a:solidFill>
                  <a:schemeClr val="accent4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68258">
            <a:off x="2798317" y="2841547"/>
            <a:ext cx="3727684" cy="3597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2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10"/>
          <a:stretch/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38" t="8444" r="5607" b="9971"/>
          <a:stretch/>
        </p:blipFill>
        <p:spPr>
          <a:xfrm>
            <a:off x="4572000" y="1772816"/>
            <a:ext cx="2268000" cy="1545646"/>
          </a:xfrm>
          <a:prstGeom prst="rect">
            <a:avLst/>
          </a:prstGeom>
          <a:ln>
            <a:solidFill>
              <a:srgbClr val="FFFF00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5" t="10090" r="4694" b="8248"/>
          <a:stretch/>
        </p:blipFill>
        <p:spPr>
          <a:xfrm>
            <a:off x="2304000" y="1779648"/>
            <a:ext cx="2268000" cy="1545645"/>
          </a:xfrm>
          <a:prstGeom prst="rect">
            <a:avLst/>
          </a:prstGeom>
          <a:ln>
            <a:solidFill>
              <a:srgbClr val="FFFF00"/>
            </a:solidFill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5"/>
          <a:stretch/>
        </p:blipFill>
        <p:spPr>
          <a:xfrm>
            <a:off x="6819987" y="1772817"/>
            <a:ext cx="2268000" cy="1545645"/>
          </a:xfrm>
          <a:prstGeom prst="rect">
            <a:avLst/>
          </a:prstGeom>
          <a:ln>
            <a:solidFill>
              <a:srgbClr val="FFFF0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9"/>
          <a:stretch/>
        </p:blipFill>
        <p:spPr>
          <a:xfrm>
            <a:off x="47328" y="3454528"/>
            <a:ext cx="2268000" cy="1545646"/>
          </a:xfrm>
          <a:prstGeom prst="rect">
            <a:avLst/>
          </a:prstGeom>
          <a:ln>
            <a:solidFill>
              <a:srgbClr val="FFFF00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22"/>
          <a:stretch/>
        </p:blipFill>
        <p:spPr>
          <a:xfrm>
            <a:off x="4551768" y="116632"/>
            <a:ext cx="2268219" cy="1548000"/>
          </a:xfrm>
          <a:prstGeom prst="rect">
            <a:avLst/>
          </a:prstGeom>
          <a:ln>
            <a:solidFill>
              <a:srgbClr val="FFFF00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94" b="10932"/>
          <a:stretch/>
        </p:blipFill>
        <p:spPr>
          <a:xfrm>
            <a:off x="2316494" y="3454528"/>
            <a:ext cx="2268000" cy="1548000"/>
          </a:xfrm>
          <a:prstGeom prst="rect">
            <a:avLst/>
          </a:prstGeom>
          <a:ln>
            <a:solidFill>
              <a:srgbClr val="FFFF00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16" t="17614" r="5546" b="14011"/>
          <a:stretch/>
        </p:blipFill>
        <p:spPr>
          <a:xfrm>
            <a:off x="4572000" y="3454528"/>
            <a:ext cx="2268000" cy="1548000"/>
          </a:xfrm>
          <a:prstGeom prst="rect">
            <a:avLst/>
          </a:prstGeom>
          <a:ln>
            <a:solidFill>
              <a:srgbClr val="FFFF00"/>
            </a:solidFill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3" t="4416" b="2173"/>
          <a:stretch/>
        </p:blipFill>
        <p:spPr>
          <a:xfrm>
            <a:off x="35496" y="116632"/>
            <a:ext cx="2268000" cy="1548000"/>
          </a:xfrm>
          <a:prstGeom prst="rect">
            <a:avLst/>
          </a:prstGeom>
          <a:ln>
            <a:solidFill>
              <a:srgbClr val="FFFF00"/>
            </a:solidFill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3768" y="116632"/>
            <a:ext cx="2268000" cy="1548000"/>
          </a:xfrm>
          <a:prstGeom prst="rect">
            <a:avLst/>
          </a:prstGeom>
          <a:ln>
            <a:solidFill>
              <a:srgbClr val="FFFF00"/>
            </a:solidFill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987" y="116632"/>
            <a:ext cx="2268000" cy="1548000"/>
          </a:xfrm>
          <a:prstGeom prst="rect">
            <a:avLst/>
          </a:prstGeom>
          <a:ln>
            <a:solidFill>
              <a:srgbClr val="FFFF00"/>
            </a:solidFill>
          </a:ln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4" b="4825"/>
          <a:stretch/>
        </p:blipFill>
        <p:spPr>
          <a:xfrm>
            <a:off x="2316494" y="5132379"/>
            <a:ext cx="2268000" cy="1536981"/>
          </a:xfrm>
          <a:prstGeom prst="rect">
            <a:avLst/>
          </a:prstGeom>
          <a:ln>
            <a:solidFill>
              <a:srgbClr val="FFFF00"/>
            </a:solidFill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3" t="13076" b="4258"/>
          <a:stretch/>
        </p:blipFill>
        <p:spPr>
          <a:xfrm>
            <a:off x="6831381" y="3454528"/>
            <a:ext cx="2268000" cy="1543051"/>
          </a:xfrm>
          <a:prstGeom prst="rect">
            <a:avLst/>
          </a:prstGeom>
          <a:ln>
            <a:solidFill>
              <a:srgbClr val="FFFF00"/>
            </a:solidFill>
          </a:ln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40000" y="5149496"/>
            <a:ext cx="2268000" cy="1519864"/>
          </a:xfrm>
          <a:prstGeom prst="rect">
            <a:avLst/>
          </a:prstGeom>
          <a:ln>
            <a:solidFill>
              <a:srgbClr val="FFFF00"/>
            </a:solidFill>
          </a:ln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70"/>
          <a:stretch/>
        </p:blipFill>
        <p:spPr>
          <a:xfrm>
            <a:off x="47328" y="5132379"/>
            <a:ext cx="2268000" cy="1536981"/>
          </a:xfrm>
          <a:prstGeom prst="rect">
            <a:avLst/>
          </a:prstGeom>
          <a:ln>
            <a:solidFill>
              <a:srgbClr val="FFFF00"/>
            </a:solidFill>
          </a:ln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7" r="10933" b="1"/>
          <a:stretch/>
        </p:blipFill>
        <p:spPr>
          <a:xfrm>
            <a:off x="4572000" y="5133209"/>
            <a:ext cx="2268000" cy="1536151"/>
          </a:xfrm>
          <a:prstGeom prst="rect">
            <a:avLst/>
          </a:prstGeom>
          <a:ln>
            <a:solidFill>
              <a:srgbClr val="FFFF00"/>
            </a:solidFill>
          </a:ln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54" b="5183"/>
          <a:stretch/>
        </p:blipFill>
        <p:spPr>
          <a:xfrm>
            <a:off x="47328" y="1775512"/>
            <a:ext cx="2268000" cy="1542950"/>
          </a:xfrm>
          <a:prstGeom prst="rect">
            <a:avLst/>
          </a:prstGeom>
          <a:ln>
            <a:solidFill>
              <a:srgbClr val="FFFF00"/>
            </a:solidFill>
          </a:ln>
        </p:spPr>
      </p:pic>
      <p:sp>
        <p:nvSpPr>
          <p:cNvPr id="20" name="Овал 19"/>
          <p:cNvSpPr/>
          <p:nvPr/>
        </p:nvSpPr>
        <p:spPr>
          <a:xfrm>
            <a:off x="47328" y="1124744"/>
            <a:ext cx="641776" cy="61189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accent6">
                    <a:lumMod val="50000"/>
                  </a:schemeClr>
                </a:solidFill>
              </a:rPr>
              <a:t>1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63416" y="2780928"/>
            <a:ext cx="641776" cy="61189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accent6">
                    <a:lumMod val="50000"/>
                  </a:schemeClr>
                </a:solidFill>
              </a:rPr>
              <a:t>5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6875707" y="1088912"/>
            <a:ext cx="641776" cy="61189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accent6">
                    <a:lumMod val="50000"/>
                  </a:schemeClr>
                </a:solidFill>
              </a:rPr>
              <a:t>4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4572000" y="1088912"/>
            <a:ext cx="641776" cy="61189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accent6">
                    <a:lumMod val="50000"/>
                  </a:schemeClr>
                </a:solidFill>
              </a:rPr>
              <a:t>3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2316494" y="1088912"/>
            <a:ext cx="641776" cy="61189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accent6">
                    <a:lumMod val="50000"/>
                  </a:schemeClr>
                </a:solidFill>
              </a:rPr>
              <a:t>2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6898965" y="2817103"/>
            <a:ext cx="641776" cy="61189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accent6">
                    <a:lumMod val="50000"/>
                  </a:schemeClr>
                </a:solidFill>
              </a:rPr>
              <a:t>8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4595258" y="2817103"/>
            <a:ext cx="641776" cy="61189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accent6">
                    <a:lumMod val="50000"/>
                  </a:schemeClr>
                </a:solidFill>
              </a:rPr>
              <a:t>7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2339752" y="2817103"/>
            <a:ext cx="641776" cy="61189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accent6">
                    <a:lumMod val="50000"/>
                  </a:schemeClr>
                </a:solidFill>
              </a:rPr>
              <a:t>6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19926" y="4484308"/>
            <a:ext cx="641776" cy="61189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accent6">
                    <a:lumMod val="50000"/>
                  </a:schemeClr>
                </a:solidFill>
              </a:rPr>
              <a:t>9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6855475" y="4520483"/>
            <a:ext cx="641776" cy="61189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accent6">
                    <a:lumMod val="50000"/>
                  </a:schemeClr>
                </a:solidFill>
              </a:rPr>
              <a:t>12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4551768" y="4520483"/>
            <a:ext cx="641776" cy="61189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accent6">
                    <a:lumMod val="50000"/>
                  </a:schemeClr>
                </a:solidFill>
              </a:rPr>
              <a:t>11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2312934" y="4473288"/>
            <a:ext cx="641776" cy="61189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accent6">
                    <a:lumMod val="50000"/>
                  </a:schemeClr>
                </a:solidFill>
              </a:rPr>
              <a:t>10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53430" y="6201480"/>
            <a:ext cx="641776" cy="61189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accent6">
                    <a:lumMod val="50000"/>
                  </a:schemeClr>
                </a:solidFill>
              </a:rPr>
              <a:t>13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3" name="Овал 32"/>
          <p:cNvSpPr/>
          <p:nvPr/>
        </p:nvSpPr>
        <p:spPr>
          <a:xfrm>
            <a:off x="6888979" y="6201479"/>
            <a:ext cx="641776" cy="61189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accent6">
                    <a:lumMod val="50000"/>
                  </a:schemeClr>
                </a:solidFill>
              </a:rPr>
              <a:t>16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4" name="Овал 33"/>
          <p:cNvSpPr/>
          <p:nvPr/>
        </p:nvSpPr>
        <p:spPr>
          <a:xfrm>
            <a:off x="4585272" y="6201479"/>
            <a:ext cx="641776" cy="61189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accent6">
                    <a:lumMod val="50000"/>
                  </a:schemeClr>
                </a:solidFill>
              </a:rPr>
              <a:t>15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5" name="Овал 34"/>
          <p:cNvSpPr/>
          <p:nvPr/>
        </p:nvSpPr>
        <p:spPr>
          <a:xfrm>
            <a:off x="2329766" y="6201479"/>
            <a:ext cx="641776" cy="611896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accent6">
                    <a:lumMod val="50000"/>
                  </a:schemeClr>
                </a:solidFill>
              </a:rPr>
              <a:t>14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331640" y="152664"/>
            <a:ext cx="900000" cy="252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</a:rPr>
              <a:t>Лелека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3450494" y="1344107"/>
            <a:ext cx="1044000" cy="28469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</a:rPr>
              <a:t>Дельфін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38" name="TextBox 37"/>
          <p:cNvSpPr txBox="1"/>
          <p:nvPr/>
        </p:nvSpPr>
        <p:spPr>
          <a:xfrm>
            <a:off x="5436096" y="152664"/>
            <a:ext cx="1296000" cy="252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</a:rPr>
              <a:t>Кіт лісовий</a:t>
            </a: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39" name="TextBox 38"/>
          <p:cNvSpPr txBox="1"/>
          <p:nvPr/>
        </p:nvSpPr>
        <p:spPr>
          <a:xfrm>
            <a:off x="8316416" y="188640"/>
            <a:ext cx="648000" cy="252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</a:rPr>
              <a:t>Їжак</a:t>
            </a:r>
            <a:endParaRPr lang="ru-RU" dirty="0"/>
          </a:p>
        </p:txBody>
      </p:sp>
      <p:sp>
        <p:nvSpPr>
          <p:cNvPr id="40" name="TextBox 39"/>
          <p:cNvSpPr txBox="1"/>
          <p:nvPr/>
        </p:nvSpPr>
        <p:spPr>
          <a:xfrm>
            <a:off x="8028384" y="1844824"/>
            <a:ext cx="972000" cy="252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</a:rPr>
              <a:t>Пелікан</a:t>
            </a:r>
            <a:endParaRPr lang="ru-RU" dirty="0"/>
          </a:p>
        </p:txBody>
      </p:sp>
      <p:sp>
        <p:nvSpPr>
          <p:cNvPr id="41" name="TextBox 40"/>
          <p:cNvSpPr txBox="1"/>
          <p:nvPr/>
        </p:nvSpPr>
        <p:spPr>
          <a:xfrm>
            <a:off x="4644008" y="1844824"/>
            <a:ext cx="1980000" cy="216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</a:rPr>
              <a:t>Метелик Аполлон</a:t>
            </a:r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3869934" y="2973609"/>
            <a:ext cx="648000" cy="28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</a:rPr>
              <a:t>Зубр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-5482" y="1844824"/>
            <a:ext cx="1188000" cy="252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</a:rPr>
              <a:t>Журавель</a:t>
            </a:r>
            <a:endParaRPr lang="ru-RU" dirty="0"/>
          </a:p>
        </p:txBody>
      </p:sp>
      <p:sp>
        <p:nvSpPr>
          <p:cNvPr id="44" name="TextBox 43"/>
          <p:cNvSpPr txBox="1"/>
          <p:nvPr/>
        </p:nvSpPr>
        <p:spPr>
          <a:xfrm>
            <a:off x="94932" y="3501008"/>
            <a:ext cx="1260000" cy="252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</a:rPr>
              <a:t>Жук-олень</a:t>
            </a:r>
            <a:endParaRPr lang="ru-RU" dirty="0"/>
          </a:p>
        </p:txBody>
      </p:sp>
      <p:sp>
        <p:nvSpPr>
          <p:cNvPr id="45" name="TextBox 44"/>
          <p:cNvSpPr txBox="1"/>
          <p:nvPr/>
        </p:nvSpPr>
        <p:spPr>
          <a:xfrm>
            <a:off x="3581934" y="4700431"/>
            <a:ext cx="936000" cy="252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</a:rPr>
              <a:t>Дрохва</a:t>
            </a:r>
            <a:endParaRPr lang="ru-RU" dirty="0"/>
          </a:p>
        </p:txBody>
      </p:sp>
      <p:sp>
        <p:nvSpPr>
          <p:cNvPr id="46" name="TextBox 45"/>
          <p:cNvSpPr txBox="1"/>
          <p:nvPr/>
        </p:nvSpPr>
        <p:spPr>
          <a:xfrm>
            <a:off x="4657113" y="3501008"/>
            <a:ext cx="1404000" cy="252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</a:rPr>
              <a:t>Жовтопузик</a:t>
            </a:r>
            <a:endParaRPr lang="ru-RU" dirty="0"/>
          </a:p>
        </p:txBody>
      </p:sp>
      <p:sp>
        <p:nvSpPr>
          <p:cNvPr id="47" name="TextBox 46"/>
          <p:cNvSpPr txBox="1"/>
          <p:nvPr/>
        </p:nvSpPr>
        <p:spPr>
          <a:xfrm>
            <a:off x="8109686" y="3501008"/>
            <a:ext cx="972000" cy="252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</a:rPr>
              <a:t>Куріпка</a:t>
            </a:r>
            <a:endParaRPr lang="ru-RU" dirty="0"/>
          </a:p>
        </p:txBody>
      </p:sp>
      <p:sp>
        <p:nvSpPr>
          <p:cNvPr id="48" name="TextBox 47"/>
          <p:cNvSpPr txBox="1"/>
          <p:nvPr/>
        </p:nvSpPr>
        <p:spPr>
          <a:xfrm>
            <a:off x="4725544" y="5301208"/>
            <a:ext cx="1044000" cy="216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</a:rPr>
              <a:t>Богомол</a:t>
            </a:r>
            <a:endParaRPr lang="ru-RU" dirty="0"/>
          </a:p>
        </p:txBody>
      </p:sp>
      <p:sp>
        <p:nvSpPr>
          <p:cNvPr id="49" name="TextBox 48"/>
          <p:cNvSpPr txBox="1"/>
          <p:nvPr/>
        </p:nvSpPr>
        <p:spPr>
          <a:xfrm>
            <a:off x="2339752" y="5149496"/>
            <a:ext cx="1980000" cy="180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ts val="1100"/>
              </a:lnSpc>
            </a:pPr>
            <a:r>
              <a:rPr lang="uk-UA" sz="1200" b="1" dirty="0" smtClean="0">
                <a:solidFill>
                  <a:schemeClr val="accent6">
                    <a:lumMod val="50000"/>
                  </a:schemeClr>
                </a:solidFill>
              </a:rPr>
              <a:t>Бражник «Мертва голова»</a:t>
            </a:r>
            <a:endParaRPr lang="ru-RU" sz="1200" dirty="0"/>
          </a:p>
        </p:txBody>
      </p:sp>
      <p:sp>
        <p:nvSpPr>
          <p:cNvPr id="50" name="TextBox 49"/>
          <p:cNvSpPr txBox="1"/>
          <p:nvPr/>
        </p:nvSpPr>
        <p:spPr>
          <a:xfrm>
            <a:off x="8145686" y="5203496"/>
            <a:ext cx="900000" cy="252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</a:rPr>
              <a:t>Борсук</a:t>
            </a:r>
            <a:endParaRPr lang="ru-RU" dirty="0"/>
          </a:p>
        </p:txBody>
      </p:sp>
      <p:sp>
        <p:nvSpPr>
          <p:cNvPr id="51" name="TextBox 50"/>
          <p:cNvSpPr txBox="1"/>
          <p:nvPr/>
        </p:nvSpPr>
        <p:spPr>
          <a:xfrm>
            <a:off x="94932" y="5232569"/>
            <a:ext cx="792000" cy="216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</a:rPr>
              <a:t>Бабак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1872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10"/>
          <a:stretch/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4427" y="1268760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7200" b="1" dirty="0" smtClean="0">
                <a:ln>
                  <a:solidFill>
                    <a:schemeClr val="accent4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Бажаємо </a:t>
            </a:r>
          </a:p>
          <a:p>
            <a:pPr algn="ctr"/>
            <a:r>
              <a:rPr lang="uk-UA" sz="7200" b="1" dirty="0" smtClean="0">
                <a:ln>
                  <a:solidFill>
                    <a:schemeClr val="accent4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успіхів!</a:t>
            </a:r>
            <a:endParaRPr lang="ru-RU" sz="7200" dirty="0">
              <a:ln>
                <a:solidFill>
                  <a:schemeClr val="accent4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36391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10"/>
          <a:stretch/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1" y="-531439"/>
            <a:ext cx="7137966" cy="5112567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>
            <a:off x="1771290" y="3501008"/>
            <a:ext cx="5537014" cy="3043070"/>
            <a:chOff x="179512" y="3501008"/>
            <a:chExt cx="5537014" cy="3043070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3501008"/>
              <a:ext cx="5537014" cy="3043070"/>
            </a:xfrm>
            <a:prstGeom prst="rect">
              <a:avLst/>
            </a:prstGeom>
          </p:spPr>
        </p:pic>
        <p:sp>
          <p:nvSpPr>
            <p:cNvPr id="9" name="Прямоугольник 8"/>
            <p:cNvSpPr/>
            <p:nvPr/>
          </p:nvSpPr>
          <p:spPr>
            <a:xfrm rot="21414669">
              <a:off x="912547" y="3903767"/>
              <a:ext cx="4320480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uk-UA" sz="4800" b="1" i="1" dirty="0">
                  <a:latin typeface="Monotype Corsiva" pitchFamily="66" charset="0"/>
                </a:rPr>
                <a:t>4 жовтня </a:t>
              </a:r>
              <a:r>
                <a:rPr lang="uk-UA" sz="4800" b="1" i="1" dirty="0" smtClean="0">
                  <a:latin typeface="Monotype Corsiva" pitchFamily="66" charset="0"/>
                </a:rPr>
                <a:t>–</a:t>
              </a:r>
              <a:r>
                <a:rPr lang="uk-UA" sz="4800" i="1" dirty="0" smtClean="0">
                  <a:latin typeface="Monotype Corsiva" pitchFamily="66" charset="0"/>
                </a:rPr>
                <a:t> </a:t>
              </a:r>
            </a:p>
            <a:p>
              <a:pPr algn="ctr"/>
              <a:r>
                <a:rPr lang="uk-UA" sz="4800" i="1" dirty="0" smtClean="0">
                  <a:latin typeface="Monotype Corsiva" pitchFamily="66" charset="0"/>
                </a:rPr>
                <a:t>Всесвітній </a:t>
              </a:r>
              <a:r>
                <a:rPr lang="uk-UA" sz="4800" i="1" dirty="0">
                  <a:latin typeface="Monotype Corsiva" pitchFamily="66" charset="0"/>
                </a:rPr>
                <a:t>день </a:t>
              </a:r>
              <a:endParaRPr lang="uk-UA" sz="4800" i="1" dirty="0" smtClean="0">
                <a:latin typeface="Monotype Corsiva" pitchFamily="66" charset="0"/>
              </a:endParaRPr>
            </a:p>
            <a:p>
              <a:pPr algn="ctr"/>
              <a:r>
                <a:rPr lang="uk-UA" sz="4800" i="1" dirty="0" smtClean="0">
                  <a:latin typeface="Monotype Corsiva" pitchFamily="66" charset="0"/>
                </a:rPr>
                <a:t>захисту </a:t>
              </a:r>
              <a:r>
                <a:rPr lang="uk-UA" sz="4800" i="1" dirty="0">
                  <a:latin typeface="Monotype Corsiva" pitchFamily="66" charset="0"/>
                </a:rPr>
                <a:t>тварин</a:t>
              </a:r>
              <a:endParaRPr lang="ru-RU" sz="4800" i="1" dirty="0">
                <a:latin typeface="Monotype Corsiva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8415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10"/>
          <a:stretch/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26557"/>
            <a:ext cx="6336704" cy="41225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2" name="Группа 11"/>
          <p:cNvGrpSpPr/>
          <p:nvPr/>
        </p:nvGrpSpPr>
        <p:grpSpPr>
          <a:xfrm>
            <a:off x="1771290" y="3501008"/>
            <a:ext cx="5537014" cy="3043070"/>
            <a:chOff x="179512" y="3501008"/>
            <a:chExt cx="5537014" cy="3043070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3501008"/>
              <a:ext cx="5537014" cy="3043070"/>
            </a:xfrm>
            <a:prstGeom prst="rect">
              <a:avLst/>
            </a:prstGeom>
          </p:spPr>
        </p:pic>
        <p:sp>
          <p:nvSpPr>
            <p:cNvPr id="9" name="Прямоугольник 8"/>
            <p:cNvSpPr/>
            <p:nvPr/>
          </p:nvSpPr>
          <p:spPr>
            <a:xfrm rot="21414669">
              <a:off x="912547" y="3903767"/>
              <a:ext cx="4320480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uk-UA" sz="4800" b="1" i="1" dirty="0" smtClean="0">
                  <a:latin typeface="Monotype Corsiva" pitchFamily="66" charset="0"/>
                </a:rPr>
                <a:t>10 грудня -</a:t>
              </a:r>
              <a:r>
                <a:rPr lang="uk-UA" sz="4800" i="1" dirty="0" smtClean="0">
                  <a:latin typeface="Monotype Corsiva" pitchFamily="66" charset="0"/>
                </a:rPr>
                <a:t> </a:t>
              </a:r>
            </a:p>
            <a:p>
              <a:pPr algn="ctr"/>
              <a:r>
                <a:rPr lang="uk-UA" sz="4800" i="1" dirty="0" smtClean="0">
                  <a:latin typeface="Monotype Corsiva" pitchFamily="66" charset="0"/>
                </a:rPr>
                <a:t>Всесвітній </a:t>
              </a:r>
              <a:r>
                <a:rPr lang="uk-UA" sz="4800" i="1" dirty="0">
                  <a:latin typeface="Monotype Corsiva" pitchFamily="66" charset="0"/>
                </a:rPr>
                <a:t>день </a:t>
              </a:r>
              <a:endParaRPr lang="uk-UA" sz="4800" i="1" dirty="0" smtClean="0">
                <a:latin typeface="Monotype Corsiva" pitchFamily="66" charset="0"/>
              </a:endParaRPr>
            </a:p>
            <a:p>
              <a:pPr algn="ctr"/>
              <a:r>
                <a:rPr lang="uk-UA" sz="4800" i="1" dirty="0" smtClean="0">
                  <a:latin typeface="Monotype Corsiva" pitchFamily="66" charset="0"/>
                </a:rPr>
                <a:t>прав </a:t>
              </a:r>
              <a:r>
                <a:rPr lang="uk-UA" sz="4800" i="1" dirty="0">
                  <a:latin typeface="Monotype Corsiva" pitchFamily="66" charset="0"/>
                </a:rPr>
                <a:t>тварин</a:t>
              </a:r>
              <a:endParaRPr lang="ru-RU" sz="4800" i="1" dirty="0">
                <a:latin typeface="Monotype Corsiva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33980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10"/>
          <a:stretch/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1290" y="116632"/>
            <a:ext cx="6264695" cy="361048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1290" y="3501008"/>
            <a:ext cx="5537014" cy="304307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 rot="21414669">
            <a:off x="1927747" y="3937118"/>
            <a:ext cx="554837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800" b="1" i="1" dirty="0" smtClean="0">
                <a:latin typeface="Monotype Corsiva" pitchFamily="66" charset="0"/>
              </a:rPr>
              <a:t>19 лютого -</a:t>
            </a:r>
            <a:r>
              <a:rPr lang="uk-UA" sz="4800" i="1" dirty="0" smtClean="0">
                <a:latin typeface="Monotype Corsiva" pitchFamily="66" charset="0"/>
              </a:rPr>
              <a:t> </a:t>
            </a:r>
          </a:p>
          <a:p>
            <a:pPr algn="ctr"/>
            <a:r>
              <a:rPr lang="uk-UA" sz="3600" i="1" dirty="0" smtClean="0">
                <a:latin typeface="Monotype Corsiva" pitchFamily="66" charset="0"/>
              </a:rPr>
              <a:t>Всесвітній </a:t>
            </a:r>
            <a:r>
              <a:rPr lang="uk-UA" sz="3600" i="1" dirty="0">
                <a:latin typeface="Monotype Corsiva" pitchFamily="66" charset="0"/>
              </a:rPr>
              <a:t>день </a:t>
            </a:r>
            <a:endParaRPr lang="uk-UA" sz="3600" i="1" dirty="0" smtClean="0">
              <a:latin typeface="Monotype Corsiva" pitchFamily="66" charset="0"/>
            </a:endParaRPr>
          </a:p>
          <a:p>
            <a:pPr algn="ctr"/>
            <a:r>
              <a:rPr lang="uk-UA" sz="3600" i="1" dirty="0">
                <a:latin typeface="Monotype Corsiva" pitchFamily="66" charset="0"/>
              </a:rPr>
              <a:t>к</a:t>
            </a:r>
            <a:r>
              <a:rPr lang="uk-UA" sz="3600" i="1" dirty="0" smtClean="0">
                <a:latin typeface="Monotype Corsiva" pitchFamily="66" charset="0"/>
              </a:rPr>
              <a:t>итів і морських ссавців</a:t>
            </a:r>
            <a:endParaRPr lang="ru-RU" sz="3600" i="1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312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10"/>
          <a:stretch/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1290" y="3501008"/>
            <a:ext cx="5537014" cy="304307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 rot="21414669">
            <a:off x="1927747" y="3936939"/>
            <a:ext cx="554837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800" b="1" i="1" dirty="0" smtClean="0">
                <a:latin typeface="Monotype Corsiva" pitchFamily="66" charset="0"/>
              </a:rPr>
              <a:t>1 </a:t>
            </a:r>
            <a:r>
              <a:rPr lang="uk-UA" sz="4800" b="1" i="1" dirty="0" err="1" smtClean="0">
                <a:latin typeface="Monotype Corsiva" pitchFamily="66" charset="0"/>
              </a:rPr>
              <a:t>квітня-</a:t>
            </a:r>
            <a:r>
              <a:rPr lang="uk-UA" sz="4800" i="1" dirty="0" smtClean="0">
                <a:latin typeface="Monotype Corsiva" pitchFamily="66" charset="0"/>
              </a:rPr>
              <a:t> </a:t>
            </a:r>
          </a:p>
          <a:p>
            <a:pPr algn="ctr"/>
            <a:r>
              <a:rPr lang="uk-UA" sz="4400" i="1" dirty="0" smtClean="0">
                <a:latin typeface="Monotype Corsiva" pitchFamily="66" charset="0"/>
              </a:rPr>
              <a:t>Міжнародний</a:t>
            </a:r>
          </a:p>
          <a:p>
            <a:pPr algn="ctr"/>
            <a:r>
              <a:rPr lang="uk-UA" sz="4400" i="1" dirty="0" smtClean="0">
                <a:latin typeface="Monotype Corsiva" pitchFamily="66" charset="0"/>
              </a:rPr>
              <a:t>День птахів</a:t>
            </a:r>
            <a:endParaRPr lang="ru-RU" sz="4400" i="1" dirty="0">
              <a:latin typeface="Monotype Corsiva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2642" y="113258"/>
            <a:ext cx="3014310" cy="3315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142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10"/>
          <a:stretch/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51520" y="27433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800" b="1" dirty="0">
                <a:ln>
                  <a:solidFill>
                    <a:schemeClr val="accent4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Конкурс «Захисники природи»</a:t>
            </a:r>
            <a:endParaRPr lang="ru-RU" sz="4800" dirty="0">
              <a:ln>
                <a:solidFill>
                  <a:schemeClr val="accent4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980728"/>
            <a:ext cx="871296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3200" i="1" dirty="0" smtClean="0"/>
              <a:t>1. Одна з найвідоміших природоохоронних організацій називається в перекладі на українську «Зелений світ». Що це за організація?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148064" y="2507412"/>
            <a:ext cx="36724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smtClean="0"/>
              <a:t>А) </a:t>
            </a:r>
            <a:r>
              <a:rPr lang="uk-UA" sz="3200" b="1" i="1" dirty="0" err="1" smtClean="0"/>
              <a:t>Greenpeace</a:t>
            </a:r>
            <a:r>
              <a:rPr lang="uk-UA" sz="3200" b="1" i="1" dirty="0" smtClean="0"/>
              <a:t> </a:t>
            </a:r>
          </a:p>
          <a:p>
            <a:r>
              <a:rPr lang="uk-UA" sz="3200" b="1" i="1" dirty="0" smtClean="0"/>
              <a:t>Б) </a:t>
            </a:r>
            <a:r>
              <a:rPr lang="uk-UA" sz="3200" b="1" i="1" dirty="0" err="1" smtClean="0"/>
              <a:t>Green</a:t>
            </a:r>
            <a:r>
              <a:rPr lang="uk-UA" sz="3200" b="1" i="1" dirty="0" smtClean="0"/>
              <a:t> </a:t>
            </a:r>
            <a:r>
              <a:rPr lang="uk-UA" sz="3200" b="1" i="1" dirty="0" err="1" smtClean="0"/>
              <a:t>Apple</a:t>
            </a:r>
            <a:r>
              <a:rPr lang="uk-UA" sz="3200" b="1" i="1" dirty="0" smtClean="0"/>
              <a:t> </a:t>
            </a:r>
          </a:p>
          <a:p>
            <a:r>
              <a:rPr lang="uk-UA" sz="3200" b="1" i="1" dirty="0" smtClean="0"/>
              <a:t>B) </a:t>
            </a:r>
            <a:r>
              <a:rPr lang="uk-UA" sz="3200" b="1" i="1" dirty="0" err="1" smtClean="0"/>
              <a:t>Green</a:t>
            </a:r>
            <a:r>
              <a:rPr lang="uk-UA" sz="3200" b="1" i="1" dirty="0" smtClean="0"/>
              <a:t> </a:t>
            </a:r>
            <a:r>
              <a:rPr lang="uk-UA" sz="3200" b="1" i="1" dirty="0" err="1" smtClean="0"/>
              <a:t>crocodile</a:t>
            </a:r>
            <a:endParaRPr lang="ru-RU" sz="3200" b="1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88" b="14423"/>
          <a:stretch/>
        </p:blipFill>
        <p:spPr>
          <a:xfrm>
            <a:off x="812063" y="3020980"/>
            <a:ext cx="4320480" cy="36868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8371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B05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B05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10"/>
          <a:stretch/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51520" y="27433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800" b="1" dirty="0">
                <a:ln>
                  <a:solidFill>
                    <a:schemeClr val="accent4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Конкурс «Захисники природи»</a:t>
            </a:r>
            <a:endParaRPr lang="ru-RU" sz="4800" dirty="0">
              <a:ln>
                <a:solidFill>
                  <a:schemeClr val="accent4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980728"/>
            <a:ext cx="871296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i="1" dirty="0"/>
              <a:t>2. Основний документ, в якому узагальнено матеріали про сучасний стан рідкісних видів тварин і рослин і таких, що знаходяться під загрозою зникнення. Це …</a:t>
            </a:r>
            <a:endParaRPr lang="ru-RU" sz="3200" i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148064" y="2507412"/>
            <a:ext cx="36724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smtClean="0"/>
              <a:t>А) </a:t>
            </a:r>
            <a:r>
              <a:rPr lang="uk-UA" sz="3200" b="1" i="1" dirty="0" smtClean="0"/>
              <a:t>Конституція </a:t>
            </a:r>
          </a:p>
          <a:p>
            <a:r>
              <a:rPr lang="uk-UA" sz="3200" b="1" i="1" dirty="0" smtClean="0"/>
              <a:t>Б) Червона книга</a:t>
            </a:r>
          </a:p>
          <a:p>
            <a:r>
              <a:rPr lang="uk-UA" sz="3200" b="1" i="1" dirty="0" smtClean="0"/>
              <a:t>B) енциклопедія</a:t>
            </a:r>
            <a:endParaRPr lang="ru-RU" sz="32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63605">
            <a:off x="1043608" y="3292241"/>
            <a:ext cx="3425191" cy="3305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72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B05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B05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10"/>
          <a:stretch/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51520" y="27433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800" b="1" dirty="0">
                <a:ln>
                  <a:solidFill>
                    <a:schemeClr val="accent4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Конкурс «Захисники природи»</a:t>
            </a:r>
            <a:endParaRPr lang="ru-RU" sz="4800" dirty="0">
              <a:ln>
                <a:solidFill>
                  <a:schemeClr val="accent4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980728"/>
            <a:ext cx="871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i="1" dirty="0"/>
              <a:t>3. Територія </a:t>
            </a:r>
            <a:r>
              <a:rPr lang="uk-UA" sz="3200" i="1" dirty="0" smtClean="0"/>
              <a:t>або акваторія, </a:t>
            </a:r>
            <a:r>
              <a:rPr lang="uk-UA" sz="3200" i="1" dirty="0"/>
              <a:t>на якій зберігається в природному стані весь </a:t>
            </a:r>
            <a:r>
              <a:rPr lang="uk-UA" sz="3200" i="1" dirty="0" smtClean="0"/>
              <a:t>її природний комплекс, </a:t>
            </a:r>
            <a:r>
              <a:rPr lang="uk-UA" sz="3200" i="1" dirty="0"/>
              <a:t>це …</a:t>
            </a:r>
            <a:endParaRPr lang="ru-RU" sz="3200" i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084168" y="2497393"/>
            <a:ext cx="26642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smtClean="0"/>
              <a:t>А) </a:t>
            </a:r>
            <a:r>
              <a:rPr lang="uk-UA" sz="3200" b="1" i="1" dirty="0" smtClean="0"/>
              <a:t>зоопарк</a:t>
            </a:r>
          </a:p>
          <a:p>
            <a:r>
              <a:rPr lang="uk-UA" sz="3200" b="1" i="1" dirty="0" smtClean="0"/>
              <a:t>Б) заповідник </a:t>
            </a:r>
          </a:p>
          <a:p>
            <a:r>
              <a:rPr lang="uk-UA" sz="3200" b="1" i="1" dirty="0" smtClean="0"/>
              <a:t>B) парк</a:t>
            </a:r>
            <a:endParaRPr lang="ru-RU" sz="32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548" y="2924944"/>
            <a:ext cx="5911620" cy="35469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15845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B05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B05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10"/>
          <a:stretch/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51520" y="27433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800" b="1" dirty="0">
                <a:ln>
                  <a:solidFill>
                    <a:schemeClr val="accent4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Конкурс «Захисники природи»</a:t>
            </a:r>
            <a:endParaRPr lang="ru-RU" sz="4800" dirty="0">
              <a:ln>
                <a:solidFill>
                  <a:schemeClr val="accent4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980728"/>
            <a:ext cx="871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i="1" dirty="0" smtClean="0"/>
              <a:t>4. Всесвітній </a:t>
            </a:r>
            <a:r>
              <a:rPr lang="uk-UA" sz="3200" i="1" dirty="0"/>
              <a:t>фонд природи </a:t>
            </a:r>
            <a:r>
              <a:rPr lang="uk-UA" sz="3200" i="1" dirty="0" smtClean="0"/>
              <a:t>(</a:t>
            </a:r>
            <a:r>
              <a:rPr lang="uk-UA" sz="3200" i="1" dirty="0" err="1"/>
              <a:t>а</a:t>
            </a:r>
            <a:r>
              <a:rPr lang="uk-UA" sz="3200" i="1" dirty="0" err="1" smtClean="0"/>
              <a:t>нгл.World</a:t>
            </a:r>
            <a:r>
              <a:rPr lang="uk-UA" sz="3200" i="1" dirty="0" smtClean="0"/>
              <a:t> </a:t>
            </a:r>
            <a:r>
              <a:rPr lang="uk-UA" sz="3200" i="1" dirty="0"/>
              <a:t>Wide Fund for Nature) своєю емблемою має рідкісну тварину. Що це за тварина?</a:t>
            </a:r>
            <a:endParaRPr lang="ru-RU" sz="3200" i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084168" y="2497393"/>
            <a:ext cx="26642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smtClean="0"/>
              <a:t>А) </a:t>
            </a:r>
            <a:r>
              <a:rPr lang="uk-UA" sz="3200" b="1" i="1" dirty="0" smtClean="0"/>
              <a:t>миша</a:t>
            </a:r>
          </a:p>
          <a:p>
            <a:r>
              <a:rPr lang="uk-UA" sz="3200" b="1" i="1" dirty="0" smtClean="0"/>
              <a:t>Б) бегемот</a:t>
            </a:r>
          </a:p>
          <a:p>
            <a:r>
              <a:rPr lang="uk-UA" sz="3200" b="1" i="1" dirty="0" smtClean="0"/>
              <a:t>B) панда</a:t>
            </a:r>
            <a:endParaRPr lang="ru-RU" sz="32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708920"/>
            <a:ext cx="38100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104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B05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B05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396</TotalTime>
  <Words>248</Words>
  <Application>Microsoft Office PowerPoint</Application>
  <PresentationFormat>Экран (4:3)</PresentationFormat>
  <Paragraphs>78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Начальная</vt:lpstr>
      <vt:lpstr>Турнір  юних зоологів  (до Всесвітнього дня захисту тварин)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Оксана</dc:creator>
  <cp:lastModifiedBy>Пользователь Windows</cp:lastModifiedBy>
  <cp:revision>18</cp:revision>
  <dcterms:created xsi:type="dcterms:W3CDTF">2017-10-28T20:00:21Z</dcterms:created>
  <dcterms:modified xsi:type="dcterms:W3CDTF">2017-11-04T19:09:24Z</dcterms:modified>
</cp:coreProperties>
</file>