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32" r:id="rId3"/>
    <p:sldMasterId id="2147483744" r:id="rId4"/>
    <p:sldMasterId id="2147483756" r:id="rId5"/>
  </p:sldMasterIdLst>
  <p:notesMasterIdLst>
    <p:notesMasterId r:id="rId39"/>
  </p:notesMasterIdLst>
  <p:sldIdLst>
    <p:sldId id="261" r:id="rId6"/>
    <p:sldId id="260" r:id="rId7"/>
    <p:sldId id="292" r:id="rId8"/>
    <p:sldId id="266" r:id="rId9"/>
    <p:sldId id="262" r:id="rId10"/>
    <p:sldId id="259" r:id="rId11"/>
    <p:sldId id="288" r:id="rId12"/>
    <p:sldId id="295" r:id="rId13"/>
    <p:sldId id="267" r:id="rId14"/>
    <p:sldId id="270" r:id="rId15"/>
    <p:sldId id="263" r:id="rId16"/>
    <p:sldId id="294" r:id="rId17"/>
    <p:sldId id="265" r:id="rId18"/>
    <p:sldId id="274" r:id="rId19"/>
    <p:sldId id="272" r:id="rId20"/>
    <p:sldId id="290" r:id="rId21"/>
    <p:sldId id="291" r:id="rId22"/>
    <p:sldId id="296" r:id="rId23"/>
    <p:sldId id="277" r:id="rId24"/>
    <p:sldId id="275" r:id="rId25"/>
    <p:sldId id="271" r:id="rId26"/>
    <p:sldId id="269" r:id="rId27"/>
    <p:sldId id="279" r:id="rId28"/>
    <p:sldId id="280" r:id="rId29"/>
    <p:sldId id="281" r:id="rId30"/>
    <p:sldId id="282" r:id="rId31"/>
    <p:sldId id="276" r:id="rId32"/>
    <p:sldId id="283" r:id="rId33"/>
    <p:sldId id="289" r:id="rId34"/>
    <p:sldId id="284" r:id="rId35"/>
    <p:sldId id="285" r:id="rId36"/>
    <p:sldId id="286" r:id="rId37"/>
    <p:sldId id="293" r:id="rId38"/>
  </p:sldIdLst>
  <p:sldSz cx="9144000" cy="6858000" type="screen4x3"/>
  <p:notesSz cx="6888163" cy="100203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66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uk-UA" sz="1922" b="1" i="0" u="none" strike="noStrike" baseline="0" noProof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uk-UA" noProof="0"/>
              <a:t> </a:t>
            </a:r>
            <a:r>
              <a:rPr lang="uk-UA" noProof="0" smtClean="0"/>
              <a:t>Шляхи інфікування ВІЛ серед нових офіційно зареєстрованих випадків</a:t>
            </a:r>
            <a:endParaRPr lang="uk-UA" noProof="0"/>
          </a:p>
        </c:rich>
      </c:tx>
      <c:layout>
        <c:manualLayout>
          <c:xMode val="edge"/>
          <c:yMode val="edge"/>
          <c:x val="0.11553784860557766"/>
          <c:y val="0"/>
        </c:manualLayout>
      </c:layout>
      <c:overlay val="0"/>
      <c:spPr>
        <a:noFill/>
        <a:ln w="47625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9840637450199298E-3"/>
          <c:y val="0.14576271186440706"/>
          <c:w val="0.98605577689243029"/>
          <c:h val="0.66779661016949454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23813">
              <a:solidFill>
                <a:srgbClr val="000000"/>
              </a:solidFill>
              <a:prstDash val="solid"/>
            </a:ln>
          </c:spPr>
          <c:explosion val="8"/>
          <c:dPt>
            <c:idx val="0"/>
            <c:bubble3D val="0"/>
            <c:spPr>
              <a:solidFill>
                <a:srgbClr val="FF0000"/>
              </a:solidFill>
              <a:ln w="23813">
                <a:solidFill>
                  <a:srgbClr val="FFFFFF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FF00"/>
              </a:solidFill>
              <a:ln w="23813">
                <a:solidFill>
                  <a:srgbClr val="FFFFFF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00FF00"/>
              </a:solidFill>
              <a:ln w="23813">
                <a:solidFill>
                  <a:srgbClr val="FFFFFF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CCFFFF"/>
              </a:solidFill>
              <a:ln w="23813">
                <a:solidFill>
                  <a:srgbClr val="FFFFFF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0.18957037020457487"/>
                  <c:y val="-6.253611892402853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2099910496913563"/>
                  <c:y val="-0.1676271788506367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1860303676032888"/>
                  <c:y val="6.73435055676023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1153596707569451E-2"/>
                  <c:y val="-7.4747132411303189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 w="47625">
                <a:noFill/>
              </a:ln>
            </c:spPr>
            <c:txPr>
              <a:bodyPr/>
              <a:lstStyle/>
              <a:p>
                <a:pPr>
                  <a:defRPr lang="ru-RU" sz="1781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uk-UA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Лист1!$D$213:$D$216</c:f>
              <c:strCache>
                <c:ptCount val="4"/>
                <c:pt idx="0">
                  <c:v>половой</c:v>
                </c:pt>
                <c:pt idx="1">
                  <c:v>употребление инъекционных наркотиков </c:v>
                </c:pt>
                <c:pt idx="2">
                  <c:v>число детей, рожденных ВИЧ-инфицированными матерями </c:v>
                </c:pt>
                <c:pt idx="3">
                  <c:v>не определен</c:v>
                </c:pt>
              </c:strCache>
            </c:strRef>
          </c:cat>
          <c:val>
            <c:numRef>
              <c:f>Лист1!$E$213:$E$216</c:f>
              <c:numCache>
                <c:formatCode>0.00%</c:formatCode>
                <c:ptCount val="4"/>
                <c:pt idx="0">
                  <c:v>0.38400000000000056</c:v>
                </c:pt>
                <c:pt idx="1">
                  <c:v>0.40100000000000002</c:v>
                </c:pt>
                <c:pt idx="2">
                  <c:v>0.19400000000000026</c:v>
                </c:pt>
                <c:pt idx="3">
                  <c:v>2.1000000000000039E-2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47625">
          <a:noFill/>
        </a:ln>
      </c:spPr>
    </c:plotArea>
    <c:legend>
      <c:legendPos val="b"/>
      <c:layout>
        <c:manualLayout>
          <c:xMode val="edge"/>
          <c:yMode val="edge"/>
          <c:x val="9.3625498007968544E-2"/>
          <c:y val="0.82711864406779667"/>
          <c:w val="0.85059760956175301"/>
          <c:h val="0.14915254237288136"/>
        </c:manualLayout>
      </c:layout>
      <c:overlay val="0"/>
      <c:spPr>
        <a:noFill/>
        <a:ln w="47625">
          <a:noFill/>
        </a:ln>
      </c:spPr>
      <c:txPr>
        <a:bodyPr/>
        <a:lstStyle/>
        <a:p>
          <a:pPr>
            <a:defRPr lang="ru-RU" sz="1378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uk-UA"/>
        </a:p>
      </c:txPr>
    </c:legend>
    <c:plotVisOnly val="1"/>
    <c:dispBlanksAs val="zero"/>
    <c:showDLblsOverMax val="0"/>
  </c:chart>
  <c:spPr>
    <a:solidFill>
      <a:srgbClr val="FFFFFF"/>
    </a:solidFill>
    <a:ln w="5953">
      <a:solidFill>
        <a:srgbClr val="000000"/>
      </a:solidFill>
      <a:prstDash val="solid"/>
    </a:ln>
  </c:spPr>
  <c:txPr>
    <a:bodyPr/>
    <a:lstStyle/>
    <a:p>
      <a:pPr>
        <a:defRPr sz="22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uk-UA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D8DD3B6-9D90-47A9-8CAC-74669022097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92424F87-351D-4BFD-8B9E-07A9880B9F4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43027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998F81-546F-488F-9335-B2A47B949478}" type="slidenum">
              <a:rPr lang="en-GB"/>
              <a:pPr/>
              <a:t>23</a:t>
            </a:fld>
            <a:endParaRPr lang="en-GB"/>
          </a:p>
        </p:txBody>
      </p:sp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26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38B3D5-8920-4B55-9973-ECB391CD4C25}" type="slidenum">
              <a:rPr lang="en-GB"/>
              <a:pPr/>
              <a:t>24</a:t>
            </a:fld>
            <a:endParaRPr lang="en-GB"/>
          </a:p>
        </p:txBody>
      </p:sp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Например в Украине, где система регистрации ( диспансеризации) ВИЧ-инфицированных налажена сравнительно на очень высоком уровне ( баланс между учетностью и добровольностью) остается разница. №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081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926AF4-67D4-4980-9845-FF21A02DABFD}" type="slidenum">
              <a:rPr lang="en-GB"/>
              <a:pPr/>
              <a:t>26</a:t>
            </a:fld>
            <a:endParaRPr lang="en-GB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3754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4F9E2-F4DB-42C3-A782-4BA8CF81E8DA}" type="datetimeFigureOut">
              <a:rPr lang="uk-UA" smtClean="0"/>
              <a:pPr/>
              <a:t>07.11.2017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C88C8-5BA9-4BBE-B190-A35E6EC8485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://gej-3.tripod.com/animatedstars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785786" y="285728"/>
            <a:ext cx="7786742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Віруси як неклітинні форми життя. Будова, життєві цикли вірусів </a:t>
            </a:r>
            <a:endParaRPr kumimoji="0" lang="uk-UA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026" name="Picture 2" descr="&amp;Ncy;&amp;iecy;&amp;kcy;&amp;lcy;&amp;iukcy;&amp;tcy;&amp;icy;&amp;ncy;&amp;ncy;&amp;iukcy; &amp;fcy;&amp;ocy;&amp;rcy;&amp;mcy;&amp;icy; &amp;zhcy;&amp;icy;&amp;tcy;&amp;tcy;&amp;yacy;"/>
          <p:cNvPicPr>
            <a:picLocks noChangeAspect="1" noChangeArrowheads="1"/>
          </p:cNvPicPr>
          <p:nvPr/>
        </p:nvPicPr>
        <p:blipFill>
          <a:blip r:embed="rId3"/>
          <a:srcRect r="5358"/>
          <a:stretch>
            <a:fillRect/>
          </a:stretch>
        </p:blipFill>
        <p:spPr bwMode="auto">
          <a:xfrm>
            <a:off x="5143504" y="1857364"/>
            <a:ext cx="3786182" cy="2350305"/>
          </a:xfrm>
          <a:prstGeom prst="rect">
            <a:avLst/>
          </a:prstGeom>
          <a:noFill/>
        </p:spPr>
      </p:pic>
      <p:sp>
        <p:nvSpPr>
          <p:cNvPr id="1028" name="AutoShape 4" descr="http://subserver101.gdz4you.com/presentations/presentations_slide.php?id=5164&amp;slidenum=0&amp;slidetype=minisli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0" name="AutoShape 6" descr="http://subserver101.gdz4you.com/presentations/presentations_slide.php?id=5164&amp;slidenum=0&amp;slidetype=minisli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8" descr="http://bekeauss.net/Thumbnails/vir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35" name="Picture 11" descr="http://uch.znate.ru/tw_files2/urls_25/11/d-10603/img1.jpg"/>
          <p:cNvPicPr>
            <a:picLocks noChangeAspect="1" noChangeArrowheads="1"/>
          </p:cNvPicPr>
          <p:nvPr/>
        </p:nvPicPr>
        <p:blipFill>
          <a:blip r:embed="rId4"/>
          <a:srcRect b="3749"/>
          <a:stretch>
            <a:fillRect/>
          </a:stretch>
        </p:blipFill>
        <p:spPr bwMode="auto">
          <a:xfrm>
            <a:off x="428596" y="1857364"/>
            <a:ext cx="3357586" cy="2364169"/>
          </a:xfrm>
          <a:prstGeom prst="rect">
            <a:avLst/>
          </a:prstGeom>
          <a:noFill/>
        </p:spPr>
      </p:pic>
      <p:pic>
        <p:nvPicPr>
          <p:cNvPr id="10" name="Picture 4" descr="http://www.altinyag.com.tr/images/banner201392515455657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286256"/>
            <a:ext cx="8429684" cy="2356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mirbiologa.ru/images/stories/mb/Virus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86058"/>
            <a:ext cx="2124075" cy="1790701"/>
          </a:xfrm>
          <a:prstGeom prst="rect">
            <a:avLst/>
          </a:prstGeom>
          <a:noFill/>
        </p:spPr>
      </p:pic>
      <p:pic>
        <p:nvPicPr>
          <p:cNvPr id="5" name="Picture 4" descr="http://mypresentation.ru/documents/5beac72c9cee99b43832d6ec6ee540c7/img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3" descr="http://freeppt.ru/Prew/HimikPr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dailyhp.wpengine.netdna-cdn.com/wp-content/uploads/2015-02-02-2015-environment-shapes-immune-system-not-genetics-t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286124"/>
            <a:ext cx="2357486" cy="235748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42910" y="285728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Arial Black" pitchFamily="34" charset="0"/>
              </a:rPr>
              <a:t>ВЛАСТИВОСТІ ВІРУСІВ</a:t>
            </a:r>
            <a:endParaRPr lang="uk-UA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71642" y="1000108"/>
            <a:ext cx="705807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Неклітинна будова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71642" y="1714488"/>
            <a:ext cx="7058076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400" b="1" dirty="0" err="1" smtClean="0">
                <a:solidFill>
                  <a:srgbClr val="002060"/>
                </a:solidFill>
              </a:rPr>
              <a:t>Облігатний</a:t>
            </a:r>
            <a:r>
              <a:rPr lang="uk-UA" sz="2400" b="1" dirty="0" smtClean="0">
                <a:solidFill>
                  <a:srgbClr val="002060"/>
                </a:solidFill>
              </a:rPr>
              <a:t>  </a:t>
            </a:r>
            <a:r>
              <a:rPr lang="uk-UA" sz="2400" b="1" dirty="0" smtClean="0">
                <a:solidFill>
                  <a:srgbClr val="002060"/>
                </a:solidFill>
              </a:rPr>
              <a:t>паразит, </a:t>
            </a:r>
            <a:r>
              <a:rPr lang="uk-UA" sz="2400" b="1" dirty="0" err="1" smtClean="0">
                <a:solidFill>
                  <a:srgbClr val="002060"/>
                </a:solidFill>
              </a:rPr>
              <a:t>прокаріотичних</a:t>
            </a:r>
            <a:r>
              <a:rPr lang="uk-UA" sz="2400" b="1" dirty="0" smtClean="0">
                <a:solidFill>
                  <a:srgbClr val="002060"/>
                </a:solidFill>
              </a:rPr>
              <a:t> та </a:t>
            </a:r>
            <a:r>
              <a:rPr lang="uk-UA" sz="2400" b="1" dirty="0" err="1" smtClean="0">
                <a:solidFill>
                  <a:srgbClr val="002060"/>
                </a:solidFill>
              </a:rPr>
              <a:t>аукаріотичних</a:t>
            </a:r>
            <a:r>
              <a:rPr lang="uk-UA" sz="2400" b="1" dirty="0" smtClean="0">
                <a:solidFill>
                  <a:srgbClr val="002060"/>
                </a:solidFill>
              </a:rPr>
              <a:t> клітин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71642" y="2798200"/>
            <a:ext cx="4343495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</a:rPr>
              <a:t>Відсутність власного обміну речовин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56" y="3933056"/>
            <a:ext cx="4357782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</a:rPr>
              <a:t>Використання органел клітини-хазяїна для синтезу нових вірусних частинок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7356" y="5357826"/>
            <a:ext cx="4357782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</a:rPr>
              <a:t>Відсутність проявів </a:t>
            </a:r>
            <a:r>
              <a:rPr lang="uk-UA" sz="2400" b="1" dirty="0" err="1" smtClean="0">
                <a:solidFill>
                  <a:srgbClr val="002060"/>
                </a:solidFill>
              </a:rPr>
              <a:t>життє</a:t>
            </a:r>
            <a:r>
              <a:rPr lang="uk-UA" sz="2400" b="1" dirty="0" smtClean="0">
                <a:solidFill>
                  <a:srgbClr val="002060"/>
                </a:solidFill>
              </a:rPr>
              <a:t>-діяльності </a:t>
            </a:r>
            <a:r>
              <a:rPr lang="uk-UA" sz="2400" b="1" dirty="0" smtClean="0">
                <a:solidFill>
                  <a:srgbClr val="002060"/>
                </a:solidFill>
              </a:rPr>
              <a:t>поза клітиною – господарем 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00826" y="5949280"/>
            <a:ext cx="2103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 smtClean="0"/>
              <a:t>Самозбирання</a:t>
            </a:r>
            <a:r>
              <a:rPr lang="uk-UA" b="1" dirty="0" smtClean="0"/>
              <a:t> вірусу</a:t>
            </a:r>
            <a:endParaRPr lang="uk-U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457200" y="116632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err="1" smtClean="0">
                <a:latin typeface="Arial Cyr" panose="020B0604020202020204" pitchFamily="34" charset="-52"/>
              </a:rPr>
              <a:t>Самозбирання</a:t>
            </a:r>
            <a:r>
              <a:rPr lang="uk-UA" sz="4800" b="1" dirty="0" smtClean="0">
                <a:latin typeface="Arial Cyr" panose="020B0604020202020204" pitchFamily="34" charset="-52"/>
              </a:rPr>
              <a:t> вірусу</a:t>
            </a:r>
            <a:endParaRPr lang="uk-UA" sz="4800" b="1" dirty="0">
              <a:latin typeface="Arial Cyr" panose="020B0604020202020204" pitchFamily="34" charset="-52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9" t="51543" r="7043" b="7091"/>
          <a:stretch/>
        </p:blipFill>
        <p:spPr>
          <a:xfrm>
            <a:off x="2555776" y="4293096"/>
            <a:ext cx="6519896" cy="2530109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200" y="947629"/>
            <a:ext cx="6224124" cy="33454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58" y="1916832"/>
            <a:ext cx="2236857" cy="381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11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https://im3-tub-ua.yandex.net/i?id=b73c3704b3f3ef5ba71136acb0816ca7&amp;n=33&amp;h=215&amp;w=16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6" name="AutoShape 2" descr="https://im1-tub-ua.yandex.net/i?id=50beba7a2468517598fbce5ff6996241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8" name="AutoShape 4" descr="https://im2-tub-ua.yandex.net/i?id=a2a2dea88e2ff6478befa56f023eb029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0" name="AutoShape 6" descr="https://im2-tub-ua.yandex.net/i?id=a2a2dea88e2ff6478befa56f023eb029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3" name="AutoShape 9" descr="https://im3-tub-ua.yandex.net/i?id=f81183204dee91c7535ec73722c6ad19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5" name="AutoShape 11" descr="https://im2-tub-ua.yandex.net/i?id=7a136e3c609013918526479a26b0206c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9" name="AutoShape 15" descr="http://pptgeo.3dn.ru/Templ/Prew/EverSlai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40" name="Picture 16" descr="D:\галкіна\Опімах О.Г\Біологія\Біологія\Відкриті уроки\EverSla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000100" y="785794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C00000"/>
                </a:solidFill>
                <a:latin typeface="Arial Black" pitchFamily="34" charset="0"/>
              </a:rPr>
              <a:t>ПОДІБНІСТЬ ВІРУСІВ </a:t>
            </a:r>
          </a:p>
          <a:p>
            <a:pPr algn="ctr"/>
            <a:r>
              <a:rPr lang="uk-UA" sz="3200" dirty="0" smtClean="0">
                <a:solidFill>
                  <a:srgbClr val="C00000"/>
                </a:solidFill>
                <a:latin typeface="Arial Black" pitchFamily="34" charset="0"/>
              </a:rPr>
              <a:t>І ЖИВОЇ МАТЕРІЇ</a:t>
            </a:r>
            <a:endParaRPr lang="uk-UA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2528824"/>
            <a:ext cx="4000528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Спадковість  і мінливість </a:t>
            </a:r>
            <a:endParaRPr lang="uk-UA" sz="2000" b="1" dirty="0">
              <a:solidFill>
                <a:srgbClr val="002060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1142976" y="2500306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Стрелка вправо 17"/>
          <p:cNvSpPr/>
          <p:nvPr/>
        </p:nvSpPr>
        <p:spPr>
          <a:xfrm>
            <a:off x="1142976" y="3500438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1857356" y="3528956"/>
            <a:ext cx="4000528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Симбіотичний зв`язок (паразити)</a:t>
            </a:r>
            <a:endParaRPr lang="uk-UA" sz="20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57356" y="4457650"/>
            <a:ext cx="4000528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Відповідні місця поширення </a:t>
            </a:r>
            <a:endParaRPr lang="uk-UA" sz="2000" b="1" dirty="0">
              <a:solidFill>
                <a:srgbClr val="002060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1142976" y="5357826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TextBox 22"/>
          <p:cNvSpPr txBox="1"/>
          <p:nvPr/>
        </p:nvSpPr>
        <p:spPr>
          <a:xfrm>
            <a:off x="1857356" y="5214950"/>
            <a:ext cx="4000528" cy="7078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Подібність хімічного складу </a:t>
            </a:r>
          </a:p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з живою матерією</a:t>
            </a:r>
            <a:endParaRPr lang="uk-UA" sz="2000" b="1" dirty="0">
              <a:solidFill>
                <a:srgbClr val="002060"/>
              </a:solidFill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1142976" y="4429132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44" name="Picture 20" descr="http://uslide.ru/images/19/25998/960/img7.jpg"/>
          <p:cNvPicPr>
            <a:picLocks noChangeAspect="1" noChangeArrowheads="1"/>
          </p:cNvPicPr>
          <p:nvPr/>
        </p:nvPicPr>
        <p:blipFill>
          <a:blip r:embed="rId3"/>
          <a:srcRect l="12870" t="22304" r="12209" b="9514"/>
          <a:stretch>
            <a:fillRect/>
          </a:stretch>
        </p:blipFill>
        <p:spPr bwMode="auto">
          <a:xfrm rot="16200000">
            <a:off x="5006338" y="2702108"/>
            <a:ext cx="4850396" cy="3018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6875"/>
          <a:stretch>
            <a:fillRect/>
          </a:stretch>
        </p:blipFill>
        <p:spPr bwMode="auto">
          <a:xfrm>
            <a:off x="0" y="0"/>
            <a:ext cx="92053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 descr="http://wirus-2009.ucoz.ua/_si/0/0247970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916" name="AutoShape 4" descr="http://wirus-2009.ucoz.ua/_si/0/0247970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919" name="AutoShape 7" descr="http://data.gorodaonline.com/f1/s/33/775/image/1335/603/medium_1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1571612"/>
            <a:ext cx="1214446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3" name="TextBox 12"/>
          <p:cNvSpPr txBox="1"/>
          <p:nvPr/>
        </p:nvSpPr>
        <p:spPr>
          <a:xfrm>
            <a:off x="1428728" y="6131502"/>
            <a:ext cx="1500198" cy="369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uk-UA" dirty="0"/>
          </a:p>
        </p:txBody>
      </p:sp>
      <p:pic>
        <p:nvPicPr>
          <p:cNvPr id="16" name="Рисунок 15" descr="4927.jpg"/>
          <p:cNvPicPr>
            <a:picLocks noChangeAspect="1"/>
          </p:cNvPicPr>
          <p:nvPr/>
        </p:nvPicPr>
        <p:blipFill>
          <a:blip r:embed="rId2"/>
          <a:srcRect l="3113" r="4255"/>
          <a:stretch>
            <a:fillRect/>
          </a:stretch>
        </p:blipFill>
        <p:spPr>
          <a:xfrm>
            <a:off x="0" y="0"/>
            <a:ext cx="995250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80ea3ea38e44cb9b41c65c79ffde000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825" y="2000240"/>
            <a:ext cx="4206164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Шляхи проникнення вірусів в організм господаря 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525963"/>
          </a:xfrm>
        </p:spPr>
        <p:txBody>
          <a:bodyPr/>
          <a:lstStyle/>
          <a:p>
            <a:r>
              <a:rPr lang="uk-UA" sz="2400" dirty="0" smtClean="0"/>
              <a:t>Повітряно-крапельним шляхом </a:t>
            </a:r>
            <a:r>
              <a:rPr lang="uk-UA" sz="2000" dirty="0" smtClean="0"/>
              <a:t>(гри, віспа, кір, вітрянка)  </a:t>
            </a:r>
            <a:endParaRPr lang="uk-UA" sz="2400" dirty="0" smtClean="0"/>
          </a:p>
          <a:p>
            <a:r>
              <a:rPr lang="uk-UA" sz="2400" dirty="0" smtClean="0"/>
              <a:t>Оральним шляхом з водою та їжею </a:t>
            </a:r>
            <a:r>
              <a:rPr lang="uk-UA" sz="2000" dirty="0" smtClean="0"/>
              <a:t>(гепатит А,  збудник ящуру, поліомієліт ) </a:t>
            </a:r>
            <a:endParaRPr lang="uk-UA" sz="2400" dirty="0" smtClean="0"/>
          </a:p>
          <a:p>
            <a:r>
              <a:rPr lang="uk-UA" sz="2400" dirty="0" smtClean="0"/>
              <a:t>Через слизові оболонки </a:t>
            </a:r>
            <a:r>
              <a:rPr lang="uk-UA" sz="2000" dirty="0" smtClean="0"/>
              <a:t>(гепатит А,  збудник ящуру, поліомієліт)  </a:t>
            </a:r>
          </a:p>
          <a:p>
            <a:r>
              <a:rPr lang="uk-UA" sz="2400" dirty="0" smtClean="0"/>
              <a:t>Через укуси комах </a:t>
            </a:r>
            <a:r>
              <a:rPr lang="uk-UA" sz="2000" dirty="0" smtClean="0"/>
              <a:t>(енцефаліт, </a:t>
            </a:r>
            <a:r>
              <a:rPr lang="uk-UA" sz="2000" dirty="0" err="1" smtClean="0"/>
              <a:t>зіка</a:t>
            </a:r>
            <a:r>
              <a:rPr lang="uk-UA" sz="2000" dirty="0" smtClean="0"/>
              <a:t>,  жовта </a:t>
            </a:r>
            <a:r>
              <a:rPr lang="uk-UA" sz="2000" dirty="0" err="1" smtClean="0"/>
              <a:t>пронасниця</a:t>
            </a:r>
            <a:r>
              <a:rPr lang="uk-UA" sz="2000" dirty="0" smtClean="0"/>
              <a:t>)  </a:t>
            </a:r>
          </a:p>
          <a:p>
            <a:r>
              <a:rPr lang="uk-UA" sz="2400" dirty="0" smtClean="0"/>
              <a:t>Кров та хірургічні втручання  та статеві контакти </a:t>
            </a:r>
            <a:r>
              <a:rPr lang="uk-UA" sz="2000" dirty="0" smtClean="0"/>
              <a:t>(гепатит В,  ВІЛ)  </a:t>
            </a:r>
          </a:p>
          <a:p>
            <a:endParaRPr lang="uk-UA" sz="1800" dirty="0" smtClean="0"/>
          </a:p>
          <a:p>
            <a:endParaRPr lang="uk-UA" sz="1800" dirty="0" smtClean="0"/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uk-UA" sz="2400" dirty="0"/>
          </a:p>
        </p:txBody>
      </p:sp>
      <p:pic>
        <p:nvPicPr>
          <p:cNvPr id="96259" name="Picture 3" descr="D:\галкіна\Опімах О.Г\Біологія\Біологія\Відкриті уроки\virusy\khlopchi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174454"/>
            <a:ext cx="1071538" cy="1308363"/>
          </a:xfrm>
          <a:prstGeom prst="rect">
            <a:avLst/>
          </a:prstGeom>
          <a:noFill/>
        </p:spPr>
      </p:pic>
      <p:pic>
        <p:nvPicPr>
          <p:cNvPr id="6" name="Рисунок 5" descr="image002.jpg"/>
          <p:cNvPicPr>
            <a:picLocks noChangeAspect="1"/>
          </p:cNvPicPr>
          <p:nvPr/>
        </p:nvPicPr>
        <p:blipFill>
          <a:blip r:embed="rId4"/>
          <a:srcRect r="36797"/>
          <a:stretch>
            <a:fillRect/>
          </a:stretch>
        </p:blipFill>
        <p:spPr>
          <a:xfrm>
            <a:off x="357158" y="5059057"/>
            <a:ext cx="4021234" cy="1584653"/>
          </a:xfrm>
          <a:prstGeom prst="rect">
            <a:avLst/>
          </a:prstGeom>
        </p:spPr>
      </p:pic>
      <p:pic>
        <p:nvPicPr>
          <p:cNvPr id="7" name="Рисунок 6" descr="vrusi-nekltinn-formi-zhittya-formi-zhittya-nekltinn-kltinn_355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5812" y="5000636"/>
            <a:ext cx="4286233" cy="1671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Профілактика та лікування  вірусних інфекцій</a:t>
            </a:r>
            <a:endParaRPr lang="uk-UA" dirty="0"/>
          </a:p>
        </p:txBody>
      </p:sp>
      <p:pic>
        <p:nvPicPr>
          <p:cNvPr id="4" name="Содержимое 3" descr="img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1924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471382"/>
            <a:ext cx="9144000" cy="6001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3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Профілактика</a:t>
            </a:r>
            <a:r>
              <a:rPr lang="ru-RU" sz="33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та </a:t>
            </a:r>
            <a:r>
              <a:rPr lang="ru-RU" sz="33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лікування</a:t>
            </a:r>
            <a:r>
              <a:rPr lang="ru-RU" sz="33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3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вірусних</a:t>
            </a:r>
            <a:r>
              <a:rPr lang="ru-RU" sz="3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3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інфекцій</a:t>
            </a:r>
            <a:endParaRPr lang="ru-RU" sz="33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doctor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958" y="4572008"/>
            <a:ext cx="1375007" cy="2071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/>
              <a:t>Засоби профілактики вірусних </a:t>
            </a:r>
            <a:r>
              <a:rPr lang="uk-UA" b="1" dirty="0" err="1" smtClean="0"/>
              <a:t>хвороб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7"/>
            <a:ext cx="8229600" cy="12961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uk-UA" b="1" dirty="0" smtClean="0">
                <a:latin typeface="Arial Cyr" panose="020B0604020202020204" pitchFamily="34" charset="-52"/>
              </a:rPr>
              <a:t>ліквідація джерела поширення збудника</a:t>
            </a:r>
            <a:endParaRPr lang="uk-UA" b="1" dirty="0">
              <a:latin typeface="Arial Cyr" panose="020B0604020202020204" pitchFamily="34" charset="-52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57200" y="3933055"/>
            <a:ext cx="8229600" cy="12241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uk-UA" b="1" dirty="0" smtClean="0">
                <a:latin typeface="Arial Cyr" panose="020B0604020202020204" pitchFamily="34" charset="-52"/>
              </a:rPr>
              <a:t>переривання механізму передачі збудника</a:t>
            </a:r>
            <a:endParaRPr lang="uk-UA" b="1" dirty="0">
              <a:latin typeface="Arial Cyr" panose="020B0604020202020204" pitchFamily="34" charset="-52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57200" y="5628381"/>
            <a:ext cx="8229600" cy="8249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uk-UA" b="1" dirty="0" smtClean="0">
                <a:latin typeface="Arial Cyr" panose="020B0604020202020204" pitchFamily="34" charset="-52"/>
              </a:rPr>
              <a:t>профілактичні щеплення (вакцинація)</a:t>
            </a:r>
            <a:endParaRPr lang="uk-UA" b="1" dirty="0">
              <a:latin typeface="Arial Cyr" panose="020B06040202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72744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3009" name="Picture 1" descr="D:\галкіна\Опімах О.Г\Біологія\Біологія\Відкриті уроки\virusy\img3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lib.mordgpi.ru/virtual-exhibition/vistavki/Zhivaya%20planeta/HTML/files/assets/common/page-substrates/page0001.jpg"/>
          <p:cNvPicPr>
            <a:picLocks noChangeAspect="1" noChangeArrowheads="1"/>
          </p:cNvPicPr>
          <p:nvPr/>
        </p:nvPicPr>
        <p:blipFill>
          <a:blip r:embed="rId2"/>
          <a:srcRect l="7532" t="5019" r="7427" b="1468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AutoShape 2" descr="http://bekeauss.net/Thumbnails/viru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285720" y="1571612"/>
            <a:ext cx="7858180" cy="4000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2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Історія відкриття вірусів.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uk-UA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Будова вірусів, життєві цикли, проникнення в клітину.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28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Шляхи</a:t>
            </a:r>
            <a:r>
              <a:rPr kumimoji="0" lang="uk-UA" sz="2800" b="1" i="0" u="none" strike="noStrike" kern="1200" normalizeH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передачі вірусів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uk-UA" sz="2800" b="1" baseline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Роль</a:t>
            </a:r>
            <a:r>
              <a:rPr lang="uk-UA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 вірусів у природі та житті людини</a:t>
            </a:r>
            <a:endParaRPr kumimoji="0" lang="uk-UA" sz="2800" b="1" i="0" u="none" strike="noStrike" kern="1200" normalizeH="0" baseline="0" noProof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500042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Arial Black" pitchFamily="34" charset="0"/>
              </a:rPr>
              <a:t>План</a:t>
            </a:r>
            <a:endParaRPr lang="uk-UA" sz="4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5058" name="AutoShape 2" descr="http://grippua.com.ua/images/Fotolia_20862402_X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5060" name="AutoShape 4" descr="http://grippua.com.ua/images/Fotolia_20862402_X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45062" name="Picture 6" descr="D:\галкіна\Опімах О.Г\Біологія\Біологія\Відкриті уроки\virusy\slide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97673"/>
            <a:ext cx="914400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</a:rPr>
              <a:t>Вірусні захворювання людини</a:t>
            </a:r>
            <a:endParaRPr lang="uk-UA" sz="4800" b="1" dirty="0">
              <a:solidFill>
                <a:srgbClr val="C000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6858016" y="6000768"/>
            <a:ext cx="2285984" cy="71438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rpp.nashaucheba.ru/pars_docs/refs/129/128722/img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uslide.ru/images/10/16321/960/img9.jpg"/>
          <p:cNvPicPr>
            <a:picLocks noChangeAspect="1" noChangeArrowheads="1"/>
          </p:cNvPicPr>
          <p:nvPr/>
        </p:nvPicPr>
        <p:blipFill>
          <a:blip r:embed="rId2"/>
          <a:srcRect l="11719" t="26042" r="48437" b="39583"/>
          <a:stretch>
            <a:fillRect/>
          </a:stretch>
        </p:blipFill>
        <p:spPr bwMode="auto">
          <a:xfrm>
            <a:off x="714348" y="1142984"/>
            <a:ext cx="3091312" cy="2000240"/>
          </a:xfrm>
          <a:prstGeom prst="rect">
            <a:avLst/>
          </a:prstGeom>
          <a:noFill/>
        </p:spPr>
      </p:pic>
      <p:pic>
        <p:nvPicPr>
          <p:cNvPr id="34820" name="Picture 4" descr="http://uslide.ru/images/10/16321/960/img9.jpg"/>
          <p:cNvPicPr>
            <a:picLocks noChangeAspect="1" noChangeArrowheads="1"/>
          </p:cNvPicPr>
          <p:nvPr/>
        </p:nvPicPr>
        <p:blipFill>
          <a:blip r:embed="rId2"/>
          <a:srcRect l="59375" t="28125" r="3906" b="43750"/>
          <a:stretch>
            <a:fillRect/>
          </a:stretch>
        </p:blipFill>
        <p:spPr bwMode="auto">
          <a:xfrm>
            <a:off x="4572000" y="785794"/>
            <a:ext cx="3357586" cy="1928826"/>
          </a:xfrm>
          <a:prstGeom prst="rect">
            <a:avLst/>
          </a:prstGeom>
          <a:noFill/>
        </p:spPr>
      </p:pic>
      <p:pic>
        <p:nvPicPr>
          <p:cNvPr id="34822" name="Picture 6" descr="http://www.catastropha.ru/newphoto4/2014-03-28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3786190"/>
            <a:ext cx="3357586" cy="2518190"/>
          </a:xfrm>
          <a:prstGeom prst="rect">
            <a:avLst/>
          </a:prstGeom>
          <a:noFill/>
        </p:spPr>
      </p:pic>
      <p:pic>
        <p:nvPicPr>
          <p:cNvPr id="34824" name="Picture 8" descr="http://ja-zdorov.at.ua/_pu/1/36136090.jpg"/>
          <p:cNvPicPr>
            <a:picLocks noChangeAspect="1" noChangeArrowheads="1"/>
          </p:cNvPicPr>
          <p:nvPr/>
        </p:nvPicPr>
        <p:blipFill>
          <a:blip r:embed="rId4"/>
          <a:srcRect b="3333"/>
          <a:stretch>
            <a:fillRect/>
          </a:stretch>
        </p:blipFill>
        <p:spPr bwMode="auto">
          <a:xfrm>
            <a:off x="6072198" y="2928934"/>
            <a:ext cx="2561880" cy="37147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34" y="214290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Хворі на віспу та поліомієліт</a:t>
            </a:r>
            <a:endParaRPr lang="uk-UA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630288" y="1647825"/>
            <a:ext cx="8208912" cy="475297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sz="2800" b="1" dirty="0">
                <a:solidFill>
                  <a:srgbClr val="CC0000"/>
                </a:solidFill>
                <a:latin typeface="Times New Roman" pitchFamily="18" charset="0"/>
              </a:rPr>
              <a:t>1981</a:t>
            </a:r>
            <a:r>
              <a:rPr lang="ru-RU" sz="2800" b="1" dirty="0">
                <a:latin typeface="Times New Roman" pitchFamily="18" charset="0"/>
              </a:rPr>
              <a:t> г. — </a:t>
            </a:r>
            <a:r>
              <a:rPr lang="ru-RU" sz="2800" b="1" dirty="0" smtClean="0">
                <a:latin typeface="Times New Roman" pitchFamily="18" charset="0"/>
              </a:rPr>
              <a:t>описані </a:t>
            </a:r>
            <a:r>
              <a:rPr lang="uk-UA" sz="2800" b="1" dirty="0" smtClean="0">
                <a:latin typeface="Times New Roman" pitchFamily="18" charset="0"/>
              </a:rPr>
              <a:t>випадки саркоми </a:t>
            </a:r>
            <a:r>
              <a:rPr lang="uk-UA" sz="2800" b="1" dirty="0" err="1" smtClean="0">
                <a:latin typeface="Times New Roman" pitchFamily="18" charset="0"/>
              </a:rPr>
              <a:t>Капоші</a:t>
            </a:r>
            <a:endParaRPr lang="uk-UA" sz="2800" b="1" dirty="0" smtClean="0">
              <a:latin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800" b="1" dirty="0" smtClean="0">
                <a:solidFill>
                  <a:srgbClr val="C3095D"/>
                </a:solidFill>
                <a:latin typeface="Times New Roman" pitchFamily="18" charset="0"/>
              </a:rPr>
              <a:t>1982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>
                <a:solidFill>
                  <a:srgbClr val="C3095D"/>
                </a:solidFill>
                <a:latin typeface="Times New Roman" pitchFamily="18" charset="0"/>
              </a:rPr>
              <a:t>г.</a:t>
            </a:r>
            <a:r>
              <a:rPr lang="ru-RU" sz="2800" b="1" dirty="0">
                <a:latin typeface="Times New Roman" pitchFamily="18" charset="0"/>
              </a:rPr>
              <a:t> — </a:t>
            </a:r>
            <a:r>
              <a:rPr lang="ru-RU" sz="2800" b="1" dirty="0" smtClean="0">
                <a:latin typeface="Times New Roman" pitchFamily="18" charset="0"/>
              </a:rPr>
              <a:t>ВІЛ </a:t>
            </a:r>
            <a:r>
              <a:rPr lang="uk-UA" sz="2800" b="1" dirty="0" smtClean="0">
                <a:latin typeface="Times New Roman" pitchFamily="18" charset="0"/>
              </a:rPr>
              <a:t>діагностовано у людини, що 			хворіла на гемофілію</a:t>
            </a:r>
          </a:p>
          <a:p>
            <a:pPr>
              <a:lnSpc>
                <a:spcPct val="120000"/>
              </a:lnSpc>
            </a:pPr>
            <a:r>
              <a:rPr lang="ru-RU" sz="2800" b="1" dirty="0" smtClean="0">
                <a:solidFill>
                  <a:srgbClr val="CC0000"/>
                </a:solidFill>
                <a:latin typeface="Times New Roman" pitchFamily="18" charset="0"/>
              </a:rPr>
              <a:t>198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</a:rPr>
              <a:t>3</a:t>
            </a:r>
            <a:r>
              <a:rPr lang="ru-RU" sz="2800" b="1" dirty="0">
                <a:latin typeface="Times New Roman" pitchFamily="18" charset="0"/>
              </a:rPr>
              <a:t> г. — </a:t>
            </a:r>
            <a:r>
              <a:rPr lang="uk-UA" sz="2800" b="1" dirty="0" smtClean="0">
                <a:latin typeface="Times New Roman" pitchFamily="18" charset="0"/>
              </a:rPr>
              <a:t>ВІЛ виділено </a:t>
            </a:r>
            <a:r>
              <a:rPr lang="ru-RU" sz="2800" b="1" dirty="0" smtClean="0">
                <a:latin typeface="Times New Roman" pitchFamily="18" charset="0"/>
              </a:rPr>
              <a:t>лабораторно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800" b="1" dirty="0" smtClean="0">
                <a:latin typeface="Times New Roman" pitchFamily="18" charset="0"/>
              </a:rPr>
              <a:t>		</a:t>
            </a:r>
            <a:r>
              <a:rPr lang="uk-UA" sz="2800" b="1" dirty="0" smtClean="0">
                <a:latin typeface="Times New Roman" pitchFamily="18" charset="0"/>
              </a:rPr>
              <a:t>з Т-клітин 	хворого </a:t>
            </a:r>
            <a:r>
              <a:rPr lang="uk-UA" sz="2800" b="1" dirty="0" err="1" smtClean="0">
                <a:latin typeface="Times New Roman" pitchFamily="18" charset="0"/>
              </a:rPr>
              <a:t>лімфоденопатією</a:t>
            </a:r>
            <a:endParaRPr lang="uk-UA" sz="2800" b="1" dirty="0" smtClean="0">
              <a:latin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uk-UA" sz="2800" b="1" dirty="0" smtClean="0">
                <a:solidFill>
                  <a:srgbClr val="CC0000"/>
                </a:solidFill>
                <a:latin typeface="Times New Roman" pitchFamily="18" charset="0"/>
              </a:rPr>
              <a:t>1985</a:t>
            </a:r>
            <a:r>
              <a:rPr lang="uk-UA" sz="2800" b="1" dirty="0" smtClean="0">
                <a:latin typeface="Times New Roman" pitchFamily="18" charset="0"/>
              </a:rPr>
              <a:t> г. — ВІЛ зареєстровано в 40 країнах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uk-UA" sz="2800" b="1" dirty="0" smtClean="0">
                <a:latin typeface="Times New Roman" pitchFamily="18" charset="0"/>
              </a:rPr>
              <a:t>		світу</a:t>
            </a:r>
            <a:endParaRPr lang="uk-UA" sz="2800" b="1" dirty="0">
              <a:latin typeface="Times New Roman" pitchFamily="18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FEBF0-70C2-401E-A6FE-AEF602D5F665}" type="slidenum">
              <a:rPr lang="en-GB"/>
              <a:pPr/>
              <a:t>23</a:t>
            </a:fld>
            <a:endParaRPr lang="en-GB" dirty="0"/>
          </a:p>
        </p:txBody>
      </p:sp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000" dirty="0" smtClean="0">
                <a:solidFill>
                  <a:srgbClr val="CC3300"/>
                </a:solidFill>
                <a:latin typeface="Times New Roman" pitchFamily="18" charset="0"/>
              </a:rPr>
              <a:t>Історія</a:t>
            </a:r>
            <a:r>
              <a:rPr lang="ru-RU" sz="4000" dirty="0" smtClean="0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uk-UA" sz="4000" dirty="0" smtClean="0">
                <a:solidFill>
                  <a:srgbClr val="CC3300"/>
                </a:solidFill>
                <a:latin typeface="Times New Roman" pitchFamily="18" charset="0"/>
              </a:rPr>
              <a:t>поширення</a:t>
            </a:r>
            <a:r>
              <a:rPr lang="ru-RU" sz="4000" dirty="0" smtClean="0">
                <a:solidFill>
                  <a:srgbClr val="CC3300"/>
                </a:solidFill>
                <a:latin typeface="Times New Roman" pitchFamily="18" charset="0"/>
              </a:rPr>
              <a:t> ВІЛ - </a:t>
            </a:r>
            <a:r>
              <a:rPr lang="uk-UA" sz="4000" dirty="0" smtClean="0">
                <a:solidFill>
                  <a:srgbClr val="CC3300"/>
                </a:solidFill>
                <a:latin typeface="Times New Roman" pitchFamily="18" charset="0"/>
              </a:rPr>
              <a:t>інфекції</a:t>
            </a:r>
            <a:r>
              <a:rPr lang="en-US" sz="4000" dirty="0" smtClean="0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uk-UA" sz="4000" dirty="0" smtClean="0">
                <a:solidFill>
                  <a:srgbClr val="CC3300"/>
                </a:solidFill>
                <a:latin typeface="Times New Roman" pitchFamily="18" charset="0"/>
              </a:rPr>
              <a:t>в світі</a:t>
            </a:r>
            <a:endParaRPr lang="uk-UA" sz="4000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238596" name="Text Box 4"/>
          <p:cNvSpPr txBox="1">
            <a:spLocks noChangeArrowheads="1"/>
          </p:cNvSpPr>
          <p:nvPr/>
        </p:nvSpPr>
        <p:spPr bwMode="auto">
          <a:xfrm>
            <a:off x="6096000" y="6400800"/>
            <a:ext cx="274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GB">
              <a:latin typeface="Times New Roman" pitchFamily="18" charset="0"/>
            </a:endParaRPr>
          </a:p>
        </p:txBody>
      </p:sp>
      <p:pic>
        <p:nvPicPr>
          <p:cNvPr id="10" name="Picture 5" descr="New%20Ribbo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499" y="419200"/>
            <a:ext cx="638175" cy="112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757486" y="1544738"/>
            <a:ext cx="8072188" cy="4581994"/>
          </a:xfrm>
        </p:spPr>
        <p:txBody>
          <a:bodyPr>
            <a:normAutofit lnSpcReduction="10000"/>
          </a:bodyPr>
          <a:lstStyle/>
          <a:p>
            <a:r>
              <a:rPr lang="uk-UA" sz="2800" b="1" dirty="0" smtClean="0">
                <a:latin typeface="Times New Roman" pitchFamily="18" charset="0"/>
              </a:rPr>
              <a:t>Вражено молоде покоління.</a:t>
            </a:r>
          </a:p>
          <a:p>
            <a:pPr marL="0" indent="0">
              <a:buNone/>
            </a:pPr>
            <a:endParaRPr lang="uk-UA" sz="1000" b="1" dirty="0" smtClean="0">
              <a:latin typeface="Times New Roman" pitchFamily="18" charset="0"/>
            </a:endParaRPr>
          </a:p>
          <a:p>
            <a:r>
              <a:rPr lang="uk-UA" sz="2800" b="1" dirty="0" smtClean="0">
                <a:latin typeface="Times New Roman" pitchFamily="18" charset="0"/>
              </a:rPr>
              <a:t>Більшість людей не знають про те, що інфіковані цим вірусом</a:t>
            </a:r>
          </a:p>
          <a:p>
            <a:pPr marL="0" indent="0">
              <a:buNone/>
            </a:pPr>
            <a:endParaRPr lang="uk-UA" sz="1000" b="1" dirty="0" smtClean="0">
              <a:latin typeface="Times New Roman" pitchFamily="18" charset="0"/>
            </a:endParaRPr>
          </a:p>
          <a:p>
            <a:r>
              <a:rPr lang="uk-UA" sz="2800" b="1" dirty="0" smtClean="0">
                <a:latin typeface="Times New Roman" pitchFamily="18" charset="0"/>
              </a:rPr>
              <a:t>Мільйони не знають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</a:rPr>
              <a:t>нічого</a:t>
            </a:r>
            <a:r>
              <a:rPr lang="uk-UA" sz="2800" b="1" dirty="0" smtClean="0">
                <a:latin typeface="Times New Roman" pitchFamily="18" charset="0"/>
              </a:rPr>
              <a:t> або майже нічого про ВІЛ, що допомогло б  їм захиститися від інфікування</a:t>
            </a:r>
          </a:p>
          <a:p>
            <a:pPr marL="0" indent="0">
              <a:buNone/>
            </a:pPr>
            <a:endParaRPr lang="uk-UA" sz="1000" b="1" dirty="0" smtClean="0">
              <a:latin typeface="Times New Roman" pitchFamily="18" charset="0"/>
            </a:endParaRPr>
          </a:p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ВІЛ є надзвичайно мінливим,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це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він швидко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набуває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стійкості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до лікарських препаратів.</a:t>
            </a:r>
          </a:p>
          <a:p>
            <a:endParaRPr lang="uk-UA" sz="2800" b="1" dirty="0">
              <a:latin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6CE45-6B12-4E2F-ABB0-BD8254C67726}" type="slidenum">
              <a:rPr lang="en-GB"/>
              <a:pPr/>
              <a:t>24</a:t>
            </a:fld>
            <a:endParaRPr lang="en-GB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820738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CC3300"/>
                </a:solidFill>
              </a:rPr>
              <a:t>Загрози епідемії СНІД</a:t>
            </a:r>
            <a:endParaRPr lang="uk-UA" dirty="0">
              <a:solidFill>
                <a:srgbClr val="CC3300"/>
              </a:solidFill>
            </a:endParaRPr>
          </a:p>
        </p:txBody>
      </p:sp>
      <p:pic>
        <p:nvPicPr>
          <p:cNvPr id="7" name="Picture 5" descr="New%20Ribbo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499" y="419200"/>
            <a:ext cx="638175" cy="112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1312A-66E5-420D-AFA9-1E6941778466}" type="slidenum">
              <a:rPr lang="en-GB"/>
              <a:pPr/>
              <a:t>25</a:t>
            </a:fld>
            <a:endParaRPr lang="en-GB"/>
          </a:p>
        </p:txBody>
      </p:sp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054434"/>
              </p:ext>
            </p:extLst>
          </p:nvPr>
        </p:nvGraphicFramePr>
        <p:xfrm>
          <a:off x="50800" y="50800"/>
          <a:ext cx="9042400" cy="675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 bwMode="auto">
          <a:xfrm>
            <a:off x="1115616" y="5301208"/>
            <a:ext cx="7272808" cy="144016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Статевий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800" b="1" dirty="0" smtClean="0">
                <a:solidFill>
                  <a:srgbClr val="000000"/>
                </a:solidFill>
              </a:rPr>
              <a:t>Вживання ін'єкційних наркотиків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Діти народжені від ВІЛ інфікованих</a:t>
            </a:r>
            <a:r>
              <a:rPr kumimoji="0" lang="uk-UA" sz="1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матерів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800" b="1" baseline="0" dirty="0" smtClean="0">
                <a:solidFill>
                  <a:srgbClr val="000000"/>
                </a:solidFill>
              </a:rPr>
              <a:t>Невизначено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683568" y="5409220"/>
            <a:ext cx="216024" cy="216024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83568" y="5649788"/>
            <a:ext cx="216024" cy="216024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83568" y="5913276"/>
            <a:ext cx="216024" cy="216024"/>
          </a:xfrm>
          <a:prstGeom prst="rect">
            <a:avLst/>
          </a:prstGeom>
          <a:solidFill>
            <a:srgbClr val="05CD1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83568" y="6181650"/>
            <a:ext cx="216024" cy="216024"/>
          </a:xfrm>
          <a:prstGeom prst="rect">
            <a:avLst/>
          </a:prstGeom>
          <a:solidFill>
            <a:srgbClr val="63D4E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13" name="Picture 5" descr="New%20Ribbo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499" y="419200"/>
            <a:ext cx="638175" cy="112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692125" y="836712"/>
            <a:ext cx="8424863" cy="554355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uk-UA" sz="2400" b="1" dirty="0" smtClean="0">
                <a:latin typeface="Times New Roman" pitchFamily="18" charset="0"/>
              </a:rPr>
              <a:t>Смерть </a:t>
            </a:r>
            <a:r>
              <a:rPr lang="uk-UA" sz="2800" b="1" dirty="0" smtClean="0">
                <a:latin typeface="Times New Roman" pitchFamily="18" charset="0"/>
              </a:rPr>
              <a:t>мільйонів </a:t>
            </a:r>
            <a:r>
              <a:rPr lang="uk-UA" sz="2400" b="1" dirty="0" smtClean="0">
                <a:latin typeface="Times New Roman" pitchFamily="18" charset="0"/>
              </a:rPr>
              <a:t>дорослих людей в розквіті сил 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uk-UA" sz="2400" b="1" dirty="0">
                <a:latin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</a:rPr>
              <a:t>    й творчої </a:t>
            </a:r>
            <a:r>
              <a:rPr lang="uk-UA" sz="2400" b="1" dirty="0" smtClean="0">
                <a:latin typeface="Times New Roman" pitchFamily="18" charset="0"/>
              </a:rPr>
              <a:t>енергії</a:t>
            </a:r>
            <a:r>
              <a:rPr lang="uk-UA" sz="2400" b="1" dirty="0" smtClean="0">
                <a:latin typeface="Times New Roman" pitchFamily="18" charset="0"/>
              </a:rPr>
              <a:t>. </a:t>
            </a:r>
          </a:p>
          <a:p>
            <a:pPr>
              <a:lnSpc>
                <a:spcPct val="130000"/>
              </a:lnSpc>
            </a:pPr>
            <a:r>
              <a:rPr lang="uk-UA" sz="2400" b="1" dirty="0" smtClean="0">
                <a:latin typeface="Times New Roman" pitchFamily="18" charset="0"/>
              </a:rPr>
              <a:t>Розпад й зубожіння </a:t>
            </a:r>
            <a:r>
              <a:rPr lang="uk-UA" sz="2800" b="1" dirty="0" smtClean="0">
                <a:latin typeface="Times New Roman" pitchFamily="18" charset="0"/>
              </a:rPr>
              <a:t>сімей.</a:t>
            </a:r>
          </a:p>
          <a:p>
            <a:pPr>
              <a:lnSpc>
                <a:spcPct val="130000"/>
              </a:lnSpc>
            </a:pPr>
            <a:r>
              <a:rPr lang="uk-UA" sz="2400" b="1" dirty="0" smtClean="0">
                <a:latin typeface="Times New Roman" pitchFamily="18" charset="0"/>
              </a:rPr>
              <a:t>Ослаблення потенціалу </a:t>
            </a:r>
            <a:r>
              <a:rPr lang="uk-UA" sz="2800" b="1" dirty="0" smtClean="0">
                <a:latin typeface="Times New Roman" pitchFamily="18" charset="0"/>
              </a:rPr>
              <a:t>робочої сили</a:t>
            </a:r>
            <a:r>
              <a:rPr lang="uk-UA" sz="2400" b="1" dirty="0" smtClean="0">
                <a:latin typeface="Times New Roman" pitchFamily="18" charset="0"/>
              </a:rPr>
              <a:t>. </a:t>
            </a:r>
          </a:p>
          <a:p>
            <a:pPr>
              <a:lnSpc>
                <a:spcPct val="130000"/>
              </a:lnSpc>
            </a:pPr>
            <a:r>
              <a:rPr lang="uk-UA" sz="2400" b="1" dirty="0" smtClean="0">
                <a:latin typeface="Times New Roman" pitchFamily="18" charset="0"/>
              </a:rPr>
              <a:t>Перетворення </a:t>
            </a:r>
            <a:r>
              <a:rPr lang="uk-UA" sz="2800" b="1" dirty="0" smtClean="0">
                <a:latin typeface="Times New Roman" pitchFamily="18" charset="0"/>
              </a:rPr>
              <a:t>мільйонів дітей в сиріт</a:t>
            </a:r>
            <a:r>
              <a:rPr lang="uk-UA" sz="2400" b="1" dirty="0" smtClean="0">
                <a:latin typeface="Times New Roman" pitchFamily="18" charset="0"/>
              </a:rPr>
              <a:t>.</a:t>
            </a:r>
          </a:p>
          <a:p>
            <a:pPr marL="0" indent="0" algn="ctr">
              <a:lnSpc>
                <a:spcPct val="130000"/>
              </a:lnSpc>
              <a:buNone/>
            </a:pP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</a:rPr>
              <a:t>ВІЛ </a:t>
            </a:r>
            <a:r>
              <a:rPr lang="uk-UA" sz="3600" b="1" dirty="0" smtClean="0">
                <a:solidFill>
                  <a:srgbClr val="CC3300"/>
                </a:solidFill>
                <a:latin typeface="Times New Roman" pitchFamily="18" charset="0"/>
              </a:rPr>
              <a:t>інфекція загрожує соціальній, економічній й політичній </a:t>
            </a:r>
          </a:p>
          <a:p>
            <a:pPr marL="0" indent="0" algn="ctr">
              <a:lnSpc>
                <a:spcPct val="130000"/>
              </a:lnSpc>
              <a:buNone/>
            </a:pPr>
            <a:r>
              <a:rPr lang="uk-UA" sz="3600" b="1" dirty="0" smtClean="0">
                <a:solidFill>
                  <a:srgbClr val="CC3300"/>
                </a:solidFill>
                <a:latin typeface="Times New Roman" pitchFamily="18" charset="0"/>
              </a:rPr>
              <a:t>стабільності народів</a:t>
            </a:r>
            <a:endParaRPr lang="uk-UA" sz="36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5F4F5-E99B-4EE2-BB7C-581C21CE1162}" type="slidenum">
              <a:rPr lang="en-GB"/>
              <a:pPr/>
              <a:t>26</a:t>
            </a:fld>
            <a:endParaRPr lang="en-GB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04800"/>
            <a:ext cx="8640762" cy="60325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smtClean="0">
                <a:solidFill>
                  <a:srgbClr val="CC3300"/>
                </a:solidFill>
              </a:rPr>
              <a:t>Наслідки епідемії</a:t>
            </a:r>
            <a:endParaRPr lang="uk-UA" sz="3600">
              <a:solidFill>
                <a:srgbClr val="CC3300"/>
              </a:solidFill>
            </a:endParaRPr>
          </a:p>
        </p:txBody>
      </p:sp>
      <p:pic>
        <p:nvPicPr>
          <p:cNvPr id="6" name="Picture 5" descr="New%20Ribbo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496" y="404664"/>
            <a:ext cx="638175" cy="112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61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4033" name="Picture 1" descr="D:\галкіна\Опімах О.Г\Біологія\Біологія\Відкриті уроки\virusy\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857232"/>
            <a:ext cx="3428992" cy="25717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143248"/>
            <a:ext cx="4667250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000108"/>
            <a:ext cx="490477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>
                <a:solidFill>
                  <a:srgbClr val="C00000"/>
                </a:solidFill>
                <a:latin typeface="Arial Black" pitchFamily="34" charset="0"/>
              </a:rPr>
              <a:t>Сказ  тварин</a:t>
            </a:r>
            <a:endParaRPr lang="uk-UA" sz="5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3286124"/>
            <a:ext cx="3309953" cy="33099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5234" name="AutoShape 2" descr="http://svitppt.com.ua/images/48/47786/770/img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95235" name="Picture 3" descr="D:\галкіна\Опімах О.Г\Біологія\Біологія\Відкриті уроки\virusy\img_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9-01-250x2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2714596"/>
            <a:ext cx="4143404" cy="4143404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357298"/>
            <a:ext cx="8358246" cy="1785950"/>
          </a:xfrm>
        </p:spPr>
        <p:txBody>
          <a:bodyPr>
            <a:normAutofit/>
          </a:bodyPr>
          <a:lstStyle/>
          <a:p>
            <a:r>
              <a:rPr lang="uk-UA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Чому вірусні інфекції важко піддаються лікуванню? </a:t>
            </a:r>
            <a:endParaRPr lang="uk-UA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214290"/>
            <a:ext cx="4429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ПРОБЛЕМА :</a:t>
            </a:r>
            <a:endParaRPr lang="uk-UA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1f595ce2907c93c0ebfdb5b287c226c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6" y="3143248"/>
            <a:ext cx="5643570" cy="35848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48"/>
          </a:xfrm>
        </p:spPr>
        <p:txBody>
          <a:bodyPr>
            <a:normAutofit fontScale="90000"/>
          </a:bodyPr>
          <a:lstStyle/>
          <a:p>
            <a:r>
              <a:rPr lang="uk-UA" sz="5400" dirty="0" smtClean="0">
                <a:solidFill>
                  <a:srgbClr val="C00000"/>
                </a:solidFill>
                <a:latin typeface="Arial Black" pitchFamily="34" charset="0"/>
              </a:rPr>
              <a:t>Ящур тварин</a:t>
            </a:r>
            <a:endParaRPr lang="uk-UA" sz="5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54863"/>
            <a:ext cx="8501122" cy="311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147101"/>
            <a:ext cx="8501122" cy="2568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  <a:latin typeface="Arial Black" pitchFamily="34" charset="0"/>
              </a:rPr>
              <a:t>Класична чума свиней</a:t>
            </a:r>
            <a:endParaRPr lang="uk-UA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8728" y="3929066"/>
            <a:ext cx="373970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875022"/>
            <a:ext cx="3786214" cy="2840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668510"/>
            <a:ext cx="4500594" cy="2977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857232"/>
            <a:ext cx="4729174" cy="3138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 b="10441"/>
          <a:stretch>
            <a:fillRect/>
          </a:stretch>
        </p:blipFill>
        <p:spPr bwMode="auto">
          <a:xfrm>
            <a:off x="4067193" y="3802686"/>
            <a:ext cx="5005401" cy="298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72547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Arial Cyr" pitchFamily="34" charset="-52"/>
              </a:rPr>
              <a:t>Африканська чума свиней</a:t>
            </a:r>
            <a:endParaRPr lang="uk-UA" b="1" dirty="0">
              <a:solidFill>
                <a:srgbClr val="C00000"/>
              </a:solidFill>
              <a:latin typeface="Arial Cyr" pitchFamily="34" charset="-5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50"/>
            <a:ext cx="4786314" cy="47863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9335" y="844697"/>
            <a:ext cx="5354665" cy="3227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otolia_20862402_X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-1"/>
            <a:ext cx="8858280" cy="664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Домашнє завдання :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92500" lnSpcReduction="10000"/>
          </a:bodyPr>
          <a:lstStyle/>
          <a:p>
            <a:r>
              <a:rPr lang="uk-UA" sz="3500" dirty="0" smtClean="0"/>
              <a:t>Опрацювати матеріал за підручниками </a:t>
            </a:r>
          </a:p>
          <a:p>
            <a:pPr>
              <a:buNone/>
            </a:pPr>
            <a:r>
              <a:rPr lang="uk-UA" sz="3500" dirty="0" smtClean="0"/>
              <a:t>   Кучеренко М.Є, Загальна біологія. 10-11 кл.  ст.113-120</a:t>
            </a:r>
          </a:p>
          <a:p>
            <a:r>
              <a:rPr lang="uk-UA" sz="3500" dirty="0" smtClean="0"/>
              <a:t> </a:t>
            </a:r>
            <a:r>
              <a:rPr lang="uk-UA" sz="3500" dirty="0" err="1" smtClean="0"/>
              <a:t>Балан</a:t>
            </a:r>
            <a:r>
              <a:rPr lang="uk-UA" sz="3500" dirty="0" smtClean="0"/>
              <a:t> П.Г., Вервес Ю.Г., Поліщук В.П. </a:t>
            </a:r>
          </a:p>
          <a:p>
            <a:pPr>
              <a:buNone/>
            </a:pPr>
            <a:r>
              <a:rPr lang="uk-UA" sz="3500" dirty="0" smtClean="0"/>
              <a:t>     Біологія 10 кл. ст..182-202</a:t>
            </a:r>
          </a:p>
          <a:p>
            <a:r>
              <a:rPr lang="uk-UA" sz="3500" dirty="0" smtClean="0"/>
              <a:t>Вивчити §34  </a:t>
            </a:r>
            <a:r>
              <a:rPr lang="uk-UA" sz="3500" dirty="0" err="1" smtClean="0"/>
              <a:t>Віріони</a:t>
            </a:r>
            <a:r>
              <a:rPr lang="uk-UA" sz="3500" dirty="0" smtClean="0"/>
              <a:t> і </a:t>
            </a:r>
            <a:r>
              <a:rPr lang="uk-UA" sz="3500" dirty="0" err="1" smtClean="0"/>
              <a:t>пріони</a:t>
            </a:r>
            <a:r>
              <a:rPr lang="uk-UA" sz="3500" dirty="0" smtClean="0"/>
              <a:t>. </a:t>
            </a:r>
          </a:p>
          <a:p>
            <a:pPr>
              <a:buNone/>
            </a:pPr>
            <a:r>
              <a:rPr lang="uk-UA" sz="3500" dirty="0" smtClean="0"/>
              <a:t>    Описати </a:t>
            </a:r>
            <a:r>
              <a:rPr lang="uk-UA" sz="3500" dirty="0" err="1" smtClean="0"/>
              <a:t>пріонні</a:t>
            </a:r>
            <a:r>
              <a:rPr lang="uk-UA" sz="3500" dirty="0" smtClean="0"/>
              <a:t>  інфекції</a:t>
            </a:r>
          </a:p>
          <a:p>
            <a:pPr>
              <a:buNone/>
            </a:pPr>
            <a:r>
              <a:rPr lang="uk-UA" sz="3500" u="sng" dirty="0" smtClean="0">
                <a:solidFill>
                  <a:srgbClr val="0070C0"/>
                </a:solidFill>
              </a:rPr>
              <a:t>     </a:t>
            </a:r>
            <a:r>
              <a:rPr lang="en-US" sz="3500" u="sng" dirty="0" smtClean="0">
                <a:solidFill>
                  <a:srgbClr val="0070C0"/>
                </a:solidFill>
              </a:rPr>
              <a:t>http://jazdorov.com.ua/wp-ontent/uploads/2015</a:t>
            </a:r>
            <a:r>
              <a:rPr lang="en-US" sz="3500" dirty="0" smtClean="0"/>
              <a:t>/</a:t>
            </a:r>
            <a:endParaRPr lang="uk-UA" sz="3500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spolitova.ucoz.ru/fon/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6" y="571480"/>
            <a:ext cx="71438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4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Віруси – неклітинна форма життя</a:t>
            </a:r>
            <a:endParaRPr lang="uk-UA" sz="4000" b="1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1605495"/>
            <a:ext cx="7143800" cy="132343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Вірусологія – наука, що вивчає будову та життєві цикли вірусів</a:t>
            </a:r>
            <a:endParaRPr lang="uk-UA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Picture 2" descr="http://www.ru.all.biz/img/ru/service_catalog/159693.jpeg?rrr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643314"/>
            <a:ext cx="3929058" cy="29467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www.hybridmedicalanimation.com/wp-content/uploads/2010/07/T4-bacteriopha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5025" y="3214686"/>
            <a:ext cx="3662282" cy="23881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65403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 Black" pitchFamily="34" charset="0"/>
              </a:rPr>
              <a:t>ІСТОРІЯ ВИВЧЕННЯ ВІРУСІВ</a:t>
            </a:r>
            <a:endParaRPr lang="uk-UA" sz="3600" b="1" dirty="0">
              <a:solidFill>
                <a:srgbClr val="FF0000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  <a:reflection blurRad="12700" stA="48000" endA="300" endPos="55000" dir="5400000" sy="-90000" algn="bl" rotWithShape="0"/>
              </a:effectLst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1214422"/>
            <a:ext cx="7000924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Перші свідчення – це зображення на давньоєгипетському  барельєфі жреця з ознаками поліомієліту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1928794" y="2000240"/>
            <a:ext cx="700092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dirty="0" smtClean="0"/>
              <a:t>Фараон </a:t>
            </a:r>
            <a:r>
              <a:rPr lang="uk-UA" dirty="0" err="1" smtClean="0"/>
              <a:t>Рамзес</a:t>
            </a:r>
            <a:r>
              <a:rPr lang="uk-UA" dirty="0" smtClean="0"/>
              <a:t> </a:t>
            </a:r>
            <a:r>
              <a:rPr lang="en-US" dirty="0" smtClean="0"/>
              <a:t>V</a:t>
            </a:r>
            <a:r>
              <a:rPr lang="uk-UA" dirty="0" smtClean="0"/>
              <a:t> помер у 1143 р. до н.е. від </a:t>
            </a:r>
            <a:r>
              <a:rPr lang="uk-UA" dirty="0" smtClean="0"/>
              <a:t>віспи (</a:t>
            </a:r>
            <a:r>
              <a:rPr lang="uk-UA" dirty="0" smtClean="0"/>
              <a:t>лише за минуле тисячоліття від віспи загинуло </a:t>
            </a:r>
            <a:r>
              <a:rPr lang="uk-UA" dirty="0" smtClean="0"/>
              <a:t>від </a:t>
            </a:r>
            <a:r>
              <a:rPr lang="uk-UA" dirty="0" smtClean="0"/>
              <a:t>300 до </a:t>
            </a:r>
            <a:r>
              <a:rPr lang="uk-UA" dirty="0" smtClean="0"/>
              <a:t>500 млн. </a:t>
            </a:r>
            <a:r>
              <a:rPr lang="uk-UA" dirty="0" err="1" smtClean="0"/>
              <a:t>чол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3071810"/>
            <a:ext cx="8643998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Стародавній Китай – перша профілактика віспи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3571876"/>
            <a:ext cx="864399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1796 р. Е</a:t>
            </a:r>
            <a:r>
              <a:rPr lang="uk-UA" dirty="0" smtClean="0"/>
              <a:t>. </a:t>
            </a:r>
            <a:r>
              <a:rPr lang="uk-UA" dirty="0" err="1" smtClean="0"/>
              <a:t>Дженнер</a:t>
            </a:r>
            <a:r>
              <a:rPr lang="uk-UA" dirty="0" smtClean="0"/>
              <a:t> </a:t>
            </a:r>
            <a:r>
              <a:rPr lang="uk-UA" dirty="0" smtClean="0"/>
              <a:t>– перше щеплення ослабленою культурою віспи</a:t>
            </a:r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4071942"/>
            <a:ext cx="8643998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dirty="0" smtClean="0"/>
              <a:t>1885 р. Луї Пастер перевірив вперше на людині дію вакцини проти сказу та ввів термін вакцинація (лат. </a:t>
            </a:r>
            <a:r>
              <a:rPr lang="uk-UA" dirty="0" err="1" smtClean="0"/>
              <a:t>вакка</a:t>
            </a:r>
            <a:r>
              <a:rPr lang="uk-UA" dirty="0" smtClean="0"/>
              <a:t> – корова)</a:t>
            </a:r>
            <a:endParaRPr lang="uk-UA" dirty="0"/>
          </a:p>
        </p:txBody>
      </p:sp>
      <p:pic>
        <p:nvPicPr>
          <p:cNvPr id="19" name="Picture 6" descr="http://profilib.com/reader/40/12/b121240/1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095359"/>
            <a:ext cx="1500198" cy="183357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85720" y="4845618"/>
            <a:ext cx="864399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1892 р.  Д.Й</a:t>
            </a:r>
            <a:r>
              <a:rPr lang="uk-UA" dirty="0" smtClean="0">
                <a:solidFill>
                  <a:schemeClr val="tx1"/>
                </a:solidFill>
              </a:rPr>
              <a:t>. Івановський </a:t>
            </a:r>
            <a:r>
              <a:rPr lang="uk-UA" dirty="0" smtClean="0">
                <a:solidFill>
                  <a:schemeClr val="tx1"/>
                </a:solidFill>
              </a:rPr>
              <a:t>– відкрив збудника мозаїчної хвороби тютюну 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16" name="Picture 4" descr="http://cs624229.vk.me/v624229220/2bfd3/TwsRorkuXc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5297748"/>
            <a:ext cx="3439558" cy="141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lib.convdocs.org/pars_docs/refs/25/24455/24455_html_5d0b87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14546" y="214290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7030A0"/>
                </a:solidFill>
              </a:rPr>
              <a:t>ПОНЯТТЯ ПРО ВІРУСИ</a:t>
            </a:r>
            <a:endParaRPr lang="uk-UA" sz="3200" b="1" dirty="0">
              <a:solidFill>
                <a:srgbClr val="7030A0"/>
              </a:solidFill>
            </a:endParaRPr>
          </a:p>
        </p:txBody>
      </p:sp>
      <p:pic>
        <p:nvPicPr>
          <p:cNvPr id="10" name="Picture 2" descr="http://hnu.docdat.com/pars_docs/refs/177/176658/img1.jpg"/>
          <p:cNvPicPr>
            <a:picLocks noChangeAspect="1" noChangeArrowheads="1"/>
          </p:cNvPicPr>
          <p:nvPr/>
        </p:nvPicPr>
        <p:blipFill>
          <a:blip r:embed="rId3"/>
          <a:srcRect l="9208" t="21749" r="11104" b="5750"/>
          <a:stretch>
            <a:fillRect/>
          </a:stretch>
        </p:blipFill>
        <p:spPr bwMode="auto">
          <a:xfrm rot="21414500">
            <a:off x="1809219" y="3878061"/>
            <a:ext cx="3800963" cy="25935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285984" y="857232"/>
            <a:ext cx="6143668" cy="7078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Вірус (від латинського </a:t>
            </a:r>
            <a:r>
              <a:rPr lang="en-US" sz="2000" b="1" dirty="0" smtClean="0"/>
              <a:t>virus</a:t>
            </a:r>
            <a:r>
              <a:rPr lang="uk-UA" sz="2000" b="1" dirty="0" smtClean="0"/>
              <a:t> – отрута) – </a:t>
            </a:r>
          </a:p>
          <a:p>
            <a:pPr algn="ctr"/>
            <a:r>
              <a:rPr lang="uk-UA" sz="2000" b="1" dirty="0" smtClean="0"/>
              <a:t>неклітинна форма життя (царство віра)</a:t>
            </a:r>
            <a:endParaRPr lang="uk-UA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928794" y="1714488"/>
            <a:ext cx="3786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2000" dirty="0" smtClean="0"/>
              <a:t> розміри від 20-30 </a:t>
            </a:r>
            <a:r>
              <a:rPr lang="uk-UA" sz="2000" dirty="0" err="1" smtClean="0"/>
              <a:t>нм</a:t>
            </a:r>
            <a:r>
              <a:rPr lang="uk-UA" sz="2000" dirty="0" smtClean="0"/>
              <a:t> </a:t>
            </a:r>
            <a:endParaRPr lang="uk-UA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4929190" y="1714488"/>
            <a:ext cx="3786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2000" dirty="0" smtClean="0"/>
              <a:t> у 50 разів менші за бактерії</a:t>
            </a:r>
            <a:endParaRPr lang="uk-UA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1928794" y="2071678"/>
            <a:ext cx="66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2000" dirty="0" smtClean="0"/>
              <a:t> не можна бачити за допомогою світового мікроскопа</a:t>
            </a:r>
            <a:endParaRPr lang="uk-UA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1928794" y="2457386"/>
            <a:ext cx="66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2000" dirty="0" smtClean="0"/>
              <a:t> проходить через бактеріологічні фільтри</a:t>
            </a:r>
            <a:endParaRPr lang="uk-UA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1928794" y="2928934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2000" dirty="0" smtClean="0"/>
              <a:t> найпоширеніша форма існування органічної матерії на</a:t>
            </a:r>
          </a:p>
          <a:p>
            <a:r>
              <a:rPr lang="uk-UA" sz="2000" dirty="0" smtClean="0"/>
              <a:t>     планеті за чисельністю</a:t>
            </a:r>
            <a:endParaRPr lang="uk-UA" sz="2000" dirty="0"/>
          </a:p>
        </p:txBody>
      </p:sp>
      <p:sp>
        <p:nvSpPr>
          <p:cNvPr id="3080" name="AutoShape 8" descr="http://www.sbkmexico.com/catalogo/images/k5302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3082" name="Picture 10" descr="https://im1-tub-ua.yandex.net/i?id=44dec6fe23483d59c45cc9e6370b82e4&amp;n=33&amp;h=215&amp;w=3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4071942"/>
            <a:ext cx="3214710" cy="20478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23"/>
            <a:ext cx="9144000" cy="6865167"/>
          </a:xfrm>
        </p:spPr>
      </p:pic>
    </p:spTree>
    <p:extLst>
      <p:ext uri="{BB962C8B-B14F-4D97-AF65-F5344CB8AC3E}">
        <p14:creationId xmlns:p14="http://schemas.microsoft.com/office/powerpoint/2010/main" val="2804982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D:\галкіна\Опімах О.Г\Біологія\Біологія\Відкриті уроки\aHR0cDovL25zcG9ydGFsLnJ1L3NpdGVzL2RlZmF1bHQvZmlsZXMvMjAxNC8wNC8wNi9mb2tpbmFfbC5fcC5fc2hhYmxvbl9mb25fcHJlemVudGF0c2lpLl9yb21hc2hraTMuanB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289"/>
          </a:xfrm>
          <a:prstGeom prst="rect">
            <a:avLst/>
          </a:prstGeom>
          <a:noFill/>
        </p:spPr>
      </p:pic>
      <p:sp>
        <p:nvSpPr>
          <p:cNvPr id="32770" name="AutoShape 2" descr="http://pr-e-m.ru/photos/image/aHR0cDovL25zcG9ydGFsLnJ1L3NpdGVzL2RlZmF1bHQvZmlsZXMvMjAxNC8wNC8wNi9mb2tpbmFfbC5fcC5fc2hhYmxvbl9mb25fcHJlemVudGF0c2lpLl9yb21hc2hraTMuanB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2357422" y="357166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БУДОВА ВІРУСІВ </a:t>
            </a:r>
            <a:endParaRPr lang="uk-UA" sz="3200" b="1" dirty="0">
              <a:solidFill>
                <a:srgbClr val="FF0000"/>
              </a:solidFill>
            </a:endParaRPr>
          </a:p>
        </p:txBody>
      </p:sp>
      <p:sp>
        <p:nvSpPr>
          <p:cNvPr id="32777" name="AutoShape 9" descr="http://megabook.ru/stream/mediapreview?Key=%D0%92%D0%B8%D1%80%D1%83%D1%81%D0%BE%D0%BB%D0%BE%D0%B3%D0%B8%D1%8F%20%28%D0%B2%D0%B8%D1%80%D1%83%D1%81%20%D1%82%D0%B0%D0%B1%D0%B0%D1%87%D0%BD%D0%BE%D0%B9%20%D0%BC%D0%BE%D0%B7%D0%B0%D0%B8%D0%BA%D0%B8%29&amp;Width=654&amp;Height=6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781" name="AutoShape 13" descr="http://megabook.ru/stream/mediapreview?Key=%D0%92%D0%B8%D1%80%D1%83%D1%81%D0%BE%D0%BB%D0%BE%D0%B3%D0%B8%D1%8F%20%28%D0%B2%D0%B8%D1%80%D1%83%D1%81%20%D1%82%D0%B0%D0%B1%D0%B0%D1%87%D0%BD%D0%BE%D0%B9%20%D0%BC%D0%BE%D0%B7%D0%B0%D0%B8%D0%BA%D0%B8%29&amp;Width=654&amp;Height=6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783" name="AutoShape 15" descr="http://megabook.ru/stream/mediapreview?Key=%D0%92%D0%B8%D1%80%D1%83%D1%81%D0%BE%D0%BB%D0%BE%D0%B3%D0%B8%D1%8F%20%28%D0%B2%D0%B8%D1%80%D1%83%D1%81%20%D1%82%D0%B0%D0%B1%D0%B0%D1%87%D0%BD%D0%BE%D0%B9%20%D0%BC%D0%BE%D0%B7%D0%B0%D0%B8%D0%BA%D0%B8%29&amp;Width=654&amp;Height=6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785" name="AutoShape 17" descr="http://megabook.ru/stream/mediapreview?Key=%D0%92%D0%B8%D1%80%D1%83%D1%81%D0%BE%D0%BB%D0%BE%D0%B3%D0%B8%D1%8F%20%28%D0%B2%D0%B8%D1%80%D1%83%D1%81%20%D1%82%D0%B0%D0%B1%D0%B0%D1%87%D0%BD%D0%BE%D0%B9%20%D0%BC%D0%BE%D0%B7%D0%B0%D0%B8%D0%BA%D0%B8%29&amp;Width=654&amp;Height=6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7" name="Picture 2" descr="http://refdb.ru/images/553/1104798/m3d35b97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142984"/>
            <a:ext cx="3429025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88" name="Picture 20" descr="http://www.biomagazine.gr/site_data/articles/20130219095137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636146"/>
            <a:ext cx="4429156" cy="32218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Стрелка вправо 18"/>
          <p:cNvSpPr/>
          <p:nvPr/>
        </p:nvSpPr>
        <p:spPr>
          <a:xfrm>
            <a:off x="2928926" y="1428736"/>
            <a:ext cx="200026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5000628" y="1357298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Серцевина (ДНК або РНК)</a:t>
            </a:r>
            <a:endParaRPr lang="uk-UA" sz="2000" dirty="0"/>
          </a:p>
        </p:txBody>
      </p:sp>
      <p:sp>
        <p:nvSpPr>
          <p:cNvPr id="21" name="Стрелка вправо 20"/>
          <p:cNvSpPr/>
          <p:nvPr/>
        </p:nvSpPr>
        <p:spPr>
          <a:xfrm>
            <a:off x="3500430" y="2143116"/>
            <a:ext cx="200026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TextBox 21"/>
          <p:cNvSpPr txBox="1"/>
          <p:nvPr/>
        </p:nvSpPr>
        <p:spPr>
          <a:xfrm>
            <a:off x="5572132" y="2000240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err="1" smtClean="0"/>
              <a:t>Капсиди</a:t>
            </a:r>
            <a:endParaRPr lang="uk-UA" sz="2000" dirty="0"/>
          </a:p>
        </p:txBody>
      </p:sp>
      <p:sp>
        <p:nvSpPr>
          <p:cNvPr id="23" name="Стрелка вправо 22"/>
          <p:cNvSpPr/>
          <p:nvPr/>
        </p:nvSpPr>
        <p:spPr>
          <a:xfrm rot="19888466">
            <a:off x="5160065" y="3731198"/>
            <a:ext cx="1381261" cy="1815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6500826" y="3214686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err="1" smtClean="0"/>
              <a:t>Ліпротеїнова</a:t>
            </a:r>
            <a:r>
              <a:rPr lang="uk-UA" sz="2000" dirty="0" smtClean="0"/>
              <a:t> оболонка</a:t>
            </a:r>
            <a:endParaRPr lang="uk-UA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620</Words>
  <Application>Microsoft Office PowerPoint</Application>
  <PresentationFormat>Экран (4:3)</PresentationFormat>
  <Paragraphs>113</Paragraphs>
  <Slides>33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33</vt:i4>
      </vt:variant>
    </vt:vector>
  </HeadingPairs>
  <TitlesOfParts>
    <vt:vector size="52" baseType="lpstr">
      <vt:lpstr>Arial</vt:lpstr>
      <vt:lpstr>Arial Black</vt:lpstr>
      <vt:lpstr>Arial Cyr</vt:lpstr>
      <vt:lpstr>Calibri</vt:lpstr>
      <vt:lpstr>Corbel</vt:lpstr>
      <vt:lpstr>Gill Sans MT</vt:lpstr>
      <vt:lpstr>Lucida Sans Unicode</vt:lpstr>
      <vt:lpstr>Monotype Corsiva</vt:lpstr>
      <vt:lpstr>Tahoma</vt:lpstr>
      <vt:lpstr>Times New Roman</vt:lpstr>
      <vt:lpstr>Verdana</vt:lpstr>
      <vt:lpstr>Wingdings</vt:lpstr>
      <vt:lpstr>Wingdings 2</vt:lpstr>
      <vt:lpstr>Wingdings 3</vt:lpstr>
      <vt:lpstr>Тема Office</vt:lpstr>
      <vt:lpstr>Открытая</vt:lpstr>
      <vt:lpstr>1_Открытая</vt:lpstr>
      <vt:lpstr>Солнцестояние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ІСТОРІЯ ВИВЧЕННЯ ВІРУСІВ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Самозбирання вірусу</vt:lpstr>
      <vt:lpstr>Презентация PowerPoint</vt:lpstr>
      <vt:lpstr>Презентация PowerPoint</vt:lpstr>
      <vt:lpstr>Презентация PowerPoint</vt:lpstr>
      <vt:lpstr>Шляхи проникнення вірусів в організм господаря </vt:lpstr>
      <vt:lpstr>Профілактика та лікування  вірусних інфекцій</vt:lpstr>
      <vt:lpstr>Засоби профілактики вірусних хвороб</vt:lpstr>
      <vt:lpstr>Презентация PowerPoint</vt:lpstr>
      <vt:lpstr>Презентация PowerPoint</vt:lpstr>
      <vt:lpstr>Презентация PowerPoint</vt:lpstr>
      <vt:lpstr>Презентация PowerPoint</vt:lpstr>
      <vt:lpstr>Історія поширення ВІЛ - інфекції в світі</vt:lpstr>
      <vt:lpstr>Загрози епідемії СНІД</vt:lpstr>
      <vt:lpstr>Презентация PowerPoint</vt:lpstr>
      <vt:lpstr>Наслідки епідемії</vt:lpstr>
      <vt:lpstr>Презентация PowerPoint</vt:lpstr>
      <vt:lpstr>Сказ  тварин</vt:lpstr>
      <vt:lpstr>Презентация PowerPoint</vt:lpstr>
      <vt:lpstr>Ящур тварин</vt:lpstr>
      <vt:lpstr>Класична чума свиней</vt:lpstr>
      <vt:lpstr>Африканська чума свиней</vt:lpstr>
      <vt:lpstr>Домашнє завдання :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218_Фото</dc:creator>
  <cp:lastModifiedBy>Администратор</cp:lastModifiedBy>
  <cp:revision>27</cp:revision>
  <dcterms:created xsi:type="dcterms:W3CDTF">2016-02-10T10:23:16Z</dcterms:created>
  <dcterms:modified xsi:type="dcterms:W3CDTF">2017-11-07T13:25:36Z</dcterms:modified>
</cp:coreProperties>
</file>