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96" r:id="rId4"/>
    <p:sldId id="29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7" r:id="rId13"/>
    <p:sldId id="268" r:id="rId14"/>
    <p:sldId id="269" r:id="rId15"/>
    <p:sldId id="270" r:id="rId16"/>
    <p:sldId id="271" r:id="rId17"/>
    <p:sldId id="275" r:id="rId18"/>
    <p:sldId id="284" r:id="rId19"/>
    <p:sldId id="287" r:id="rId20"/>
    <p:sldId id="288" r:id="rId21"/>
    <p:sldId id="290" r:id="rId22"/>
    <p:sldId id="292" r:id="rId23"/>
    <p:sldId id="295" r:id="rId24"/>
    <p:sldId id="298" r:id="rId25"/>
    <p:sldId id="29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266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19.11.2017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90%D0%BB%D0%B5%D0%BA%D1%81%D0%B0%D0%BD%D0%B4%D1%80_%D0%9C%D0%B0%D0%BA%D0%B5%D0%B4%D0%BE%D0%BD%D1%81%D1%8C%D0%BA%D0%B8%D0%B9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6632"/>
            <a:ext cx="7543800" cy="3384376"/>
          </a:xfrm>
        </p:spPr>
        <p:txBody>
          <a:bodyPr/>
          <a:lstStyle/>
          <a:p>
            <a:r>
              <a:rPr lang="uk-UA" sz="3200" b="1" dirty="0" smtClean="0">
                <a:solidFill>
                  <a:srgbClr val="7030A0"/>
                </a:solidFill>
              </a:rPr>
              <a:t>Із перерахованих термінів виберіть:</a:t>
            </a:r>
            <a:br>
              <a:rPr lang="uk-UA" sz="3200" b="1" dirty="0" smtClean="0">
                <a:solidFill>
                  <a:srgbClr val="7030A0"/>
                </a:solidFill>
              </a:rPr>
            </a:br>
            <a:r>
              <a:rPr lang="uk-UA" sz="3200" b="1" dirty="0">
                <a:solidFill>
                  <a:srgbClr val="FF0000"/>
                </a:solidFill>
              </a:rPr>
              <a:t>1) травні ферменти;</a:t>
            </a:r>
            <a:r>
              <a:rPr lang="ru-RU" sz="3200" b="1" dirty="0">
                <a:solidFill>
                  <a:srgbClr val="FF0000"/>
                </a:solidFill>
              </a:rPr>
              <a:t/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uk-UA" sz="3200" b="1" dirty="0" smtClean="0">
                <a:solidFill>
                  <a:schemeClr val="tx1"/>
                </a:solidFill>
              </a:rPr>
              <a:t>2</a:t>
            </a:r>
            <a:r>
              <a:rPr lang="uk-UA" sz="3200" b="1" dirty="0">
                <a:solidFill>
                  <a:schemeClr val="tx1"/>
                </a:solidFill>
              </a:rPr>
              <a:t>) органи травної системи;</a:t>
            </a:r>
            <a:r>
              <a:rPr lang="ru-RU" sz="3200" b="1" dirty="0">
                <a:solidFill>
                  <a:schemeClr val="tx1"/>
                </a:solidFill>
              </a:rPr>
              <a:t/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uk-UA" sz="3200" b="1" dirty="0">
                <a:solidFill>
                  <a:srgbClr val="0070C0"/>
                </a:solidFill>
              </a:rPr>
              <a:t>3) залози травної системи;</a:t>
            </a:r>
            <a:r>
              <a:rPr lang="ru-RU" sz="3200" b="1" dirty="0">
                <a:solidFill>
                  <a:srgbClr val="0070C0"/>
                </a:solidFill>
              </a:rPr>
              <a:t/>
            </a:r>
            <a:br>
              <a:rPr lang="ru-RU" sz="3200" b="1" dirty="0">
                <a:solidFill>
                  <a:srgbClr val="0070C0"/>
                </a:solidFill>
              </a:rPr>
            </a:br>
            <a:r>
              <a:rPr lang="uk-UA" sz="3200" b="1" dirty="0">
                <a:solidFill>
                  <a:srgbClr val="00B050"/>
                </a:solidFill>
              </a:rPr>
              <a:t>4) рідини, що сприяють травленню.</a:t>
            </a:r>
            <a:r>
              <a:rPr lang="ru-RU" sz="3200" b="1" dirty="0">
                <a:solidFill>
                  <a:srgbClr val="00B050"/>
                </a:solidFill>
              </a:rPr>
              <a:t/>
            </a:r>
            <a:br>
              <a:rPr lang="ru-RU" sz="3200" b="1" dirty="0">
                <a:solidFill>
                  <a:srgbClr val="00B050"/>
                </a:solidFill>
              </a:rPr>
            </a:br>
            <a:r>
              <a:rPr lang="uk-UA" sz="3200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uk-UA" sz="3200" dirty="0" smtClean="0">
                <a:solidFill>
                  <a:schemeClr val="accent4">
                    <a:lumMod val="75000"/>
                  </a:schemeClr>
                </a:solidFill>
              </a:rPr>
            </a:br>
            <a:endParaRPr lang="ru-RU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564904"/>
            <a:ext cx="8064896" cy="4176464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260000"/>
              </a:lnSpc>
            </a:pPr>
            <a:r>
              <a:rPr lang="uk-UA" sz="32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3200" b="1" dirty="0" smtClean="0">
                <a:solidFill>
                  <a:srgbClr val="7030A0"/>
                </a:solidFill>
              </a:rPr>
              <a:t>Слина</a:t>
            </a:r>
            <a:r>
              <a:rPr lang="uk-UA" sz="3200" b="1" dirty="0">
                <a:solidFill>
                  <a:srgbClr val="7030A0"/>
                </a:solidFill>
              </a:rPr>
              <a:t>, стравохід, пепсин, амілаза, слинні залози, </a:t>
            </a:r>
            <a:r>
              <a:rPr lang="uk-UA" sz="3200" b="1" dirty="0" err="1">
                <a:solidFill>
                  <a:srgbClr val="7030A0"/>
                </a:solidFill>
              </a:rPr>
              <a:t>мальтаза</a:t>
            </a:r>
            <a:r>
              <a:rPr lang="uk-UA" sz="3200" b="1" dirty="0">
                <a:solidFill>
                  <a:srgbClr val="7030A0"/>
                </a:solidFill>
              </a:rPr>
              <a:t>, жовч, шлунковий сік, </a:t>
            </a:r>
            <a:r>
              <a:rPr lang="uk-UA" sz="3200" b="1" dirty="0" err="1">
                <a:solidFill>
                  <a:srgbClr val="7030A0"/>
                </a:solidFill>
              </a:rPr>
              <a:t>хімотрипсин</a:t>
            </a:r>
            <a:r>
              <a:rPr lang="uk-UA" sz="3200" b="1" dirty="0">
                <a:solidFill>
                  <a:srgbClr val="7030A0"/>
                </a:solidFill>
              </a:rPr>
              <a:t>,  язик, печінка, підшлункова залоза, ренін, кишечник, ліпаза, </a:t>
            </a:r>
            <a:r>
              <a:rPr lang="uk-UA" sz="3200" b="1" dirty="0" err="1">
                <a:solidFill>
                  <a:srgbClr val="7030A0"/>
                </a:solidFill>
              </a:rPr>
              <a:t>муцин</a:t>
            </a:r>
            <a:r>
              <a:rPr lang="uk-UA" sz="3200" b="1" dirty="0">
                <a:solidFill>
                  <a:srgbClr val="7030A0"/>
                </a:solidFill>
              </a:rPr>
              <a:t>, трипсин, шлунок.</a:t>
            </a:r>
            <a:endParaRPr lang="ru-RU" sz="3200" b="1" dirty="0">
              <a:solidFill>
                <a:srgbClr val="7030A0"/>
              </a:solidFill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49526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548680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800" b="1" i="1" dirty="0" smtClean="0">
                <a:solidFill>
                  <a:srgbClr val="002060"/>
                </a:solidFill>
              </a:rPr>
              <a:t>       Апендицит - </a:t>
            </a:r>
            <a:r>
              <a:rPr lang="uk-UA" sz="2800" i="1" dirty="0">
                <a:solidFill>
                  <a:srgbClr val="002060"/>
                </a:solidFill>
              </a:rPr>
              <a:t>з</a:t>
            </a:r>
            <a:r>
              <a:rPr lang="uk-UA" sz="2800" i="1" dirty="0" smtClean="0">
                <a:solidFill>
                  <a:srgbClr val="002060"/>
                </a:solidFill>
              </a:rPr>
              <a:t>апалення </a:t>
            </a:r>
            <a:r>
              <a:rPr lang="uk-UA" sz="2800" i="1" dirty="0">
                <a:solidFill>
                  <a:srgbClr val="002060"/>
                </a:solidFill>
              </a:rPr>
              <a:t>червоподібного </a:t>
            </a:r>
            <a:r>
              <a:rPr lang="uk-UA" sz="2800" i="1" dirty="0" smtClean="0">
                <a:solidFill>
                  <a:srgbClr val="002060"/>
                </a:solidFill>
              </a:rPr>
              <a:t>   відростка </a:t>
            </a:r>
            <a:r>
              <a:rPr lang="uk-UA" sz="2800" i="1" dirty="0">
                <a:solidFill>
                  <a:srgbClr val="002060"/>
                </a:solidFill>
              </a:rPr>
              <a:t>товстої кишки </a:t>
            </a:r>
            <a:r>
              <a:rPr lang="uk-UA" sz="2800" i="1" dirty="0" smtClean="0">
                <a:solidFill>
                  <a:srgbClr val="002060"/>
                </a:solidFill>
              </a:rPr>
              <a:t>– апендикса.  </a:t>
            </a:r>
            <a:endParaRPr lang="ru-RU" sz="2800" i="1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242218"/>
            <a:ext cx="3010981" cy="2706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05508"/>
            <a:ext cx="5040560" cy="2856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980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673196"/>
            <a:ext cx="87457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err="1" smtClean="0">
                <a:solidFill>
                  <a:srgbClr val="002060"/>
                </a:solidFill>
              </a:rPr>
              <a:t>Дизбактеріоз</a:t>
            </a:r>
            <a:r>
              <a:rPr lang="uk-UA" sz="2800" dirty="0" smtClean="0">
                <a:solidFill>
                  <a:srgbClr val="002060"/>
                </a:solidFill>
              </a:rPr>
              <a:t> – </a:t>
            </a:r>
            <a:r>
              <a:rPr lang="uk-UA" sz="2800" i="1" dirty="0" smtClean="0">
                <a:solidFill>
                  <a:srgbClr val="002060"/>
                </a:solidFill>
              </a:rPr>
              <a:t>порушення мікрофлори кишечнику, </a:t>
            </a:r>
          </a:p>
          <a:p>
            <a:r>
              <a:rPr lang="uk-UA" sz="2800" i="1" dirty="0" smtClean="0">
                <a:solidFill>
                  <a:srgbClr val="002060"/>
                </a:solidFill>
              </a:rPr>
              <a:t>масове </a:t>
            </a:r>
            <a:r>
              <a:rPr lang="uk-UA" sz="2800" i="1" dirty="0">
                <a:solidFill>
                  <a:srgbClr val="002060"/>
                </a:solidFill>
              </a:rPr>
              <a:t>розмноження хвороботворних мікроорганізмів</a:t>
            </a:r>
            <a:endParaRPr lang="ru-RU" sz="2800" i="1" dirty="0">
              <a:solidFill>
                <a:srgbClr val="00206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90986"/>
            <a:ext cx="4120526" cy="238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652" y="2204864"/>
            <a:ext cx="3810000" cy="275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196199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6737" y="404664"/>
            <a:ext cx="8309198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uk-UA" sz="3600" b="1" i="1" dirty="0" smtClean="0">
                <a:solidFill>
                  <a:srgbClr val="0070C0"/>
                </a:solidFill>
              </a:rPr>
              <a:t>Гепатит –</a:t>
            </a:r>
            <a:r>
              <a:rPr lang="uk-UA" sz="3600" dirty="0" smtClean="0"/>
              <a:t> </a:t>
            </a:r>
            <a:r>
              <a:rPr lang="uk-UA" sz="3200" i="1" dirty="0" smtClean="0">
                <a:solidFill>
                  <a:srgbClr val="002060"/>
                </a:solidFill>
              </a:rPr>
              <a:t>запальне захворювання печінки, </a:t>
            </a:r>
          </a:p>
          <a:p>
            <a:pPr algn="just"/>
            <a:r>
              <a:rPr lang="uk-UA" sz="3200" i="1" dirty="0" smtClean="0">
                <a:solidFill>
                  <a:srgbClr val="002060"/>
                </a:solidFill>
              </a:rPr>
              <a:t>як правило,  викликане вірусами.</a:t>
            </a:r>
          </a:p>
          <a:p>
            <a:pPr algn="just"/>
            <a:r>
              <a:rPr lang="uk-UA" sz="3200" i="1" dirty="0">
                <a:solidFill>
                  <a:srgbClr val="002060"/>
                </a:solidFill>
              </a:rPr>
              <a:t> </a:t>
            </a:r>
            <a:r>
              <a:rPr lang="uk-UA" sz="2800" i="1" dirty="0" smtClean="0">
                <a:solidFill>
                  <a:srgbClr val="002060"/>
                </a:solidFill>
              </a:rPr>
              <a:t>У 2016 році міжнародне дослідження  показало,</a:t>
            </a:r>
          </a:p>
          <a:p>
            <a:pPr algn="just"/>
            <a:r>
              <a:rPr lang="uk-UA" sz="2800" i="1" dirty="0">
                <a:solidFill>
                  <a:srgbClr val="002060"/>
                </a:solidFill>
              </a:rPr>
              <a:t>щ</a:t>
            </a:r>
            <a:r>
              <a:rPr lang="uk-UA" sz="2800" i="1" dirty="0" smtClean="0">
                <a:solidFill>
                  <a:srgbClr val="002060"/>
                </a:solidFill>
              </a:rPr>
              <a:t>о смертність від гепатиту така ж, як від </a:t>
            </a:r>
          </a:p>
          <a:p>
            <a:pPr algn="just"/>
            <a:r>
              <a:rPr lang="uk-UA" sz="2800" i="1" dirty="0">
                <a:solidFill>
                  <a:srgbClr val="002060"/>
                </a:solidFill>
              </a:rPr>
              <a:t>т</a:t>
            </a:r>
            <a:r>
              <a:rPr lang="uk-UA" sz="2800" i="1" dirty="0" smtClean="0">
                <a:solidFill>
                  <a:srgbClr val="002060"/>
                </a:solidFill>
              </a:rPr>
              <a:t>уберкульозу, малярії та </a:t>
            </a:r>
            <a:r>
              <a:rPr lang="uk-UA" sz="2800" i="1" dirty="0" err="1" smtClean="0">
                <a:solidFill>
                  <a:srgbClr val="002060"/>
                </a:solidFill>
              </a:rPr>
              <a:t>СНІДу</a:t>
            </a:r>
            <a:r>
              <a:rPr lang="uk-UA" sz="2800" i="1" dirty="0" smtClean="0">
                <a:solidFill>
                  <a:srgbClr val="002060"/>
                </a:solidFill>
              </a:rPr>
              <a:t>.</a:t>
            </a:r>
            <a:endParaRPr lang="ru-RU" sz="2800" i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98" y="5157192"/>
            <a:ext cx="4167738" cy="1553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73016"/>
            <a:ext cx="3168352" cy="215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376" y="2996952"/>
            <a:ext cx="2851968" cy="193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54286"/>
            <a:ext cx="720080" cy="540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30859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444754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002060"/>
                </a:solidFill>
              </a:rPr>
              <a:t>  Дизентерія</a:t>
            </a:r>
            <a:r>
              <a:rPr lang="uk-UA" sz="3200" dirty="0" smtClean="0">
                <a:solidFill>
                  <a:srgbClr val="002060"/>
                </a:solidFill>
              </a:rPr>
              <a:t> </a:t>
            </a:r>
            <a:r>
              <a:rPr lang="uk-UA" sz="3200" dirty="0"/>
              <a:t>– </a:t>
            </a:r>
            <a:r>
              <a:rPr lang="uk-UA" sz="3200" dirty="0">
                <a:solidFill>
                  <a:srgbClr val="002060"/>
                </a:solidFill>
              </a:rPr>
              <a:t>хвороба, спричинена </a:t>
            </a:r>
            <a:r>
              <a:rPr lang="uk-UA" sz="3200" dirty="0" smtClean="0">
                <a:solidFill>
                  <a:srgbClr val="002060"/>
                </a:solidFill>
              </a:rPr>
              <a:t>бактерією</a:t>
            </a:r>
          </a:p>
          <a:p>
            <a:r>
              <a:rPr lang="uk-UA" sz="3200" i="1" dirty="0" smtClean="0">
                <a:solidFill>
                  <a:srgbClr val="7030A0"/>
                </a:solidFill>
              </a:rPr>
              <a:t>дизентерійною </a:t>
            </a:r>
            <a:r>
              <a:rPr lang="uk-UA" sz="3200" i="1" dirty="0">
                <a:solidFill>
                  <a:srgbClr val="7030A0"/>
                </a:solidFill>
              </a:rPr>
              <a:t>паличкою</a:t>
            </a:r>
            <a:r>
              <a:rPr lang="uk-UA" sz="3200" dirty="0">
                <a:solidFill>
                  <a:srgbClr val="002060"/>
                </a:solidFill>
              </a:rPr>
              <a:t>, </a:t>
            </a:r>
            <a:r>
              <a:rPr lang="uk-UA" sz="3200" dirty="0" smtClean="0">
                <a:solidFill>
                  <a:srgbClr val="002060"/>
                </a:solidFill>
              </a:rPr>
              <a:t>або   </a:t>
            </a:r>
            <a:r>
              <a:rPr lang="uk-UA" sz="3200" i="1" dirty="0" smtClean="0">
                <a:solidFill>
                  <a:schemeClr val="accent1">
                    <a:lumMod val="50000"/>
                  </a:schemeClr>
                </a:solidFill>
              </a:rPr>
              <a:t>дизентерійною </a:t>
            </a:r>
            <a:r>
              <a:rPr lang="uk-UA" sz="3200" i="1" dirty="0">
                <a:solidFill>
                  <a:schemeClr val="accent1">
                    <a:lumMod val="50000"/>
                  </a:schemeClr>
                </a:solidFill>
              </a:rPr>
              <a:t>амебою</a:t>
            </a:r>
            <a:r>
              <a:rPr lang="uk-UA" sz="3200" dirty="0">
                <a:solidFill>
                  <a:srgbClr val="002060"/>
                </a:solidFill>
              </a:rPr>
              <a:t>. 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33017"/>
            <a:ext cx="2016224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4119" y="3800455"/>
            <a:ext cx="3007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Бактерія </a:t>
            </a:r>
            <a:r>
              <a:rPr lang="ru-RU" sz="2400" dirty="0"/>
              <a:t>роду </a:t>
            </a:r>
            <a:r>
              <a:rPr lang="en-US" sz="2400" dirty="0" err="1"/>
              <a:t>Shigella</a:t>
            </a:r>
            <a:endParaRPr lang="ru-RU" sz="24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872" y="2092512"/>
            <a:ext cx="2664296" cy="1665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46239" y="3800455"/>
            <a:ext cx="2870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Дизентерійна </a:t>
            </a:r>
            <a:r>
              <a:rPr lang="uk-UA" sz="2400" dirty="0"/>
              <a:t>а</a:t>
            </a:r>
            <a:r>
              <a:rPr lang="uk-UA" sz="2400" dirty="0" smtClean="0"/>
              <a:t>меба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06436" y="4653136"/>
            <a:ext cx="789087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dirty="0" smtClean="0"/>
              <a:t>  </a:t>
            </a:r>
            <a:r>
              <a:rPr lang="ru-RU" sz="2800" b="1" i="1" dirty="0" smtClean="0">
                <a:solidFill>
                  <a:srgbClr val="C00000"/>
                </a:solidFill>
              </a:rPr>
              <a:t>Симптомами </a:t>
            </a:r>
            <a:r>
              <a:rPr lang="ru-RU" sz="2800" b="1" i="1" dirty="0" err="1">
                <a:solidFill>
                  <a:srgbClr val="C00000"/>
                </a:solidFill>
              </a:rPr>
              <a:t>дизентерії</a:t>
            </a:r>
            <a:r>
              <a:rPr lang="ru-RU" sz="2800" b="1" i="1" dirty="0">
                <a:solidFill>
                  <a:srgbClr val="C00000"/>
                </a:solidFill>
              </a:rPr>
              <a:t> </a:t>
            </a:r>
            <a:r>
              <a:rPr lang="ru-RU" sz="2800" dirty="0"/>
              <a:t>є </a:t>
            </a:r>
            <a:r>
              <a:rPr lang="ru-RU" sz="2800" dirty="0" err="1"/>
              <a:t>різкий</a:t>
            </a:r>
            <a:r>
              <a:rPr lang="ru-RU" sz="2800" dirty="0"/>
              <a:t> </a:t>
            </a:r>
            <a:r>
              <a:rPr lang="ru-RU" sz="2800" dirty="0" err="1"/>
              <a:t>біль</a:t>
            </a:r>
            <a:r>
              <a:rPr lang="ru-RU" sz="2800" dirty="0"/>
              <a:t> в </a:t>
            </a:r>
            <a:r>
              <a:rPr lang="ru-RU" sz="2800" dirty="0" err="1"/>
              <a:t>животі</a:t>
            </a:r>
            <a:r>
              <a:rPr lang="ru-RU" sz="2800" dirty="0"/>
              <a:t>, </a:t>
            </a:r>
            <a:endParaRPr lang="ru-RU" sz="2800" dirty="0" smtClean="0"/>
          </a:p>
          <a:p>
            <a:pPr algn="just"/>
            <a:r>
              <a:rPr lang="ru-RU" sz="2800" dirty="0" err="1" smtClean="0"/>
              <a:t>нудота</a:t>
            </a:r>
            <a:r>
              <a:rPr lang="ru-RU" sz="2800" dirty="0"/>
              <a:t>, </a:t>
            </a:r>
            <a:r>
              <a:rPr lang="ru-RU" sz="2800" dirty="0" err="1"/>
              <a:t>блювота</a:t>
            </a:r>
            <a:r>
              <a:rPr lang="ru-RU" sz="2800" dirty="0"/>
              <a:t>, </a:t>
            </a:r>
            <a:r>
              <a:rPr lang="ru-RU" sz="2800" dirty="0" err="1"/>
              <a:t>підвищення</a:t>
            </a:r>
            <a:r>
              <a:rPr lang="ru-RU" sz="2800" dirty="0"/>
              <a:t> </a:t>
            </a:r>
            <a:r>
              <a:rPr lang="ru-RU" sz="2800" dirty="0" err="1"/>
              <a:t>температури</a:t>
            </a:r>
            <a:r>
              <a:rPr lang="ru-RU" sz="2800" dirty="0"/>
              <a:t>, </a:t>
            </a:r>
            <a:endParaRPr lang="ru-RU" sz="2800" dirty="0" smtClean="0"/>
          </a:p>
          <a:p>
            <a:pPr algn="just"/>
            <a:r>
              <a:rPr lang="ru-RU" sz="2800" dirty="0" err="1" smtClean="0"/>
              <a:t>кровавий</a:t>
            </a:r>
            <a:r>
              <a:rPr lang="ru-RU" sz="2800" dirty="0" smtClean="0"/>
              <a:t> пронос</a:t>
            </a:r>
            <a:r>
              <a:rPr lang="ru-RU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423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93455"/>
            <a:ext cx="76328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200" b="1" i="1" dirty="0">
                <a:solidFill>
                  <a:srgbClr val="002060"/>
                </a:solidFill>
              </a:rPr>
              <a:t>Холера</a:t>
            </a:r>
            <a:r>
              <a:rPr lang="uk-UA" sz="3200" dirty="0"/>
              <a:t> -  хвороба, спричинена бактерією </a:t>
            </a:r>
            <a:endParaRPr lang="uk-UA" sz="3200" dirty="0" smtClean="0"/>
          </a:p>
          <a:p>
            <a:pPr algn="just"/>
            <a:r>
              <a:rPr lang="uk-UA" sz="3200" i="1" dirty="0" smtClean="0"/>
              <a:t>холерний </a:t>
            </a:r>
            <a:r>
              <a:rPr lang="uk-UA" sz="3200" i="1" dirty="0"/>
              <a:t>вібріон</a:t>
            </a:r>
            <a:r>
              <a:rPr lang="uk-UA" sz="3200" dirty="0"/>
              <a:t>. </a:t>
            </a:r>
            <a:endParaRPr lang="uk-UA" sz="3200" dirty="0" smtClean="0"/>
          </a:p>
          <a:p>
            <a:pPr algn="just"/>
            <a:r>
              <a:rPr lang="uk-UA" sz="3200" i="1" dirty="0">
                <a:solidFill>
                  <a:srgbClr val="C00000"/>
                </a:solidFill>
              </a:rPr>
              <a:t>Симптоми холери: </a:t>
            </a:r>
            <a:r>
              <a:rPr lang="uk-UA" sz="3200" i="1" dirty="0"/>
              <a:t>блювота, пронос, стрімке зневоднення організму, судоми.</a:t>
            </a:r>
            <a:endParaRPr lang="ru-RU" sz="3200" i="1" dirty="0"/>
          </a:p>
          <a:p>
            <a:pPr algn="just"/>
            <a:endParaRPr lang="ru-RU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663" y="808043"/>
            <a:ext cx="1038641" cy="659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2420888"/>
            <a:ext cx="82089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</a:t>
            </a:r>
            <a:r>
              <a:rPr lang="ru-RU" sz="2400" dirty="0" smtClean="0"/>
              <a:t>Один </a:t>
            </a:r>
            <a:r>
              <a:rPr lang="ru-RU" sz="2400" dirty="0" err="1"/>
              <a:t>із</a:t>
            </a:r>
            <a:r>
              <a:rPr lang="ru-RU" sz="2400" dirty="0"/>
              <a:t> перших </a:t>
            </a:r>
            <a:r>
              <a:rPr lang="ru-RU" sz="2400" dirty="0" err="1"/>
              <a:t>описів</a:t>
            </a:r>
            <a:r>
              <a:rPr lang="ru-RU" sz="2400" dirty="0"/>
              <a:t> </a:t>
            </a:r>
            <a:r>
              <a:rPr lang="ru-RU" sz="2400" dirty="0" err="1"/>
              <a:t>самої</a:t>
            </a:r>
            <a:r>
              <a:rPr lang="ru-RU" sz="2400" dirty="0"/>
              <a:t> </a:t>
            </a:r>
            <a:r>
              <a:rPr lang="ru-RU" sz="2400" dirty="0" err="1"/>
              <a:t>хвороби</a:t>
            </a:r>
            <a:r>
              <a:rPr lang="ru-RU" sz="2400" dirty="0"/>
              <a:t> </a:t>
            </a:r>
            <a:r>
              <a:rPr lang="ru-RU" sz="2400" dirty="0" err="1"/>
              <a:t>відносять</a:t>
            </a:r>
            <a:r>
              <a:rPr lang="ru-RU" sz="2400" dirty="0"/>
              <a:t> до </a:t>
            </a:r>
            <a:r>
              <a:rPr lang="ru-RU" sz="2400" dirty="0" err="1"/>
              <a:t>часів</a:t>
            </a:r>
            <a:r>
              <a:rPr lang="ru-RU" sz="2400" dirty="0"/>
              <a:t> </a:t>
            </a:r>
            <a:r>
              <a:rPr lang="ru-RU" sz="2400" dirty="0" err="1"/>
              <a:t>походів</a:t>
            </a:r>
            <a:r>
              <a:rPr lang="ru-RU" sz="2400" dirty="0"/>
              <a:t> </a:t>
            </a:r>
            <a:r>
              <a:rPr lang="ru-RU" sz="2400" dirty="0">
                <a:hlinkClick r:id="rId3" tooltip="Александр Македонський"/>
              </a:rPr>
              <a:t>Александра </a:t>
            </a:r>
            <a:r>
              <a:rPr lang="ru-RU" sz="2400" dirty="0" err="1">
                <a:hlinkClick r:id="rId3" tooltip="Александр Македонський"/>
              </a:rPr>
              <a:t>Македонського</a:t>
            </a:r>
            <a:r>
              <a:rPr lang="ru-RU" sz="2400" dirty="0"/>
              <a:t>, </a:t>
            </a:r>
            <a:r>
              <a:rPr lang="ru-RU" sz="2400" dirty="0" err="1"/>
              <a:t>воїни</a:t>
            </a:r>
            <a:r>
              <a:rPr lang="ru-RU" sz="2400" dirty="0"/>
              <a:t> </a:t>
            </a:r>
            <a:r>
              <a:rPr lang="ru-RU" sz="2400" dirty="0" err="1"/>
              <a:t>якого</a:t>
            </a:r>
            <a:r>
              <a:rPr lang="ru-RU" sz="2400" dirty="0"/>
              <a:t>, </a:t>
            </a:r>
            <a:r>
              <a:rPr lang="ru-RU" sz="2400" dirty="0" err="1"/>
              <a:t>імовірно</a:t>
            </a:r>
            <a:r>
              <a:rPr lang="ru-RU" sz="2400" dirty="0"/>
              <a:t>, </a:t>
            </a:r>
            <a:r>
              <a:rPr lang="ru-RU" sz="2400" dirty="0" err="1"/>
              <a:t>страждали</a:t>
            </a:r>
            <a:r>
              <a:rPr lang="ru-RU" sz="2400" dirty="0"/>
              <a:t> </a:t>
            </a:r>
            <a:r>
              <a:rPr lang="ru-RU" sz="2400" dirty="0" err="1"/>
              <a:t>від</a:t>
            </a:r>
            <a:r>
              <a:rPr lang="ru-RU" sz="2400" dirty="0"/>
              <a:t> </a:t>
            </a:r>
            <a:r>
              <a:rPr lang="ru-RU" sz="2400" dirty="0" err="1"/>
              <a:t>цієї</a:t>
            </a:r>
            <a:r>
              <a:rPr lang="ru-RU" sz="2400" dirty="0"/>
              <a:t> </a:t>
            </a:r>
            <a:r>
              <a:rPr lang="ru-RU" sz="2400" dirty="0" err="1"/>
              <a:t>хвороби</a:t>
            </a:r>
            <a:r>
              <a:rPr lang="ru-RU" sz="2400" dirty="0"/>
              <a:t> </a:t>
            </a:r>
            <a:r>
              <a:rPr lang="ru-RU" sz="2400" dirty="0" err="1"/>
              <a:t>під</a:t>
            </a:r>
            <a:r>
              <a:rPr lang="ru-RU" sz="2400" dirty="0"/>
              <a:t> час </a:t>
            </a:r>
            <a:r>
              <a:rPr lang="ru-RU" sz="2400" dirty="0" err="1"/>
              <a:t>індійського</a:t>
            </a:r>
            <a:r>
              <a:rPr lang="ru-RU" sz="2400" dirty="0"/>
              <a:t> походу. В одному з </a:t>
            </a:r>
            <a:r>
              <a:rPr lang="ru-RU" sz="2400" dirty="0" err="1"/>
              <a:t>джерел</a:t>
            </a:r>
            <a:r>
              <a:rPr lang="ru-RU" sz="2400" dirty="0"/>
              <a:t> про стан хворого </a:t>
            </a:r>
            <a:r>
              <a:rPr lang="ru-RU" sz="2400" dirty="0" err="1"/>
              <a:t>зазначено</a:t>
            </a:r>
            <a:r>
              <a:rPr lang="ru-RU" sz="2400" dirty="0"/>
              <a:t>: </a:t>
            </a:r>
            <a:r>
              <a:rPr lang="ru-RU" sz="2400" b="1" i="1" dirty="0">
                <a:solidFill>
                  <a:srgbClr val="002060"/>
                </a:solidFill>
              </a:rPr>
              <a:t>«Губи </a:t>
            </a:r>
            <a:r>
              <a:rPr lang="ru-RU" sz="2400" b="1" i="1" dirty="0" err="1">
                <a:solidFill>
                  <a:srgbClr val="002060"/>
                </a:solidFill>
              </a:rPr>
              <a:t>бліднуть</a:t>
            </a:r>
            <a:r>
              <a:rPr lang="ru-RU" sz="2400" b="1" i="1" dirty="0">
                <a:solidFill>
                  <a:srgbClr val="002060"/>
                </a:solidFill>
              </a:rPr>
              <a:t>, </a:t>
            </a:r>
            <a:r>
              <a:rPr lang="ru-RU" sz="2400" b="1" i="1" dirty="0" err="1">
                <a:solidFill>
                  <a:srgbClr val="002060"/>
                </a:solidFill>
              </a:rPr>
              <a:t>погляд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стає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безглуздим</a:t>
            </a:r>
            <a:r>
              <a:rPr lang="ru-RU" sz="2400" b="1" i="1" dirty="0">
                <a:solidFill>
                  <a:srgbClr val="002060"/>
                </a:solidFill>
              </a:rPr>
              <a:t>, </a:t>
            </a:r>
            <a:r>
              <a:rPr lang="ru-RU" sz="2400" b="1" i="1" dirty="0" err="1">
                <a:solidFill>
                  <a:srgbClr val="002060"/>
                </a:solidFill>
              </a:rPr>
              <a:t>очі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закочуються</a:t>
            </a:r>
            <a:r>
              <a:rPr lang="ru-RU" sz="2400" b="1" i="1" dirty="0">
                <a:solidFill>
                  <a:srgbClr val="002060"/>
                </a:solidFill>
              </a:rPr>
              <a:t>, руки і ноги </a:t>
            </a:r>
            <a:r>
              <a:rPr lang="ru-RU" sz="2400" b="1" i="1" dirty="0" err="1">
                <a:solidFill>
                  <a:srgbClr val="002060"/>
                </a:solidFill>
              </a:rPr>
              <a:t>зморщуються</a:t>
            </a:r>
            <a:r>
              <a:rPr lang="ru-RU" sz="2400" b="1" i="1" dirty="0">
                <a:solidFill>
                  <a:srgbClr val="002060"/>
                </a:solidFill>
              </a:rPr>
              <a:t>, </a:t>
            </a:r>
            <a:r>
              <a:rPr lang="ru-RU" sz="2400" b="1" i="1" dirty="0" err="1">
                <a:solidFill>
                  <a:srgbClr val="002060"/>
                </a:solidFill>
              </a:rPr>
              <a:t>немов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від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вогню</a:t>
            </a:r>
            <a:r>
              <a:rPr lang="ru-RU" sz="2400" b="1" i="1" dirty="0">
                <a:solidFill>
                  <a:srgbClr val="002060"/>
                </a:solidFill>
              </a:rPr>
              <a:t>, і хвороба </a:t>
            </a:r>
            <a:r>
              <a:rPr lang="ru-RU" sz="2400" b="1" i="1" dirty="0" err="1">
                <a:solidFill>
                  <a:srgbClr val="002060"/>
                </a:solidFill>
              </a:rPr>
              <a:t>охоплює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багато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тисяч</a:t>
            </a:r>
            <a:r>
              <a:rPr lang="ru-RU" sz="2400" b="1" i="1" dirty="0">
                <a:solidFill>
                  <a:srgbClr val="002060"/>
                </a:solidFill>
              </a:rPr>
              <a:t> людей».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701334"/>
            <a:ext cx="2952328" cy="1964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03257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32656"/>
            <a:ext cx="77768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 err="1">
                <a:solidFill>
                  <a:srgbClr val="002060"/>
                </a:solidFill>
              </a:rPr>
              <a:t>Сальмонельоз</a:t>
            </a:r>
            <a:r>
              <a:rPr lang="ru-RU" sz="2400" dirty="0"/>
              <a:t> – </a:t>
            </a:r>
            <a:r>
              <a:rPr lang="ru-RU" sz="2400" i="1" dirty="0" err="1"/>
              <a:t>це</a:t>
            </a:r>
            <a:r>
              <a:rPr lang="ru-RU" sz="2400" i="1" dirty="0"/>
              <a:t> </a:t>
            </a:r>
            <a:r>
              <a:rPr lang="ru-RU" sz="2400" i="1" dirty="0" err="1"/>
              <a:t>інфекційне</a:t>
            </a:r>
            <a:r>
              <a:rPr lang="ru-RU" sz="2400" i="1" dirty="0"/>
              <a:t> </a:t>
            </a:r>
            <a:r>
              <a:rPr lang="ru-RU" sz="2400" i="1" dirty="0" err="1"/>
              <a:t>захворювання</a:t>
            </a:r>
            <a:r>
              <a:rPr lang="ru-RU" sz="2400" i="1" dirty="0"/>
              <a:t> </a:t>
            </a:r>
            <a:r>
              <a:rPr lang="ru-RU" sz="2400" i="1" dirty="0" err="1"/>
              <a:t>травної</a:t>
            </a:r>
            <a:r>
              <a:rPr lang="ru-RU" sz="2400" i="1" dirty="0"/>
              <a:t> </a:t>
            </a:r>
            <a:r>
              <a:rPr lang="ru-RU" sz="2400" i="1" dirty="0" err="1"/>
              <a:t>системи</a:t>
            </a:r>
            <a:r>
              <a:rPr lang="ru-RU" sz="2400" i="1" dirty="0"/>
              <a:t>, </a:t>
            </a:r>
            <a:r>
              <a:rPr lang="ru-RU" sz="2400" i="1" dirty="0" err="1"/>
              <a:t>що</a:t>
            </a:r>
            <a:r>
              <a:rPr lang="ru-RU" sz="2400" i="1" dirty="0"/>
              <a:t> </a:t>
            </a:r>
            <a:r>
              <a:rPr lang="ru-RU" sz="2400" i="1" dirty="0" err="1"/>
              <a:t>виникає</a:t>
            </a:r>
            <a:r>
              <a:rPr lang="ru-RU" sz="2400" i="1" dirty="0"/>
              <a:t> в </a:t>
            </a:r>
            <a:r>
              <a:rPr lang="ru-RU" sz="2400" i="1" dirty="0" err="1"/>
              <a:t>результаті</a:t>
            </a:r>
            <a:r>
              <a:rPr lang="ru-RU" sz="2400" i="1" dirty="0"/>
              <a:t> </a:t>
            </a:r>
            <a:r>
              <a:rPr lang="ru-RU" sz="2400" i="1" dirty="0" err="1"/>
              <a:t>зараження</a:t>
            </a:r>
            <a:r>
              <a:rPr lang="ru-RU" sz="2400" i="1" dirty="0"/>
              <a:t> </a:t>
            </a:r>
            <a:r>
              <a:rPr lang="ru-RU" sz="2400" i="1" dirty="0" err="1"/>
              <a:t>бактеріями</a:t>
            </a:r>
            <a:r>
              <a:rPr lang="ru-RU" sz="2400" i="1" dirty="0"/>
              <a:t> роду </a:t>
            </a:r>
            <a:r>
              <a:rPr lang="en-US" sz="2400" i="1" dirty="0"/>
              <a:t>Salmonella, </a:t>
            </a:r>
            <a:r>
              <a:rPr lang="ru-RU" sz="2400" i="1" dirty="0" err="1"/>
              <a:t>що</a:t>
            </a:r>
            <a:r>
              <a:rPr lang="ru-RU" sz="2400" i="1" dirty="0"/>
              <a:t> </a:t>
            </a:r>
            <a:r>
              <a:rPr lang="ru-RU" sz="2400" i="1" dirty="0" err="1"/>
              <a:t>супроводжується</a:t>
            </a:r>
            <a:r>
              <a:rPr lang="ru-RU" sz="2400" i="1" dirty="0"/>
              <a:t> </a:t>
            </a:r>
            <a:r>
              <a:rPr lang="ru-RU" sz="2400" i="1" dirty="0" err="1"/>
              <a:t>вираженою</a:t>
            </a:r>
            <a:r>
              <a:rPr lang="ru-RU" sz="2400" i="1" dirty="0"/>
              <a:t> </a:t>
            </a:r>
            <a:r>
              <a:rPr lang="ru-RU" sz="2400" i="1" dirty="0" err="1"/>
              <a:t>інтоксикацією</a:t>
            </a:r>
            <a:r>
              <a:rPr lang="ru-RU" sz="2400" i="1" dirty="0"/>
              <a:t> </a:t>
            </a:r>
            <a:r>
              <a:rPr lang="ru-RU" sz="2400" i="1" dirty="0" smtClean="0"/>
              <a:t>і </a:t>
            </a:r>
            <a:r>
              <a:rPr lang="ru-RU" sz="2400" i="1" dirty="0" err="1" smtClean="0"/>
              <a:t>зневодненням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організму</a:t>
            </a:r>
            <a:r>
              <a:rPr lang="ru-RU" sz="2400" i="1" dirty="0" smtClean="0"/>
              <a:t>.</a:t>
            </a:r>
            <a:endParaRPr lang="ru-RU" sz="2400" i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" y="3095028"/>
            <a:ext cx="1872208" cy="1276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3508" y="1925477"/>
            <a:ext cx="842493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rgbClr val="C00000"/>
                </a:solidFill>
              </a:rPr>
              <a:t>Симптоми сальмонельозу</a:t>
            </a:r>
            <a:r>
              <a:rPr lang="uk-UA" sz="2800" dirty="0"/>
              <a:t>:  </a:t>
            </a:r>
            <a:r>
              <a:rPr lang="uk-UA" sz="2400" i="1" dirty="0">
                <a:solidFill>
                  <a:srgbClr val="002060"/>
                </a:solidFill>
              </a:rPr>
              <a:t>біль  у  животі,  блювота, пронос,  головний  </a:t>
            </a:r>
            <a:r>
              <a:rPr lang="uk-UA" sz="2400" i="1" dirty="0" smtClean="0">
                <a:solidFill>
                  <a:srgbClr val="002060"/>
                </a:solidFill>
              </a:rPr>
              <a:t>біль, запаморочення</a:t>
            </a:r>
            <a:r>
              <a:rPr lang="uk-UA" sz="2400" i="1" dirty="0">
                <a:solidFill>
                  <a:srgbClr val="002060"/>
                </a:solidFill>
              </a:rPr>
              <a:t>.</a:t>
            </a:r>
            <a:endParaRPr lang="ru-RU" sz="2400" i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143491" y="2996952"/>
            <a:ext cx="63169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  </a:t>
            </a:r>
            <a:r>
              <a:rPr lang="ru-RU" sz="2400" i="1" dirty="0" err="1" smtClean="0"/>
              <a:t>Сальмонели</a:t>
            </a:r>
            <a:r>
              <a:rPr lang="ru-RU" sz="2400" dirty="0" smtClean="0"/>
              <a:t> </a:t>
            </a:r>
            <a:r>
              <a:rPr lang="ru-RU" sz="2400" dirty="0" err="1"/>
              <a:t>досить</a:t>
            </a:r>
            <a:r>
              <a:rPr lang="ru-RU" sz="2400" dirty="0"/>
              <a:t> </a:t>
            </a:r>
            <a:r>
              <a:rPr lang="ru-RU" sz="2400" dirty="0" err="1"/>
              <a:t>стійкі</a:t>
            </a:r>
            <a:r>
              <a:rPr lang="ru-RU" sz="2400" dirty="0"/>
              <a:t> до </a:t>
            </a:r>
            <a:r>
              <a:rPr lang="ru-RU" sz="2400" dirty="0" err="1"/>
              <a:t>дії</a:t>
            </a:r>
            <a:r>
              <a:rPr lang="ru-RU" sz="2400" dirty="0"/>
              <a:t> </a:t>
            </a:r>
            <a:r>
              <a:rPr lang="ru-RU" sz="2400" dirty="0" err="1"/>
              <a:t>фізичних</a:t>
            </a:r>
            <a:r>
              <a:rPr lang="ru-RU" sz="2400" dirty="0"/>
              <a:t> і </a:t>
            </a:r>
            <a:r>
              <a:rPr lang="ru-RU" sz="2400" dirty="0" err="1"/>
              <a:t>хімічних</a:t>
            </a:r>
            <a:r>
              <a:rPr lang="ru-RU" sz="2400" dirty="0"/>
              <a:t> </a:t>
            </a:r>
            <a:r>
              <a:rPr lang="ru-RU" sz="2400" dirty="0" err="1"/>
              <a:t>факторів</a:t>
            </a:r>
            <a:r>
              <a:rPr lang="ru-RU" sz="2400" dirty="0"/>
              <a:t> </a:t>
            </a:r>
            <a:r>
              <a:rPr lang="ru-RU" sz="2400" dirty="0" err="1"/>
              <a:t>довкілля</a:t>
            </a:r>
            <a:r>
              <a:rPr lang="ru-RU" sz="2400" dirty="0"/>
              <a:t>. Вони </a:t>
            </a:r>
            <a:r>
              <a:rPr lang="ru-RU" sz="2400" dirty="0" err="1"/>
              <a:t>можуть</a:t>
            </a:r>
            <a:r>
              <a:rPr lang="ru-RU" sz="2400" dirty="0"/>
              <a:t> </a:t>
            </a:r>
            <a:r>
              <a:rPr lang="ru-RU" sz="2400" dirty="0" err="1"/>
              <a:t>зберігати</a:t>
            </a:r>
            <a:r>
              <a:rPr lang="ru-RU" sz="2400" dirty="0"/>
              <a:t> </a:t>
            </a:r>
            <a:r>
              <a:rPr lang="ru-RU" sz="2400" dirty="0" err="1"/>
              <a:t>життєздатність</a:t>
            </a:r>
            <a:r>
              <a:rPr lang="ru-RU" sz="2400" dirty="0"/>
              <a:t> у </a:t>
            </a:r>
            <a:r>
              <a:rPr lang="ru-RU" sz="2400" dirty="0" err="1"/>
              <a:t>воді</a:t>
            </a:r>
            <a:r>
              <a:rPr lang="ru-RU" sz="2400" dirty="0"/>
              <a:t> до 3 </a:t>
            </a:r>
            <a:r>
              <a:rPr lang="ru-RU" sz="2400" dirty="0" err="1"/>
              <a:t>місяців</a:t>
            </a:r>
            <a:r>
              <a:rPr lang="ru-RU" sz="2400" dirty="0"/>
              <a:t>, у кормах </a:t>
            </a:r>
            <a:r>
              <a:rPr lang="ru-RU" sz="2400" dirty="0" err="1"/>
              <a:t>тварин</a:t>
            </a:r>
            <a:r>
              <a:rPr lang="ru-RU" sz="2400" dirty="0"/>
              <a:t> — до 1,5 року, у </a:t>
            </a:r>
            <a:r>
              <a:rPr lang="ru-RU" sz="2400" dirty="0" err="1"/>
              <a:t>м'ясі</a:t>
            </a:r>
            <a:r>
              <a:rPr lang="ru-RU" sz="2400" dirty="0"/>
              <a:t> та </a:t>
            </a:r>
            <a:r>
              <a:rPr lang="ru-RU" sz="2400" dirty="0" err="1"/>
              <a:t>яйцях</a:t>
            </a:r>
            <a:r>
              <a:rPr lang="ru-RU" sz="2400" dirty="0"/>
              <a:t> — до 7 </a:t>
            </a:r>
            <a:r>
              <a:rPr lang="ru-RU" sz="2400" dirty="0" err="1"/>
              <a:t>міс</a:t>
            </a:r>
            <a:r>
              <a:rPr lang="ru-RU" sz="2400" dirty="0"/>
              <a:t>., у </a:t>
            </a:r>
            <a:r>
              <a:rPr lang="ru-RU" sz="2400" dirty="0" err="1"/>
              <a:t>заморожених</a:t>
            </a:r>
            <a:r>
              <a:rPr lang="ru-RU" sz="2400" dirty="0"/>
              <a:t> продуктах, </a:t>
            </a:r>
            <a:r>
              <a:rPr lang="ru-RU" sz="2400" dirty="0" err="1"/>
              <a:t>висушених</a:t>
            </a:r>
            <a:r>
              <a:rPr lang="ru-RU" sz="2400" dirty="0"/>
              <a:t> </a:t>
            </a:r>
            <a:r>
              <a:rPr lang="ru-RU" sz="2400" dirty="0" err="1"/>
              <a:t>фекаліях</a:t>
            </a:r>
            <a:r>
              <a:rPr lang="ru-RU" sz="2400" dirty="0"/>
              <a:t> — до 2 </a:t>
            </a:r>
            <a:r>
              <a:rPr lang="ru-RU" sz="2400" dirty="0" err="1"/>
              <a:t>років</a:t>
            </a:r>
            <a:r>
              <a:rPr lang="ru-RU" sz="2400" dirty="0"/>
              <a:t>. У </a:t>
            </a:r>
            <a:r>
              <a:rPr lang="ru-RU" sz="2400" dirty="0" err="1"/>
              <a:t>молочних</a:t>
            </a:r>
            <a:r>
              <a:rPr lang="ru-RU" sz="2400" dirty="0"/>
              <a:t> і </a:t>
            </a:r>
            <a:r>
              <a:rPr lang="ru-RU" sz="2400" dirty="0" err="1"/>
              <a:t>готових</a:t>
            </a:r>
            <a:r>
              <a:rPr lang="ru-RU" sz="2400" dirty="0"/>
              <a:t> </a:t>
            </a:r>
            <a:r>
              <a:rPr lang="ru-RU" sz="2400" dirty="0" err="1"/>
              <a:t>м'ясних</a:t>
            </a:r>
            <a:r>
              <a:rPr lang="ru-RU" sz="2400" dirty="0"/>
              <a:t> продуктах </a:t>
            </a:r>
            <a:r>
              <a:rPr lang="ru-RU" sz="2400" dirty="0" err="1"/>
              <a:t>сальмонели</a:t>
            </a:r>
            <a:r>
              <a:rPr lang="ru-RU" sz="2400" dirty="0"/>
              <a:t> </a:t>
            </a:r>
            <a:r>
              <a:rPr lang="ru-RU" sz="2400" dirty="0" err="1"/>
              <a:t>здатні</a:t>
            </a:r>
            <a:r>
              <a:rPr lang="ru-RU" sz="2400" dirty="0"/>
              <a:t> </a:t>
            </a:r>
            <a:r>
              <a:rPr lang="ru-RU" sz="2400" dirty="0" err="1"/>
              <a:t>розмножуватись</a:t>
            </a:r>
            <a:r>
              <a:rPr lang="ru-RU" sz="2400" dirty="0"/>
              <a:t>. </a:t>
            </a:r>
            <a:r>
              <a:rPr lang="ru-RU" sz="2400" dirty="0" err="1"/>
              <a:t>Бактерії</a:t>
            </a:r>
            <a:r>
              <a:rPr lang="ru-RU" sz="2400" dirty="0"/>
              <a:t> </a:t>
            </a:r>
            <a:r>
              <a:rPr lang="ru-RU" sz="2400" dirty="0" err="1"/>
              <a:t>стійкі</a:t>
            </a:r>
            <a:r>
              <a:rPr lang="ru-RU" sz="2400" dirty="0"/>
              <a:t> до </a:t>
            </a:r>
            <a:r>
              <a:rPr lang="ru-RU" sz="2400" dirty="0" err="1"/>
              <a:t>соління</a:t>
            </a:r>
            <a:r>
              <a:rPr lang="ru-RU" sz="2400" dirty="0"/>
              <a:t>, </a:t>
            </a:r>
            <a:r>
              <a:rPr lang="ru-RU" sz="2400" dirty="0" err="1"/>
              <a:t>копчення</a:t>
            </a:r>
            <a:r>
              <a:rPr lang="ru-RU" sz="2400" dirty="0"/>
              <a:t>. Для </a:t>
            </a:r>
            <a:r>
              <a:rPr lang="ru-RU" sz="2400" dirty="0" err="1"/>
              <a:t>їх</a:t>
            </a:r>
            <a:r>
              <a:rPr lang="ru-RU" sz="2400" dirty="0"/>
              <a:t> </a:t>
            </a:r>
            <a:r>
              <a:rPr lang="ru-RU" sz="2400" dirty="0" err="1"/>
              <a:t>знищення</a:t>
            </a:r>
            <a:r>
              <a:rPr lang="ru-RU" sz="2400" dirty="0"/>
              <a:t> </a:t>
            </a:r>
            <a:r>
              <a:rPr lang="ru-RU" sz="2400" dirty="0" err="1"/>
              <a:t>необхідна</a:t>
            </a:r>
            <a:r>
              <a:rPr lang="ru-RU" sz="2400" dirty="0"/>
              <a:t> </a:t>
            </a:r>
            <a:r>
              <a:rPr lang="ru-RU" sz="2400" dirty="0" err="1"/>
              <a:t>тривала</a:t>
            </a:r>
            <a:r>
              <a:rPr lang="ru-RU" sz="2400" dirty="0"/>
              <a:t> </a:t>
            </a:r>
            <a:r>
              <a:rPr lang="ru-RU" sz="2400" dirty="0" err="1"/>
              <a:t>термічна</a:t>
            </a:r>
            <a:r>
              <a:rPr lang="ru-RU" sz="2400" dirty="0"/>
              <a:t> </a:t>
            </a:r>
            <a:r>
              <a:rPr lang="ru-RU" sz="2400" dirty="0" err="1"/>
              <a:t>обробка</a:t>
            </a:r>
            <a:r>
              <a:rPr lang="ru-RU" sz="2400" dirty="0"/>
              <a:t> </a:t>
            </a:r>
            <a:r>
              <a:rPr lang="ru-RU" sz="2400" dirty="0" err="1"/>
              <a:t>харчових</a:t>
            </a:r>
            <a:r>
              <a:rPr lang="ru-RU" sz="2400" dirty="0"/>
              <a:t> </a:t>
            </a:r>
            <a:r>
              <a:rPr lang="ru-RU" sz="2400" dirty="0" err="1"/>
              <a:t>продуктів</a:t>
            </a:r>
            <a:r>
              <a:rPr lang="ru-RU" sz="2400" dirty="0"/>
              <a:t>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73" y="4630316"/>
            <a:ext cx="1878939" cy="1390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963628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27776"/>
            <a:ext cx="763284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800" b="1" i="1" dirty="0">
                <a:solidFill>
                  <a:srgbClr val="002060"/>
                </a:solidFill>
              </a:rPr>
              <a:t>Ботулізм </a:t>
            </a:r>
            <a:r>
              <a:rPr lang="uk-UA" sz="2400" dirty="0"/>
              <a:t>- виникає  внаслідок  потрапляння  до  організму токсину,  який  виробляють  </a:t>
            </a:r>
            <a:r>
              <a:rPr lang="uk-UA" sz="2400" dirty="0">
                <a:solidFill>
                  <a:srgbClr val="0070C0"/>
                </a:solidFill>
              </a:rPr>
              <a:t>палички  ботулізму. </a:t>
            </a:r>
            <a:endParaRPr lang="uk-UA" sz="2400" dirty="0" smtClean="0">
              <a:solidFill>
                <a:srgbClr val="0070C0"/>
              </a:solidFill>
            </a:endParaRPr>
          </a:p>
          <a:p>
            <a:pPr algn="just"/>
            <a:r>
              <a:rPr lang="uk-UA" sz="2400" b="1" dirty="0" smtClean="0">
                <a:solidFill>
                  <a:srgbClr val="C00000"/>
                </a:solidFill>
              </a:rPr>
              <a:t>Токсин </a:t>
            </a:r>
            <a:r>
              <a:rPr lang="uk-UA" sz="2400" b="1" i="1" dirty="0" err="1">
                <a:solidFill>
                  <a:srgbClr val="C00000"/>
                </a:solidFill>
              </a:rPr>
              <a:t>ботулін</a:t>
            </a:r>
            <a:r>
              <a:rPr lang="uk-UA" sz="2400" b="1" i="1" dirty="0">
                <a:solidFill>
                  <a:srgbClr val="C00000"/>
                </a:solidFill>
              </a:rPr>
              <a:t> </a:t>
            </a:r>
            <a:r>
              <a:rPr lang="uk-UA" sz="2400" dirty="0"/>
              <a:t>– найсильніша отрута з усіх відомих на сьогодні – 1г достатньо, щоб отруїти 14 </a:t>
            </a:r>
            <a:r>
              <a:rPr lang="uk-UA" sz="2400" dirty="0" err="1"/>
              <a:t>млн</a:t>
            </a:r>
            <a:r>
              <a:rPr lang="uk-UA" sz="2400" dirty="0"/>
              <a:t> осіб</a:t>
            </a:r>
            <a:r>
              <a:rPr lang="uk-UA" sz="2400" dirty="0" smtClean="0"/>
              <a:t>.</a:t>
            </a:r>
          </a:p>
          <a:p>
            <a:pPr algn="just"/>
            <a:r>
              <a:rPr lang="uk-UA" sz="2400" dirty="0" smtClean="0"/>
              <a:t> </a:t>
            </a:r>
            <a:r>
              <a:rPr lang="uk-UA" sz="2400" b="1" i="1" dirty="0">
                <a:solidFill>
                  <a:srgbClr val="C00000"/>
                </a:solidFill>
              </a:rPr>
              <a:t>Ознаки  ботулізму</a:t>
            </a:r>
            <a:r>
              <a:rPr lang="uk-UA" sz="2400" dirty="0"/>
              <a:t>:  біль  у  животі,  головний  біль, запаморочення,  блювота,  порушення зору,  мовлення,  ковтання  й  дихання. </a:t>
            </a:r>
            <a:endParaRPr lang="uk-UA" sz="2400" dirty="0" smtClean="0"/>
          </a:p>
          <a:p>
            <a:pPr algn="just"/>
            <a:r>
              <a:rPr lang="uk-UA" sz="2400" dirty="0"/>
              <a:t> </a:t>
            </a:r>
            <a:r>
              <a:rPr lang="uk-UA" sz="2400" b="1" i="1" dirty="0" smtClean="0">
                <a:solidFill>
                  <a:schemeClr val="accent2">
                    <a:lumMod val="50000"/>
                  </a:schemeClr>
                </a:solidFill>
              </a:rPr>
              <a:t>Дуже </a:t>
            </a:r>
            <a:r>
              <a:rPr lang="uk-UA" sz="2400" b="1" i="1" dirty="0">
                <a:solidFill>
                  <a:schemeClr val="accent2">
                    <a:lumMod val="50000"/>
                  </a:schemeClr>
                </a:solidFill>
              </a:rPr>
              <a:t>часто причиною ботулізму є гриби, м’ясо, риба, овочі, консервовані в домашніх умовах. Накопичення отрути відбувається в процесі їх тривалого зберігання без доступу повітря. 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</a:endParaRPr>
          </a:p>
          <a:p>
            <a:pPr algn="just"/>
            <a:endParaRPr lang="ru-RU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797152"/>
            <a:ext cx="3600400" cy="1932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07334"/>
            <a:ext cx="3528392" cy="2022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60767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404664"/>
            <a:ext cx="7488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b="1" i="1" dirty="0">
                <a:solidFill>
                  <a:srgbClr val="002060"/>
                </a:solidFill>
              </a:rPr>
              <a:t>Аскаридоз</a:t>
            </a:r>
            <a:r>
              <a:rPr lang="uk-UA" sz="2400" dirty="0"/>
              <a:t> – хвороба, викликана паразитичним круглим </a:t>
            </a:r>
            <a:r>
              <a:rPr lang="uk-UA" sz="2400" dirty="0" err="1"/>
              <a:t>червом</a:t>
            </a:r>
            <a:r>
              <a:rPr lang="uk-UA" sz="2400" dirty="0"/>
              <a:t> </a:t>
            </a:r>
            <a:r>
              <a:rPr lang="uk-UA" sz="2400" i="1" dirty="0"/>
              <a:t>аскаридою</a:t>
            </a:r>
            <a:r>
              <a:rPr lang="uk-UA" sz="2400" dirty="0"/>
              <a:t>. </a:t>
            </a:r>
            <a:endParaRPr lang="uk-UA" sz="2400" dirty="0" smtClean="0"/>
          </a:p>
          <a:p>
            <a:pPr algn="just"/>
            <a:r>
              <a:rPr lang="uk-UA" sz="2400" dirty="0"/>
              <a:t> </a:t>
            </a:r>
            <a:r>
              <a:rPr lang="uk-UA" sz="2400" dirty="0" smtClean="0"/>
              <a:t> Джерело </a:t>
            </a:r>
            <a:r>
              <a:rPr lang="uk-UA" sz="2400" dirty="0"/>
              <a:t>зараження – хвора людина, а яйця глистів можуть потрапити в організм із брудними руками, немитими овочами, фруктами. </a:t>
            </a:r>
            <a:endParaRPr lang="ru-RU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776" y="2564904"/>
            <a:ext cx="5125763" cy="4118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81933"/>
            <a:ext cx="2994045" cy="2642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2219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16632"/>
            <a:ext cx="79208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 err="1" smtClean="0">
                <a:solidFill>
                  <a:srgbClr val="002060"/>
                </a:solidFill>
              </a:rPr>
              <a:t>Алкоголізм</a:t>
            </a:r>
            <a:r>
              <a:rPr lang="ru-RU" sz="2400" dirty="0"/>
              <a:t> — 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захворювання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що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викликається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систематичним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вживанням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алкогольних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напоїв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що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характеризується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патологічним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потягом до них,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призводить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до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психічних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і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фізичних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розладів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та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порушує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соціальні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стосунки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особи, яка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страждає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цим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</a:rPr>
              <a:t>захворюванням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algn="just"/>
            <a:endParaRPr lang="ru-RU" sz="2400" dirty="0"/>
          </a:p>
        </p:txBody>
      </p:sp>
      <p:pic>
        <p:nvPicPr>
          <p:cNvPr id="5" name="Picture 4" descr="images (4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607" y="2420888"/>
            <a:ext cx="3291393" cy="3864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2420888"/>
            <a:ext cx="588494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  </a:t>
            </a:r>
            <a:r>
              <a:rPr lang="ru-RU" sz="2400" i="1" dirty="0" smtClean="0">
                <a:solidFill>
                  <a:srgbClr val="002060"/>
                </a:solidFill>
              </a:rPr>
              <a:t>За </a:t>
            </a:r>
            <a:r>
              <a:rPr lang="ru-RU" sz="2400" i="1" dirty="0" err="1">
                <a:solidFill>
                  <a:srgbClr val="002060"/>
                </a:solidFill>
              </a:rPr>
              <a:t>даними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Всесвітньої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організації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охорони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здоров’я</a:t>
            </a:r>
            <a:r>
              <a:rPr lang="ru-RU" sz="2400" i="1" dirty="0">
                <a:solidFill>
                  <a:srgbClr val="002060"/>
                </a:solidFill>
              </a:rPr>
              <a:t> (ВООЗ) алкоголь </a:t>
            </a:r>
            <a:r>
              <a:rPr lang="ru-RU" sz="2400" i="1" dirty="0" err="1">
                <a:solidFill>
                  <a:srgbClr val="002060"/>
                </a:solidFill>
              </a:rPr>
              <a:t>вбиває</a:t>
            </a:r>
            <a:r>
              <a:rPr lang="ru-RU" sz="2400" i="1" dirty="0">
                <a:solidFill>
                  <a:srgbClr val="002060"/>
                </a:solidFill>
              </a:rPr>
              <a:t> 2,5 млн людей </a:t>
            </a:r>
            <a:r>
              <a:rPr lang="ru-RU" sz="2400" i="1" dirty="0" err="1">
                <a:solidFill>
                  <a:srgbClr val="002060"/>
                </a:solidFill>
              </a:rPr>
              <a:t>щорічно</a:t>
            </a:r>
            <a:r>
              <a:rPr lang="ru-RU" sz="2400" i="1" dirty="0">
                <a:solidFill>
                  <a:srgbClr val="002060"/>
                </a:solidFill>
              </a:rPr>
              <a:t>. На жаль, у </a:t>
            </a:r>
            <a:r>
              <a:rPr lang="ru-RU" sz="2400" i="1" dirty="0" err="1">
                <a:solidFill>
                  <a:srgbClr val="002060"/>
                </a:solidFill>
              </a:rPr>
              <a:t>нашій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країні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від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такої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шкідливої</a:t>
            </a:r>
            <a:r>
              <a:rPr lang="ru-RU" sz="2400" i="1" dirty="0">
                <a:solidFill>
                  <a:srgbClr val="002060"/>
                </a:solidFill>
              </a:rPr>
              <a:t> та </a:t>
            </a:r>
            <a:r>
              <a:rPr lang="ru-RU" sz="2400" i="1" dirty="0" err="1">
                <a:solidFill>
                  <a:srgbClr val="002060"/>
                </a:solidFill>
              </a:rPr>
              <a:t>соціально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небезпечної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наркотичної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звички</a:t>
            </a:r>
            <a:r>
              <a:rPr lang="ru-RU" sz="2400" i="1" dirty="0">
                <a:solidFill>
                  <a:srgbClr val="002060"/>
                </a:solidFill>
              </a:rPr>
              <a:t>, як </a:t>
            </a:r>
            <a:r>
              <a:rPr lang="ru-RU" sz="2400" i="1" dirty="0" err="1">
                <a:solidFill>
                  <a:srgbClr val="002060"/>
                </a:solidFill>
              </a:rPr>
              <a:t>алкоголізм</a:t>
            </a:r>
            <a:r>
              <a:rPr lang="ru-RU" sz="2400" i="1" dirty="0">
                <a:solidFill>
                  <a:srgbClr val="002060"/>
                </a:solidFill>
              </a:rPr>
              <a:t>, </a:t>
            </a:r>
            <a:r>
              <a:rPr lang="ru-RU" sz="2400" i="1" dirty="0" err="1">
                <a:solidFill>
                  <a:srgbClr val="002060"/>
                </a:solidFill>
              </a:rPr>
              <a:t>щорічно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помирає</a:t>
            </a:r>
            <a:r>
              <a:rPr lang="ru-RU" sz="2400" i="1" dirty="0">
                <a:solidFill>
                  <a:srgbClr val="002060"/>
                </a:solidFill>
              </a:rPr>
              <a:t> все </a:t>
            </a:r>
            <a:r>
              <a:rPr lang="ru-RU" sz="2400" i="1" dirty="0" err="1">
                <a:solidFill>
                  <a:srgbClr val="002060"/>
                </a:solidFill>
              </a:rPr>
              <a:t>більше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 smtClean="0">
                <a:solidFill>
                  <a:srgbClr val="002060"/>
                </a:solidFill>
              </a:rPr>
              <a:t>громадян</a:t>
            </a:r>
            <a:r>
              <a:rPr lang="ru-RU" sz="2400" i="1" dirty="0" smtClean="0">
                <a:solidFill>
                  <a:srgbClr val="002060"/>
                </a:solidFill>
              </a:rPr>
              <a:t>. </a:t>
            </a:r>
            <a:endParaRPr lang="ru-RU" sz="2400" i="1" dirty="0">
              <a:solidFill>
                <a:srgbClr val="002060"/>
              </a:solidFill>
            </a:endParaRPr>
          </a:p>
          <a:p>
            <a:pPr algn="just"/>
            <a:r>
              <a:rPr lang="ru-RU" sz="2400" i="1" dirty="0" smtClean="0">
                <a:solidFill>
                  <a:srgbClr val="002060"/>
                </a:solidFill>
              </a:rPr>
              <a:t>   </a:t>
            </a:r>
            <a:r>
              <a:rPr lang="ru-RU" sz="2400" i="1" dirty="0" err="1">
                <a:solidFill>
                  <a:srgbClr val="002060"/>
                </a:solidFill>
              </a:rPr>
              <a:t>Основним</a:t>
            </a:r>
            <a:r>
              <a:rPr lang="ru-RU" sz="2400" i="1" dirty="0">
                <a:solidFill>
                  <a:srgbClr val="002060"/>
                </a:solidFill>
              </a:rPr>
              <a:t> фактором </a:t>
            </a:r>
            <a:r>
              <a:rPr lang="ru-RU" sz="2400" i="1" dirty="0" err="1">
                <a:solidFill>
                  <a:srgbClr val="002060"/>
                </a:solidFill>
              </a:rPr>
              <a:t>такої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великої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смертності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являється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високий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рівень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споживання</a:t>
            </a:r>
            <a:r>
              <a:rPr lang="ru-RU" sz="2400" i="1" dirty="0">
                <a:solidFill>
                  <a:srgbClr val="002060"/>
                </a:solidFill>
              </a:rPr>
              <a:t> алкоголю — 20 л у </a:t>
            </a:r>
            <a:r>
              <a:rPr lang="ru-RU" sz="2400" i="1" dirty="0" err="1">
                <a:solidFill>
                  <a:srgbClr val="002060"/>
                </a:solidFill>
              </a:rPr>
              <a:t>рік</a:t>
            </a:r>
            <a:r>
              <a:rPr lang="ru-RU" sz="2400" i="1" dirty="0">
                <a:solidFill>
                  <a:srgbClr val="002060"/>
                </a:solidFill>
              </a:rPr>
              <a:t> на душу </a:t>
            </a:r>
            <a:r>
              <a:rPr lang="ru-RU" sz="2400" i="1" dirty="0" err="1">
                <a:solidFill>
                  <a:srgbClr val="002060"/>
                </a:solidFill>
              </a:rPr>
              <a:t>населення</a:t>
            </a:r>
            <a:r>
              <a:rPr lang="ru-RU" sz="2400" i="1" dirty="0">
                <a:solidFill>
                  <a:srgbClr val="002060"/>
                </a:solidFill>
              </a:rPr>
              <a:t>. За </a:t>
            </a:r>
            <a:r>
              <a:rPr lang="ru-RU" sz="2400" i="1" dirty="0" err="1">
                <a:solidFill>
                  <a:srgbClr val="002060"/>
                </a:solidFill>
              </a:rPr>
              <a:t>оцінками</a:t>
            </a:r>
            <a:r>
              <a:rPr lang="ru-RU" sz="2400" i="1" dirty="0">
                <a:solidFill>
                  <a:srgbClr val="002060"/>
                </a:solidFill>
              </a:rPr>
              <a:t> ВООЗ, критична цифра </a:t>
            </a:r>
            <a:r>
              <a:rPr lang="ru-RU" sz="2400" i="1" dirty="0" err="1">
                <a:solidFill>
                  <a:srgbClr val="002060"/>
                </a:solidFill>
              </a:rPr>
              <a:t>споживання</a:t>
            </a:r>
            <a:r>
              <a:rPr lang="ru-RU" sz="2400" i="1" dirty="0">
                <a:solidFill>
                  <a:srgbClr val="002060"/>
                </a:solidFill>
              </a:rPr>
              <a:t> — 8 л на </a:t>
            </a:r>
            <a:r>
              <a:rPr lang="ru-RU" sz="2400" i="1" dirty="0" err="1">
                <a:solidFill>
                  <a:srgbClr val="002060"/>
                </a:solidFill>
              </a:rPr>
              <a:t>рік</a:t>
            </a:r>
            <a:r>
              <a:rPr lang="ru-RU" sz="2400" i="1" dirty="0">
                <a:solidFill>
                  <a:srgbClr val="002060"/>
                </a:solidFill>
              </a:rPr>
              <a:t>.</a:t>
            </a:r>
          </a:p>
          <a:p>
            <a:pPr algn="just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408411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img10_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0648"/>
            <a:ext cx="5364163" cy="365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66815" y="4293096"/>
            <a:ext cx="7848872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sz="2400" i="1" dirty="0">
                <a:solidFill>
                  <a:srgbClr val="002060"/>
                </a:solidFill>
              </a:rPr>
              <a:t>Алкоголь </a:t>
            </a:r>
            <a:r>
              <a:rPr lang="ru-RU" sz="2400" i="1" dirty="0" err="1">
                <a:solidFill>
                  <a:srgbClr val="002060"/>
                </a:solidFill>
              </a:rPr>
              <a:t>надзвичайно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руйнівно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діє</a:t>
            </a:r>
            <a:r>
              <a:rPr lang="ru-RU" sz="2400" i="1" dirty="0">
                <a:solidFill>
                  <a:srgbClr val="002060"/>
                </a:solidFill>
              </a:rPr>
              <a:t> на </a:t>
            </a:r>
            <a:r>
              <a:rPr lang="ru-RU" sz="2400" i="1" dirty="0" err="1">
                <a:solidFill>
                  <a:srgbClr val="002060"/>
                </a:solidFill>
              </a:rPr>
              <a:t>печінку</a:t>
            </a:r>
            <a:r>
              <a:rPr lang="ru-RU" sz="2400" i="1" dirty="0">
                <a:solidFill>
                  <a:srgbClr val="002060"/>
                </a:solidFill>
              </a:rPr>
              <a:t>, яка </a:t>
            </a:r>
            <a:r>
              <a:rPr lang="ru-RU" sz="2400" i="1" dirty="0" err="1">
                <a:solidFill>
                  <a:srgbClr val="002060"/>
                </a:solidFill>
              </a:rPr>
              <a:t>зазнає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</a:rPr>
              <a:t>сильного удару </a:t>
            </a:r>
            <a:r>
              <a:rPr lang="ru-RU" sz="2400" i="1" dirty="0" err="1">
                <a:solidFill>
                  <a:srgbClr val="002060"/>
                </a:solidFill>
              </a:rPr>
              <a:t>спиртної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отрути</a:t>
            </a:r>
            <a:r>
              <a:rPr lang="ru-RU" sz="2400" i="1" dirty="0">
                <a:solidFill>
                  <a:srgbClr val="002060"/>
                </a:solidFill>
              </a:rPr>
              <a:t>. </a:t>
            </a:r>
            <a:r>
              <a:rPr lang="ru-RU" sz="2400" i="1" dirty="0" err="1">
                <a:solidFill>
                  <a:srgbClr val="002060"/>
                </a:solidFill>
              </a:rPr>
              <a:t>Клітини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цього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внутрішнього</a:t>
            </a:r>
            <a:r>
              <a:rPr lang="ru-RU" sz="2400" i="1" dirty="0">
                <a:solidFill>
                  <a:srgbClr val="002060"/>
                </a:solidFill>
              </a:rPr>
              <a:t> органу </a:t>
            </a:r>
            <a:r>
              <a:rPr lang="ru-RU" sz="2400" i="1" dirty="0" err="1">
                <a:solidFill>
                  <a:srgbClr val="002060"/>
                </a:solidFill>
              </a:rPr>
              <a:t>відмирають</a:t>
            </a:r>
            <a:r>
              <a:rPr lang="ru-RU" sz="2400" i="1" dirty="0">
                <a:solidFill>
                  <a:srgbClr val="002060"/>
                </a:solidFill>
              </a:rPr>
              <a:t>, </a:t>
            </a:r>
            <a:r>
              <a:rPr lang="ru-RU" sz="2400" i="1" dirty="0" err="1">
                <a:solidFill>
                  <a:srgbClr val="002060"/>
                </a:solidFill>
              </a:rPr>
              <a:t>їх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зміщують</a:t>
            </a:r>
            <a:r>
              <a:rPr lang="ru-RU" sz="2400" i="1" dirty="0">
                <a:solidFill>
                  <a:srgbClr val="002060"/>
                </a:solidFill>
              </a:rPr>
              <a:t> жир і </a:t>
            </a:r>
            <a:r>
              <a:rPr lang="ru-RU" sz="2400" i="1" dirty="0" err="1">
                <a:solidFill>
                  <a:srgbClr val="002060"/>
                </a:solidFill>
              </a:rPr>
              <a:t>сполучні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тканини</a:t>
            </a:r>
            <a:r>
              <a:rPr lang="ru-RU" sz="2400" i="1" dirty="0">
                <a:solidFill>
                  <a:srgbClr val="002060"/>
                </a:solidFill>
              </a:rPr>
              <a:t>. </a:t>
            </a:r>
            <a:r>
              <a:rPr lang="ru-RU" sz="2400" i="1" dirty="0" err="1">
                <a:solidFill>
                  <a:srgbClr val="002060"/>
                </a:solidFill>
              </a:rPr>
              <a:t>Починається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переродження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печінки</a:t>
            </a:r>
            <a:r>
              <a:rPr lang="ru-RU" sz="2400" i="1" dirty="0">
                <a:solidFill>
                  <a:srgbClr val="002060"/>
                </a:solidFill>
              </a:rPr>
              <a:t> - </a:t>
            </a:r>
            <a:r>
              <a:rPr lang="ru-RU" sz="2400" i="1" dirty="0" err="1">
                <a:solidFill>
                  <a:srgbClr val="002060"/>
                </a:solidFill>
              </a:rPr>
              <a:t>гепатоз</a:t>
            </a:r>
            <a:r>
              <a:rPr lang="ru-RU" sz="2400" i="1" dirty="0">
                <a:solidFill>
                  <a:srgbClr val="002060"/>
                </a:solidFill>
              </a:rPr>
              <a:t>. </a:t>
            </a:r>
            <a:r>
              <a:rPr lang="ru-RU" sz="2400" i="1" dirty="0" err="1">
                <a:solidFill>
                  <a:srgbClr val="002060"/>
                </a:solidFill>
              </a:rPr>
              <a:t>Потім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настає</a:t>
            </a: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err="1">
                <a:solidFill>
                  <a:srgbClr val="002060"/>
                </a:solidFill>
              </a:rPr>
              <a:t>цероз</a:t>
            </a:r>
            <a:r>
              <a:rPr lang="ru-RU" sz="2400" i="1" dirty="0">
                <a:solidFill>
                  <a:srgbClr val="002060"/>
                </a:solidFill>
              </a:rPr>
              <a:t>, за ним - рак. </a:t>
            </a:r>
          </a:p>
        </p:txBody>
      </p:sp>
    </p:spTree>
    <p:extLst>
      <p:ext uri="{BB962C8B-B14F-4D97-AF65-F5344CB8AC3E}">
        <p14:creationId xmlns:p14="http://schemas.microsoft.com/office/powerpoint/2010/main" val="9157541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196752"/>
            <a:ext cx="74168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600" dirty="0" smtClean="0"/>
              <a:t>  </a:t>
            </a:r>
            <a:r>
              <a:rPr lang="uk-UA" sz="3600" b="1" i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Здоров’я </a:t>
            </a:r>
            <a:r>
              <a:rPr lang="uk-UA" sz="3600" b="1" i="1" dirty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більше залежить від наших звичок та харчування, ніж від лікарського мистецтва </a:t>
            </a:r>
            <a:endParaRPr lang="uk-UA" sz="3600" b="1" i="1" dirty="0" smtClean="0">
              <a:solidFill>
                <a:schemeClr val="accent2">
                  <a:lumMod val="50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just"/>
            <a:r>
              <a:rPr lang="uk-UA" sz="3600" dirty="0"/>
              <a:t> </a:t>
            </a:r>
            <a:r>
              <a:rPr lang="uk-UA" sz="3600" dirty="0" smtClean="0"/>
              <a:t>                                    </a:t>
            </a:r>
            <a:r>
              <a:rPr lang="uk-UA" sz="3600" i="1" dirty="0" smtClean="0"/>
              <a:t>(</a:t>
            </a:r>
            <a:r>
              <a:rPr lang="uk-UA" sz="3600" i="1" dirty="0"/>
              <a:t>Вільям Шекспір)</a:t>
            </a:r>
            <a:endParaRPr lang="ru-RU" sz="3600" i="1" dirty="0"/>
          </a:p>
        </p:txBody>
      </p:sp>
    </p:spTree>
    <p:extLst>
      <p:ext uri="{BB962C8B-B14F-4D97-AF65-F5344CB8AC3E}">
        <p14:creationId xmlns:p14="http://schemas.microsoft.com/office/powerpoint/2010/main" val="32563802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75608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i="1" dirty="0" smtClean="0">
                <a:solidFill>
                  <a:srgbClr val="002060"/>
                </a:solidFill>
              </a:rPr>
              <a:t>  Під  </a:t>
            </a:r>
            <a:r>
              <a:rPr lang="uk-UA" sz="2400" i="1" dirty="0">
                <a:solidFill>
                  <a:srgbClr val="002060"/>
                </a:solidFill>
              </a:rPr>
              <a:t>впливом  алкоголю  погіршується  працездатність  </a:t>
            </a:r>
            <a:r>
              <a:rPr lang="uk-UA" sz="2400" i="1" dirty="0">
                <a:solidFill>
                  <a:srgbClr val="C00000"/>
                </a:solidFill>
              </a:rPr>
              <a:t>підшлункової  залози</a:t>
            </a:r>
            <a:r>
              <a:rPr lang="uk-UA" sz="2400" i="1" dirty="0">
                <a:solidFill>
                  <a:srgbClr val="002060"/>
                </a:solidFill>
              </a:rPr>
              <a:t>. Коли алкоголь з кров'ю потрапляє у вашу підшлункову залозу, він спричиняє спазм її протоків. Ферменти накопичуються, - і перетравлюють залозу зсередини. Вона розбухає, починається запалення, потім – руйнування клітин. Зрештою, це призводить до важкого смертельного захворювання – </a:t>
            </a:r>
            <a:r>
              <a:rPr lang="uk-UA" sz="2400" b="1" i="1" dirty="0">
                <a:solidFill>
                  <a:srgbClr val="C00000"/>
                </a:solidFill>
              </a:rPr>
              <a:t>панкреатиту.</a:t>
            </a:r>
            <a:endParaRPr lang="ru-RU" sz="2400" b="1" i="1" dirty="0">
              <a:solidFill>
                <a:srgbClr val="C00000"/>
              </a:solidFill>
            </a:endParaRPr>
          </a:p>
          <a:p>
            <a:pPr algn="just"/>
            <a:endParaRPr lang="ru-RU" sz="2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501008"/>
            <a:ext cx="3790950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55537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20544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cap="none" spc="50" dirty="0" err="1" smtClean="0">
                <a:ln w="11430"/>
                <a:solidFill>
                  <a:srgbClr val="6F159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Що</a:t>
            </a:r>
            <a:r>
              <a:rPr lang="ru-RU" sz="4000" b="1" i="1" cap="none" spc="50" dirty="0" smtClean="0">
                <a:ln w="11430"/>
                <a:solidFill>
                  <a:srgbClr val="6F159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b="1" i="1" cap="none" spc="50" dirty="0" err="1" smtClean="0">
                <a:ln w="11430"/>
                <a:solidFill>
                  <a:srgbClr val="6F159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таке</a:t>
            </a:r>
            <a:r>
              <a:rPr lang="ru-RU" sz="4000" b="1" i="1" cap="none" spc="50" dirty="0" smtClean="0">
                <a:ln w="11430"/>
                <a:solidFill>
                  <a:srgbClr val="6F159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тютюн та </a:t>
            </a:r>
            <a:r>
              <a:rPr lang="ru-RU" sz="4000" b="1" i="1" cap="none" spc="50" dirty="0" err="1" smtClean="0">
                <a:ln w="11430"/>
                <a:solidFill>
                  <a:srgbClr val="6F159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нікотин</a:t>
            </a:r>
            <a:r>
              <a:rPr lang="ru-RU" sz="4000" b="1" i="1" cap="none" spc="50" dirty="0" smtClean="0">
                <a:ln w="11430"/>
                <a:solidFill>
                  <a:srgbClr val="6F159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?</a:t>
            </a:r>
            <a:endParaRPr lang="ru-RU" sz="4000" b="1" i="1" cap="none" spc="50" dirty="0">
              <a:ln w="11430"/>
              <a:solidFill>
                <a:srgbClr val="6F1597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1840" y="811915"/>
            <a:ext cx="57383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b="1" dirty="0" smtClean="0">
                <a:latin typeface="Georgia" pitchFamily="18" charset="0"/>
              </a:rPr>
              <a:t>	</a:t>
            </a:r>
            <a:r>
              <a:rPr lang="uk-UA" sz="2400" b="1" i="1" dirty="0" smtClean="0">
                <a:solidFill>
                  <a:srgbClr val="7030A0"/>
                </a:solidFill>
                <a:latin typeface="Georgia" pitchFamily="18" charset="0"/>
              </a:rPr>
              <a:t>Тютюн</a:t>
            </a:r>
            <a:r>
              <a:rPr lang="uk-UA" sz="2400" dirty="0" smtClean="0">
                <a:latin typeface="Georgia" pitchFamily="18" charset="0"/>
              </a:rPr>
              <a:t> — це однорічна рослина з родини пасльонових, висушені листки якої після спеціальної обробки подрібнюють і використовують для куріння. </a:t>
            </a:r>
          </a:p>
          <a:p>
            <a:pPr algn="just"/>
            <a:r>
              <a:rPr lang="uk-UA" sz="2400" dirty="0" smtClean="0">
                <a:latin typeface="Georgia" pitchFamily="18" charset="0"/>
              </a:rPr>
              <a:t>	Основна особливість тютюну — вміст </a:t>
            </a:r>
            <a:r>
              <a:rPr lang="uk-UA" sz="2400" b="1" i="1" dirty="0" smtClean="0">
                <a:solidFill>
                  <a:srgbClr val="7030A0"/>
                </a:solidFill>
                <a:latin typeface="Georgia" pitchFamily="18" charset="0"/>
              </a:rPr>
              <a:t>нікотину</a:t>
            </a:r>
            <a:r>
              <a:rPr lang="uk-UA" sz="2400" i="1" dirty="0" smtClean="0">
                <a:solidFill>
                  <a:srgbClr val="7030A0"/>
                </a:solidFill>
                <a:latin typeface="Georgia" pitchFamily="18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137" y="3335253"/>
            <a:ext cx="61434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b="1" dirty="0" smtClean="0">
                <a:latin typeface="Georgia" pitchFamily="18" charset="0"/>
              </a:rPr>
              <a:t>	</a:t>
            </a:r>
            <a:r>
              <a:rPr lang="uk-UA" sz="2400" b="1" i="1" dirty="0" smtClean="0">
                <a:solidFill>
                  <a:srgbClr val="C00000"/>
                </a:solidFill>
                <a:latin typeface="Georgia" pitchFamily="18" charset="0"/>
              </a:rPr>
              <a:t>Нікотин</a:t>
            </a:r>
            <a:r>
              <a:rPr lang="uk-UA" sz="2400" i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uk-UA" sz="2400" dirty="0" smtClean="0">
                <a:latin typeface="Georgia" pitchFamily="18" charset="0"/>
              </a:rPr>
              <a:t>— одна з найсильніших рослинних </a:t>
            </a:r>
            <a:r>
              <a:rPr lang="uk-UA" sz="2400" dirty="0" err="1" smtClean="0">
                <a:latin typeface="Georgia" pitchFamily="18" charset="0"/>
              </a:rPr>
              <a:t>отрут</a:t>
            </a:r>
            <a:r>
              <a:rPr lang="uk-UA" sz="2400" dirty="0" smtClean="0">
                <a:latin typeface="Georgia" pitchFamily="18" charset="0"/>
              </a:rPr>
              <a:t>, основна складова частина тютюнового диму. У чистому вигляді це безбарвна оліїста рідина неприємного запаху, гірка на смак. </a:t>
            </a:r>
          </a:p>
        </p:txBody>
      </p:sp>
      <p:pic>
        <p:nvPicPr>
          <p:cNvPr id="144389" name="Picture 5" descr="http://static.guim.co.uk/sys-images/Guardian/Pix/pictures/2011/7/19/1311091925648/Tobacco-plants-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71" y="1124076"/>
            <a:ext cx="3119069" cy="18714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4395" name="Picture 11" descr="http://www.bbj.hu/images2/201402/cigarette-an_2014022408290218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6791" y="3292752"/>
            <a:ext cx="2698659" cy="20239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39551" y="5345738"/>
            <a:ext cx="56166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b="1" dirty="0">
                <a:solidFill>
                  <a:srgbClr val="C00000"/>
                </a:solidFill>
                <a:latin typeface="Georgia" pitchFamily="18" charset="0"/>
              </a:rPr>
              <a:t>Смертельна доза нікотину</a:t>
            </a:r>
            <a:r>
              <a:rPr lang="uk-UA" sz="2400" dirty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uk-UA" sz="2400" dirty="0">
                <a:latin typeface="Georgia" pitchFamily="18" charset="0"/>
              </a:rPr>
              <a:t>для людини — </a:t>
            </a:r>
            <a:r>
              <a:rPr lang="uk-UA" sz="2400" b="1" dirty="0">
                <a:latin typeface="Georgia" pitchFamily="18" charset="0"/>
              </a:rPr>
              <a:t>50-70 мг </a:t>
            </a:r>
            <a:r>
              <a:rPr lang="uk-UA" sz="2400" dirty="0">
                <a:latin typeface="Georgia" pitchFamily="18" charset="0"/>
              </a:rPr>
              <a:t>(1 </a:t>
            </a:r>
            <a:r>
              <a:rPr lang="uk-UA" sz="2400" dirty="0" err="1">
                <a:latin typeface="Georgia" pitchFamily="18" charset="0"/>
              </a:rPr>
              <a:t>мг</a:t>
            </a:r>
            <a:r>
              <a:rPr lang="uk-UA" sz="2400" dirty="0">
                <a:latin typeface="Georgia" pitchFamily="18" charset="0"/>
              </a:rPr>
              <a:t> на кілограм маси тіла).</a:t>
            </a:r>
          </a:p>
        </p:txBody>
      </p:sp>
    </p:spTree>
    <p:extLst>
      <p:ext uri="{BB962C8B-B14F-4D97-AF65-F5344CB8AC3E}">
        <p14:creationId xmlns:p14="http://schemas.microsoft.com/office/powerpoint/2010/main" val="3838825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20544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i="1" cap="none" spc="50" dirty="0" smtClean="0">
                <a:ln w="11430"/>
                <a:solidFill>
                  <a:srgbClr val="6F159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Що ховається у сигареті?</a:t>
            </a:r>
            <a:endParaRPr lang="uk-UA" sz="4000" b="1" i="1" cap="none" spc="50" dirty="0">
              <a:ln w="11430"/>
              <a:solidFill>
                <a:srgbClr val="6F1597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57699" name="Picture 3" descr="D:\Аня ;)\Школа\Химия\куріння\bezymjannyj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10478" b="328"/>
          <a:stretch>
            <a:fillRect/>
          </a:stretch>
        </p:blipFill>
        <p:spPr bwMode="auto">
          <a:xfrm>
            <a:off x="500034" y="857232"/>
            <a:ext cx="8072494" cy="5786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208069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40135" y="404664"/>
            <a:ext cx="7632848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Алгоритм </a:t>
            </a:r>
            <a:r>
              <a:rPr lang="ru-RU" sz="3200" b="1" dirty="0" err="1"/>
              <a:t>складання</a:t>
            </a:r>
            <a:r>
              <a:rPr lang="ru-RU" sz="3200" b="1" dirty="0"/>
              <a:t> </a:t>
            </a:r>
            <a:r>
              <a:rPr lang="ru-RU" sz="3200" b="1" dirty="0" err="1"/>
              <a:t>синквейна</a:t>
            </a:r>
            <a:r>
              <a:rPr lang="ru-RU" sz="3200" b="1" dirty="0" smtClean="0"/>
              <a:t>:</a:t>
            </a:r>
          </a:p>
          <a:p>
            <a:pPr algn="ctr"/>
            <a:endParaRPr lang="ru-RU" sz="3200" b="1" dirty="0"/>
          </a:p>
          <a:p>
            <a:r>
              <a:rPr lang="ru-RU" sz="2800" dirty="0"/>
              <a:t>1. Перший рядок — </a:t>
            </a:r>
            <a:r>
              <a:rPr lang="ru-RU" sz="2800" dirty="0" err="1"/>
              <a:t>одне</a:t>
            </a:r>
            <a:r>
              <a:rPr lang="ru-RU" sz="2800" dirty="0"/>
              <a:t> слово, </a:t>
            </a:r>
            <a:r>
              <a:rPr lang="ru-RU" sz="2800" dirty="0" err="1"/>
              <a:t>іменник</a:t>
            </a:r>
            <a:r>
              <a:rPr lang="ru-RU" sz="2800" dirty="0"/>
              <a:t>, </a:t>
            </a:r>
            <a:r>
              <a:rPr lang="ru-RU" sz="2800" dirty="0" err="1"/>
              <a:t>що</a:t>
            </a:r>
            <a:r>
              <a:rPr lang="ru-RU" sz="2800" dirty="0"/>
              <a:t> </a:t>
            </a:r>
            <a:r>
              <a:rPr lang="ru-RU" sz="2800" dirty="0" err="1"/>
              <a:t>виражає</a:t>
            </a:r>
            <a:r>
              <a:rPr lang="ru-RU" sz="2800" dirty="0"/>
              <a:t> </a:t>
            </a:r>
            <a:r>
              <a:rPr lang="ru-RU" sz="2800" dirty="0" err="1"/>
              <a:t>головну</a:t>
            </a:r>
            <a:r>
              <a:rPr lang="ru-RU" sz="2800" dirty="0"/>
              <a:t> тему.</a:t>
            </a:r>
          </a:p>
          <a:p>
            <a:r>
              <a:rPr lang="ru-RU" sz="2800" dirty="0"/>
              <a:t>2. </a:t>
            </a:r>
            <a:r>
              <a:rPr lang="ru-RU" sz="2800" dirty="0" err="1"/>
              <a:t>Другий</a:t>
            </a:r>
            <a:r>
              <a:rPr lang="ru-RU" sz="2800" dirty="0"/>
              <a:t> рядок — два </a:t>
            </a:r>
            <a:r>
              <a:rPr lang="ru-RU" sz="2800" dirty="0" err="1"/>
              <a:t>прикметники</a:t>
            </a:r>
            <a:r>
              <a:rPr lang="ru-RU" sz="2800" dirty="0"/>
              <a:t>, </a:t>
            </a:r>
            <a:r>
              <a:rPr lang="ru-RU" sz="2800" dirty="0" err="1"/>
              <a:t>що</a:t>
            </a:r>
            <a:r>
              <a:rPr lang="ru-RU" sz="2800" dirty="0"/>
              <a:t> </a:t>
            </a:r>
            <a:r>
              <a:rPr lang="ru-RU" sz="2800" dirty="0" err="1"/>
              <a:t>виражають</a:t>
            </a:r>
            <a:r>
              <a:rPr lang="ru-RU" sz="2800" dirty="0"/>
              <a:t> </a:t>
            </a:r>
            <a:r>
              <a:rPr lang="ru-RU" sz="2800" dirty="0" err="1"/>
              <a:t>основну</a:t>
            </a:r>
            <a:r>
              <a:rPr lang="ru-RU" sz="2800" dirty="0"/>
              <a:t> думку.</a:t>
            </a:r>
          </a:p>
          <a:p>
            <a:r>
              <a:rPr lang="ru-RU" sz="2800" dirty="0"/>
              <a:t>3. </a:t>
            </a:r>
            <a:r>
              <a:rPr lang="ru-RU" sz="2800" dirty="0" err="1"/>
              <a:t>Третій</a:t>
            </a:r>
            <a:r>
              <a:rPr lang="ru-RU" sz="2800" dirty="0"/>
              <a:t> рядок — три </a:t>
            </a:r>
            <a:r>
              <a:rPr lang="ru-RU" sz="2800" dirty="0" err="1"/>
              <a:t>дієслова</a:t>
            </a:r>
            <a:r>
              <a:rPr lang="ru-RU" sz="2800" dirty="0"/>
              <a:t>, </a:t>
            </a:r>
            <a:r>
              <a:rPr lang="ru-RU" sz="2800" dirty="0" err="1"/>
              <a:t>що</a:t>
            </a:r>
            <a:r>
              <a:rPr lang="ru-RU" sz="2800" dirty="0"/>
              <a:t> </a:t>
            </a:r>
            <a:r>
              <a:rPr lang="ru-RU" sz="2800" dirty="0" err="1"/>
              <a:t>описують</a:t>
            </a:r>
            <a:r>
              <a:rPr lang="ru-RU" sz="2800" dirty="0"/>
              <a:t> </a:t>
            </a:r>
            <a:r>
              <a:rPr lang="ru-RU" sz="2800" dirty="0" err="1"/>
              <a:t>дії</a:t>
            </a:r>
            <a:r>
              <a:rPr lang="ru-RU" sz="2800" dirty="0"/>
              <a:t> в межах теми.</a:t>
            </a:r>
          </a:p>
          <a:p>
            <a:r>
              <a:rPr lang="ru-RU" sz="2800" dirty="0"/>
              <a:t>4. </a:t>
            </a:r>
            <a:r>
              <a:rPr lang="ru-RU" sz="2800" dirty="0" err="1"/>
              <a:t>Четвертий</a:t>
            </a:r>
            <a:r>
              <a:rPr lang="ru-RU" sz="2800" dirty="0"/>
              <a:t> рядок — фраза, </a:t>
            </a:r>
            <a:r>
              <a:rPr lang="ru-RU" sz="2800" dirty="0" err="1"/>
              <a:t>що</a:t>
            </a:r>
            <a:r>
              <a:rPr lang="ru-RU" sz="2800" dirty="0"/>
              <a:t> </a:t>
            </a:r>
            <a:r>
              <a:rPr lang="ru-RU" sz="2800" dirty="0" err="1"/>
              <a:t>несе</a:t>
            </a:r>
            <a:r>
              <a:rPr lang="ru-RU" sz="2800" dirty="0"/>
              <a:t> </a:t>
            </a:r>
            <a:r>
              <a:rPr lang="ru-RU" sz="2800" dirty="0" err="1"/>
              <a:t>певний</a:t>
            </a:r>
            <a:r>
              <a:rPr lang="ru-RU" sz="2800" dirty="0"/>
              <a:t> </a:t>
            </a:r>
            <a:r>
              <a:rPr lang="ru-RU" sz="2800" dirty="0" err="1"/>
              <a:t>зміст</a:t>
            </a:r>
            <a:r>
              <a:rPr lang="ru-RU" sz="2800" dirty="0"/>
              <a:t>.</a:t>
            </a:r>
          </a:p>
          <a:p>
            <a:r>
              <a:rPr lang="ru-RU" sz="2800" dirty="0"/>
              <a:t>5. </a:t>
            </a:r>
            <a:r>
              <a:rPr lang="ru-RU" sz="2800" dirty="0" err="1"/>
              <a:t>П'ятий</a:t>
            </a:r>
            <a:r>
              <a:rPr lang="ru-RU" sz="2800" dirty="0"/>
              <a:t> рядок— </a:t>
            </a:r>
            <a:r>
              <a:rPr lang="ru-RU" sz="2800" dirty="0" err="1"/>
              <a:t>висновок</a:t>
            </a:r>
            <a:r>
              <a:rPr lang="ru-RU" sz="2800" dirty="0"/>
              <a:t>, </a:t>
            </a:r>
            <a:r>
              <a:rPr lang="ru-RU" sz="2800" dirty="0" err="1"/>
              <a:t>зазвичай</a:t>
            </a:r>
            <a:r>
              <a:rPr lang="ru-RU" sz="2800" dirty="0"/>
              <a:t> у </a:t>
            </a:r>
            <a:r>
              <a:rPr lang="ru-RU" sz="2800" dirty="0" err="1"/>
              <a:t>формі</a:t>
            </a:r>
            <a:r>
              <a:rPr lang="ru-RU" sz="2800" dirty="0"/>
              <a:t> </a:t>
            </a:r>
            <a:r>
              <a:rPr lang="ru-RU" sz="2800" dirty="0" err="1"/>
              <a:t>іменника</a:t>
            </a:r>
            <a:r>
              <a:rPr lang="ru-RU" sz="2800" dirty="0"/>
              <a:t> (</a:t>
            </a:r>
            <a:r>
              <a:rPr lang="ru-RU" sz="2800" dirty="0" err="1"/>
              <a:t>асоціація</a:t>
            </a:r>
            <a:r>
              <a:rPr lang="ru-RU" sz="2800" dirty="0"/>
              <a:t> з першим словом). </a:t>
            </a:r>
          </a:p>
        </p:txBody>
      </p:sp>
    </p:spTree>
    <p:extLst>
      <p:ext uri="{BB962C8B-B14F-4D97-AF65-F5344CB8AC3E}">
        <p14:creationId xmlns:p14="http://schemas.microsoft.com/office/powerpoint/2010/main" val="1260814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647" y="476672"/>
            <a:ext cx="7704856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/>
              <a:t>Синквейн</a:t>
            </a:r>
            <a:r>
              <a:rPr lang="ru-RU" sz="2800" b="1" dirty="0" smtClean="0"/>
              <a:t>:</a:t>
            </a:r>
            <a:endParaRPr lang="ru-RU" sz="2800" b="1" dirty="0"/>
          </a:p>
          <a:p>
            <a:pPr>
              <a:lnSpc>
                <a:spcPct val="150000"/>
              </a:lnSpc>
            </a:pPr>
            <a:r>
              <a:rPr lang="ru-RU" sz="2800" dirty="0" err="1"/>
              <a:t>Травлення</a:t>
            </a:r>
            <a:r>
              <a:rPr lang="ru-RU" sz="2800" dirty="0"/>
              <a:t>.</a:t>
            </a:r>
          </a:p>
          <a:p>
            <a:pPr>
              <a:lnSpc>
                <a:spcPct val="150000"/>
              </a:lnSpc>
            </a:pPr>
            <a:r>
              <a:rPr lang="ru-RU" sz="2800" dirty="0" err="1"/>
              <a:t>Необхідне</a:t>
            </a:r>
            <a:r>
              <a:rPr lang="ru-RU" sz="2800" dirty="0"/>
              <a:t>, </a:t>
            </a:r>
            <a:r>
              <a:rPr lang="ru-RU" sz="2800" dirty="0" err="1"/>
              <a:t>важливе</a:t>
            </a:r>
            <a:r>
              <a:rPr lang="ru-RU" sz="2800" dirty="0"/>
              <a:t>.</a:t>
            </a:r>
          </a:p>
          <a:p>
            <a:pPr>
              <a:lnSpc>
                <a:spcPct val="150000"/>
              </a:lnSpc>
            </a:pPr>
            <a:r>
              <a:rPr lang="ru-RU" sz="2800" dirty="0"/>
              <a:t>Живить, </a:t>
            </a:r>
            <a:r>
              <a:rPr lang="ru-RU" sz="2800" dirty="0" err="1"/>
              <a:t>лікує</a:t>
            </a:r>
            <a:r>
              <a:rPr lang="ru-RU" sz="2800" dirty="0"/>
              <a:t>, </a:t>
            </a:r>
            <a:r>
              <a:rPr lang="ru-RU" sz="2800" dirty="0" err="1"/>
              <a:t>допомагає</a:t>
            </a:r>
            <a:r>
              <a:rPr lang="ru-RU" sz="2800" dirty="0"/>
              <a:t>.</a:t>
            </a:r>
          </a:p>
          <a:p>
            <a:pPr>
              <a:lnSpc>
                <a:spcPct val="150000"/>
              </a:lnSpc>
            </a:pPr>
            <a:r>
              <a:rPr lang="ru-RU" sz="2800" dirty="0" err="1"/>
              <a:t>Потрібне</a:t>
            </a:r>
            <a:r>
              <a:rPr lang="ru-RU" sz="2800" dirty="0"/>
              <a:t> для </a:t>
            </a:r>
            <a:r>
              <a:rPr lang="ru-RU" sz="2800" dirty="0" err="1"/>
              <a:t>функціонування</a:t>
            </a:r>
            <a:r>
              <a:rPr lang="ru-RU" sz="2800" dirty="0"/>
              <a:t> </a:t>
            </a:r>
            <a:r>
              <a:rPr lang="ru-RU" sz="2800" dirty="0" err="1"/>
              <a:t>організму</a:t>
            </a:r>
            <a:r>
              <a:rPr lang="ru-RU" sz="2800" dirty="0"/>
              <a:t>.</a:t>
            </a:r>
          </a:p>
          <a:p>
            <a:pPr>
              <a:lnSpc>
                <a:spcPct val="150000"/>
              </a:lnSpc>
            </a:pPr>
            <a:r>
              <a:rPr lang="ru-RU" sz="2800" dirty="0" err="1"/>
              <a:t>Властивість</a:t>
            </a:r>
            <a:r>
              <a:rPr lang="ru-RU" sz="2800" dirty="0"/>
              <a:t> живого.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892262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8"/>
            <a:ext cx="69127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/>
              <a:t>Домашнє завдання</a:t>
            </a:r>
            <a:r>
              <a:rPr lang="uk-UA" sz="3200" b="1" dirty="0" smtClean="0"/>
              <a:t>:</a:t>
            </a:r>
          </a:p>
          <a:p>
            <a:pPr algn="just"/>
            <a:r>
              <a:rPr lang="uk-UA" sz="3200" dirty="0" smtClean="0"/>
              <a:t> </a:t>
            </a:r>
          </a:p>
          <a:p>
            <a:pPr algn="just"/>
            <a:r>
              <a:rPr lang="uk-UA" sz="3200" dirty="0" smtClean="0"/>
              <a:t>Вивчити </a:t>
            </a:r>
            <a:r>
              <a:rPr lang="uk-UA" sz="3200" dirty="0"/>
              <a:t>параграф 12, ст. 49 – 52, підготувати </a:t>
            </a:r>
            <a:r>
              <a:rPr lang="uk-UA" sz="3200" dirty="0" err="1" smtClean="0"/>
              <a:t>відеоповідомлення</a:t>
            </a:r>
            <a:r>
              <a:rPr lang="uk-UA" sz="3200" dirty="0" smtClean="0"/>
              <a:t> </a:t>
            </a:r>
            <a:r>
              <a:rPr lang="uk-UA" sz="3200" dirty="0"/>
              <a:t>про анорексію.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892262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543800" cy="3960439"/>
          </a:xfrm>
        </p:spPr>
        <p:txBody>
          <a:bodyPr/>
          <a:lstStyle/>
          <a:p>
            <a:r>
              <a:rPr lang="uk-UA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Тема.</a:t>
            </a:r>
            <a:r>
              <a:rPr lang="uk-UA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uk-UA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/>
            </a:r>
            <a:br>
              <a:rPr lang="uk-UA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</a:br>
            <a:r>
              <a:rPr lang="uk-UA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Харчові </a:t>
            </a:r>
            <a:r>
              <a:rPr lang="uk-UA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розлади </a:t>
            </a:r>
            <a:r>
              <a:rPr lang="uk-UA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та </a:t>
            </a:r>
            <a:r>
              <a:rPr lang="uk-UA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їх запобігання.</a:t>
            </a:r>
            <a:br>
              <a:rPr lang="uk-UA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</a:br>
            <a:endParaRPr lang="uk-UA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61861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543800" cy="6336704"/>
          </a:xfrm>
        </p:spPr>
        <p:txBody>
          <a:bodyPr/>
          <a:lstStyle/>
          <a:p>
            <a:r>
              <a:rPr lang="uk-UA" sz="4000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Мета: </a:t>
            </a:r>
            <a:r>
              <a:rPr lang="uk-UA" sz="2400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/>
            </a:r>
            <a:br>
              <a:rPr lang="uk-UA" sz="2400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</a:br>
            <a:r>
              <a:rPr lang="uk-UA" sz="2400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Харчові </a:t>
            </a:r>
            <a:r>
              <a:rPr lang="uk-UA" sz="24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розлади </a:t>
            </a:r>
            <a:r>
              <a:rPr lang="uk-UA" sz="2400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та </a:t>
            </a:r>
            <a:r>
              <a:rPr lang="uk-UA" sz="24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їх запобігання</a:t>
            </a:r>
            <a:r>
              <a:rPr lang="uk-UA" sz="24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. . Сформувати знання про види харчових розладів, їх причини та наслідки; сприяти усвідомленню важливості знань про будову та функції травної системи;</a:t>
            </a:r>
            <a:br>
              <a:rPr lang="uk-UA" sz="24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</a:br>
            <a:r>
              <a:rPr lang="uk-UA" sz="24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розвивати пізнавальні, творчі здібності, інформаційну культуру, оволодіння навичками пошуку і аналізу інформації, комунікативні компетенції; виховувати соціально активну особистість з розумінням значення життя та здоров’я як найвищої цінності людини.</a:t>
            </a:r>
            <a:r>
              <a:rPr lang="uk-UA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/>
            </a:r>
            <a:br>
              <a:rPr lang="uk-UA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</a:br>
            <a:r>
              <a:rPr lang="uk-UA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/>
            </a:r>
            <a:br>
              <a:rPr lang="uk-UA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</a:br>
            <a:endParaRPr lang="uk-UA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83548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1958" y="260648"/>
            <a:ext cx="788044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3600" i="1" dirty="0" smtClean="0">
              <a:latin typeface="Times New Roman"/>
              <a:ea typeface="Calibri"/>
            </a:endParaRPr>
          </a:p>
          <a:p>
            <a:pPr algn="ctr"/>
            <a:r>
              <a:rPr lang="uk-UA" sz="3600" b="1" i="1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Calibri"/>
              </a:rPr>
              <a:t>Негативні </a:t>
            </a:r>
            <a:r>
              <a:rPr lang="uk-UA" sz="3600" b="1" i="1" dirty="0">
                <a:solidFill>
                  <a:schemeClr val="accent6">
                    <a:lumMod val="50000"/>
                  </a:schemeClr>
                </a:solidFill>
                <a:latin typeface="+mj-lt"/>
                <a:ea typeface="Calibri"/>
              </a:rPr>
              <a:t>фактори впливу на органи травлення:</a:t>
            </a:r>
            <a:r>
              <a:rPr lang="uk-UA" sz="3600" i="1" dirty="0">
                <a:solidFill>
                  <a:schemeClr val="accent6">
                    <a:lumMod val="50000"/>
                  </a:schemeClr>
                </a:solidFill>
                <a:latin typeface="+mj-lt"/>
                <a:ea typeface="Calibri"/>
              </a:rPr>
              <a:t> недотримання режиму харчування, переїдання; зловживання їжею, багатою на хімічні домішки та транс-жири; недотримання гігієнічних вимог зберігання та вживання їжі; вживання алкоголю та тютюнокуріння</a:t>
            </a:r>
            <a:endParaRPr lang="uk-UA" sz="3600" b="1" i="1" dirty="0" smtClean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807690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260648"/>
            <a:ext cx="70463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800" b="1" i="1" dirty="0" smtClean="0">
                <a:latin typeface="Times New Roman"/>
                <a:ea typeface="Calibri"/>
              </a:rPr>
              <a:t>Гастрит</a:t>
            </a:r>
            <a:r>
              <a:rPr lang="uk-UA" sz="2800" dirty="0" smtClean="0">
                <a:latin typeface="Times New Roman"/>
                <a:ea typeface="Calibri"/>
              </a:rPr>
              <a:t> </a:t>
            </a:r>
            <a:r>
              <a:rPr lang="uk-UA" sz="2800" dirty="0">
                <a:latin typeface="Times New Roman"/>
                <a:ea typeface="Calibri"/>
              </a:rPr>
              <a:t>- це запалення слизової </a:t>
            </a:r>
            <a:r>
              <a:rPr lang="uk-UA" sz="2800" dirty="0" smtClean="0">
                <a:latin typeface="Times New Roman"/>
                <a:ea typeface="Calibri"/>
              </a:rPr>
              <a:t>оболонки шлунка, </a:t>
            </a:r>
            <a:r>
              <a:rPr lang="uk-UA" sz="2800" dirty="0">
                <a:latin typeface="Times New Roman"/>
                <a:ea typeface="Calibri"/>
              </a:rPr>
              <a:t>яке спричинює </a:t>
            </a:r>
            <a:r>
              <a:rPr lang="uk-UA" sz="2800" dirty="0" smtClean="0">
                <a:latin typeface="Times New Roman"/>
                <a:ea typeface="Calibri"/>
              </a:rPr>
              <a:t>порушення його функцій. </a:t>
            </a:r>
            <a:endParaRPr lang="ru-RU" sz="2800" dirty="0"/>
          </a:p>
        </p:txBody>
      </p:sp>
      <p:pic>
        <p:nvPicPr>
          <p:cNvPr id="2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910" y="1844824"/>
            <a:ext cx="6264696" cy="443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78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7" y="620688"/>
            <a:ext cx="792087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 err="1" smtClean="0">
                <a:solidFill>
                  <a:srgbClr val="002060"/>
                </a:solidFill>
              </a:rPr>
              <a:t>Виразка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шлунку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i="1" dirty="0" smtClean="0">
                <a:solidFill>
                  <a:srgbClr val="002060"/>
                </a:solidFill>
              </a:rPr>
              <a:t>- </a:t>
            </a:r>
            <a:r>
              <a:rPr lang="ru-RU" sz="2800" i="1" dirty="0" err="1" smtClean="0">
                <a:solidFill>
                  <a:srgbClr val="002060"/>
                </a:solidFill>
              </a:rPr>
              <a:t>руйнування</a:t>
            </a:r>
            <a:r>
              <a:rPr lang="ru-RU" sz="2800" i="1" dirty="0" smtClean="0">
                <a:solidFill>
                  <a:srgbClr val="002060"/>
                </a:solidFill>
              </a:rPr>
              <a:t> </a:t>
            </a:r>
            <a:r>
              <a:rPr lang="ru-RU" sz="2800" i="1" dirty="0" err="1">
                <a:solidFill>
                  <a:srgbClr val="002060"/>
                </a:solidFill>
              </a:rPr>
              <a:t>слизової</a:t>
            </a:r>
            <a:r>
              <a:rPr lang="ru-RU" sz="2800" i="1" dirty="0">
                <a:solidFill>
                  <a:srgbClr val="002060"/>
                </a:solidFill>
              </a:rPr>
              <a:t> </a:t>
            </a:r>
            <a:r>
              <a:rPr lang="ru-RU" sz="2800" i="1" dirty="0" err="1">
                <a:solidFill>
                  <a:srgbClr val="002060"/>
                </a:solidFill>
              </a:rPr>
              <a:t>оболонки</a:t>
            </a:r>
            <a:r>
              <a:rPr lang="ru-RU" sz="2800" i="1" dirty="0">
                <a:solidFill>
                  <a:srgbClr val="002060"/>
                </a:solidFill>
              </a:rPr>
              <a:t> </a:t>
            </a:r>
            <a:r>
              <a:rPr lang="ru-RU" sz="2800" i="1" dirty="0" err="1">
                <a:solidFill>
                  <a:srgbClr val="002060"/>
                </a:solidFill>
              </a:rPr>
              <a:t>внутрішніх</a:t>
            </a:r>
            <a:r>
              <a:rPr lang="ru-RU" sz="2800" i="1" dirty="0">
                <a:solidFill>
                  <a:srgbClr val="002060"/>
                </a:solidFill>
              </a:rPr>
              <a:t> </a:t>
            </a:r>
            <a:r>
              <a:rPr lang="ru-RU" sz="2800" i="1" dirty="0" err="1">
                <a:solidFill>
                  <a:srgbClr val="002060"/>
                </a:solidFill>
              </a:rPr>
              <a:t>стінок</a:t>
            </a:r>
            <a:r>
              <a:rPr lang="ru-RU" sz="2800" i="1" dirty="0">
                <a:solidFill>
                  <a:srgbClr val="002060"/>
                </a:solidFill>
              </a:rPr>
              <a:t>  </a:t>
            </a:r>
            <a:r>
              <a:rPr lang="ru-RU" sz="2800" i="1" dirty="0" err="1" smtClean="0">
                <a:solidFill>
                  <a:srgbClr val="002060"/>
                </a:solidFill>
              </a:rPr>
              <a:t>шлунка</a:t>
            </a:r>
            <a:r>
              <a:rPr lang="ru-RU" sz="2800" i="1" dirty="0" smtClean="0">
                <a:solidFill>
                  <a:srgbClr val="002060"/>
                </a:solidFill>
              </a:rPr>
              <a:t> </a:t>
            </a:r>
            <a:r>
              <a:rPr lang="ru-RU" sz="2800" i="1" dirty="0">
                <a:solidFill>
                  <a:srgbClr val="002060"/>
                </a:solidFill>
              </a:rPr>
              <a:t>і </a:t>
            </a:r>
            <a:r>
              <a:rPr lang="ru-RU" sz="2800" i="1" dirty="0" err="1">
                <a:solidFill>
                  <a:srgbClr val="002060"/>
                </a:solidFill>
              </a:rPr>
              <a:t>утворення</a:t>
            </a:r>
            <a:r>
              <a:rPr lang="ru-RU" sz="2800" i="1" dirty="0">
                <a:solidFill>
                  <a:srgbClr val="002060"/>
                </a:solidFill>
              </a:rPr>
              <a:t> </a:t>
            </a:r>
            <a:r>
              <a:rPr lang="ru-RU" sz="2800" i="1" dirty="0" err="1" smtClean="0">
                <a:solidFill>
                  <a:srgbClr val="002060"/>
                </a:solidFill>
              </a:rPr>
              <a:t>яскраво</a:t>
            </a:r>
            <a:r>
              <a:rPr lang="ru-RU" sz="2800" i="1" dirty="0" smtClean="0">
                <a:solidFill>
                  <a:srgbClr val="002060"/>
                </a:solidFill>
              </a:rPr>
              <a:t> </a:t>
            </a:r>
            <a:r>
              <a:rPr lang="ru-RU" sz="2800" i="1" dirty="0" err="1">
                <a:solidFill>
                  <a:srgbClr val="002060"/>
                </a:solidFill>
              </a:rPr>
              <a:t>виражених</a:t>
            </a:r>
            <a:r>
              <a:rPr lang="ru-RU" sz="2800" i="1" dirty="0">
                <a:solidFill>
                  <a:srgbClr val="002060"/>
                </a:solidFill>
              </a:rPr>
              <a:t> </a:t>
            </a:r>
            <a:r>
              <a:rPr lang="ru-RU" sz="2800" i="1" dirty="0" err="1">
                <a:solidFill>
                  <a:srgbClr val="002060"/>
                </a:solidFill>
              </a:rPr>
              <a:t>ушкоджень</a:t>
            </a:r>
            <a:r>
              <a:rPr lang="ru-RU" sz="2800" i="1" dirty="0">
                <a:solidFill>
                  <a:srgbClr val="002060"/>
                </a:solidFill>
              </a:rPr>
              <a:t>. 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780928"/>
            <a:ext cx="3870430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9" y="2204864"/>
            <a:ext cx="5029130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19666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692696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>
                <a:solidFill>
                  <a:srgbClr val="002060"/>
                </a:solidFill>
              </a:rPr>
              <a:t>П</a:t>
            </a:r>
            <a:r>
              <a:rPr lang="ru-RU" sz="2800" b="1" i="1" dirty="0" smtClean="0">
                <a:solidFill>
                  <a:srgbClr val="002060"/>
                </a:solidFill>
              </a:rPr>
              <a:t>анкреатит</a:t>
            </a:r>
            <a:r>
              <a:rPr lang="ru-RU" sz="2800" dirty="0" smtClean="0">
                <a:solidFill>
                  <a:srgbClr val="002060"/>
                </a:solidFill>
              </a:rPr>
              <a:t> - </a:t>
            </a:r>
            <a:r>
              <a:rPr lang="ru-RU" sz="2800" i="1" dirty="0" err="1">
                <a:solidFill>
                  <a:srgbClr val="002060"/>
                </a:solidFill>
              </a:rPr>
              <a:t>запалення</a:t>
            </a:r>
            <a:r>
              <a:rPr lang="ru-RU" sz="2800" i="1" dirty="0">
                <a:solidFill>
                  <a:srgbClr val="002060"/>
                </a:solidFill>
              </a:rPr>
              <a:t> </a:t>
            </a:r>
            <a:r>
              <a:rPr lang="ru-RU" sz="2800" i="1" dirty="0" err="1" smtClean="0">
                <a:solidFill>
                  <a:srgbClr val="002060"/>
                </a:solidFill>
              </a:rPr>
              <a:t>підшлункової</a:t>
            </a:r>
            <a:r>
              <a:rPr lang="ru-RU" sz="2800" i="1" dirty="0" smtClean="0">
                <a:solidFill>
                  <a:srgbClr val="002060"/>
                </a:solidFill>
              </a:rPr>
              <a:t> </a:t>
            </a:r>
            <a:r>
              <a:rPr lang="ru-RU" sz="2800" i="1" dirty="0" err="1" smtClean="0">
                <a:solidFill>
                  <a:srgbClr val="002060"/>
                </a:solidFill>
              </a:rPr>
              <a:t>залози</a:t>
            </a:r>
            <a:r>
              <a:rPr lang="ru-RU" sz="2800" dirty="0">
                <a:solidFill>
                  <a:srgbClr val="002060"/>
                </a:solidFill>
              </a:rPr>
              <a:t>. 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861048"/>
            <a:ext cx="3911010" cy="2523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628800"/>
            <a:ext cx="3996445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36856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476672"/>
            <a:ext cx="69363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rgbClr val="002060"/>
                </a:solidFill>
              </a:rPr>
              <a:t>Холецистит - </a:t>
            </a:r>
            <a:r>
              <a:rPr lang="uk-UA" sz="2800" i="1" dirty="0" smtClean="0">
                <a:solidFill>
                  <a:srgbClr val="002060"/>
                </a:solidFill>
              </a:rPr>
              <a:t>запалення </a:t>
            </a:r>
            <a:r>
              <a:rPr lang="uk-UA" sz="2800" i="1" dirty="0">
                <a:solidFill>
                  <a:srgbClr val="002060"/>
                </a:solidFill>
              </a:rPr>
              <a:t>жовчного міхура</a:t>
            </a:r>
            <a:endParaRPr lang="ru-RU" sz="2800" i="1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75" y="1033428"/>
            <a:ext cx="3853141" cy="2827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Картинки по запросу холецистит малюнок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8" b="17921"/>
          <a:stretch/>
        </p:blipFill>
        <p:spPr bwMode="auto">
          <a:xfrm>
            <a:off x="2940540" y="2996952"/>
            <a:ext cx="5502589" cy="3667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71737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381</TotalTime>
  <Words>775</Words>
  <Application>Microsoft Office PowerPoint</Application>
  <PresentationFormat>Экран (4:3)</PresentationFormat>
  <Paragraphs>67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Соседство</vt:lpstr>
      <vt:lpstr>Із перерахованих термінів виберіть: 1) травні ферменти; 2) органи травної системи; 3) залози травної системи; 4) рідини, що сприяють травленню.  </vt:lpstr>
      <vt:lpstr>Презентация PowerPoint</vt:lpstr>
      <vt:lpstr>Тема.  Харчові розлади    та їх запобігання. </vt:lpstr>
      <vt:lpstr>Мета:  Харчові розлади    та їх запобігання. . Сформувати знання про види харчових розладів, їх причини та наслідки; сприяти усвідомленню важливості знань про будову та функції травної системи; розвивати пізнавальні, творчі здібності, інформаційну культуру, оволодіння навичками пошуку і аналізу інформації, комунікативні компетенції; виховувати соціально активну особистість з розумінням значення життя та здоров’я як найвищої цінності людини.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Із перерахованих термінів виберіть: 1) травні ферменти; 2) органи травної системи; 3) залози травної системи; 4) рідини, що сприяють травленню.  </dc:title>
  <dc:creator>Kovchenko</dc:creator>
  <cp:lastModifiedBy>САНДРО</cp:lastModifiedBy>
  <cp:revision>49</cp:revision>
  <dcterms:created xsi:type="dcterms:W3CDTF">2016-10-29T17:54:29Z</dcterms:created>
  <dcterms:modified xsi:type="dcterms:W3CDTF">2017-11-19T16:29:24Z</dcterms:modified>
</cp:coreProperties>
</file>