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700" r:id="rId4"/>
  </p:sldMasterIdLst>
  <p:notesMasterIdLst>
    <p:notesMasterId r:id="rId53"/>
  </p:notesMasterIdLst>
  <p:sldIdLst>
    <p:sldId id="256" r:id="rId5"/>
    <p:sldId id="340" r:id="rId6"/>
    <p:sldId id="341" r:id="rId7"/>
    <p:sldId id="342" r:id="rId8"/>
    <p:sldId id="343" r:id="rId9"/>
    <p:sldId id="344" r:id="rId10"/>
    <p:sldId id="345" r:id="rId11"/>
    <p:sldId id="334" r:id="rId12"/>
    <p:sldId id="297" r:id="rId13"/>
    <p:sldId id="354" r:id="rId14"/>
    <p:sldId id="300" r:id="rId15"/>
    <p:sldId id="395" r:id="rId16"/>
    <p:sldId id="298" r:id="rId17"/>
    <p:sldId id="301" r:id="rId18"/>
    <p:sldId id="391" r:id="rId19"/>
    <p:sldId id="396" r:id="rId20"/>
    <p:sldId id="260" r:id="rId21"/>
    <p:sldId id="389" r:id="rId22"/>
    <p:sldId id="326" r:id="rId23"/>
    <p:sldId id="327" r:id="rId24"/>
    <p:sldId id="328" r:id="rId25"/>
    <p:sldId id="329" r:id="rId26"/>
    <p:sldId id="330" r:id="rId27"/>
    <p:sldId id="331" r:id="rId28"/>
    <p:sldId id="339" r:id="rId29"/>
    <p:sldId id="347" r:id="rId30"/>
    <p:sldId id="261" r:id="rId31"/>
    <p:sldId id="322" r:id="rId32"/>
    <p:sldId id="349" r:id="rId33"/>
    <p:sldId id="284" r:id="rId34"/>
    <p:sldId id="321" r:id="rId35"/>
    <p:sldId id="353" r:id="rId36"/>
    <p:sldId id="362" r:id="rId37"/>
    <p:sldId id="374" r:id="rId38"/>
    <p:sldId id="377" r:id="rId39"/>
    <p:sldId id="375" r:id="rId40"/>
    <p:sldId id="378" r:id="rId41"/>
    <p:sldId id="376" r:id="rId42"/>
    <p:sldId id="401" r:id="rId43"/>
    <p:sldId id="402" r:id="rId44"/>
    <p:sldId id="380" r:id="rId45"/>
    <p:sldId id="398" r:id="rId46"/>
    <p:sldId id="399" r:id="rId47"/>
    <p:sldId id="400" r:id="rId48"/>
    <p:sldId id="384" r:id="rId49"/>
    <p:sldId id="403" r:id="rId50"/>
    <p:sldId id="394" r:id="rId51"/>
    <p:sldId id="393" r:id="rId5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CCFF99"/>
    <a:srgbClr val="99CC00"/>
    <a:srgbClr val="FFFF99"/>
    <a:srgbClr val="CCFF33"/>
    <a:srgbClr val="FF33CC"/>
    <a:srgbClr val="FF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10" autoAdjust="0"/>
    <p:restoredTop sz="94624" autoAdjust="0"/>
  </p:normalViewPr>
  <p:slideViewPr>
    <p:cSldViewPr>
      <p:cViewPr>
        <p:scale>
          <a:sx n="70" d="100"/>
          <a:sy n="70" d="100"/>
        </p:scale>
        <p:origin x="-133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3CB1FC-C104-41BC-B782-105729D1CADD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71D383-8E30-4D19-A36C-1DDB2AEF3CFF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7BA36F-639A-4AB1-A7C6-576831E8A7F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7BA36F-639A-4AB1-A7C6-576831E8A7F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7BA36F-639A-4AB1-A7C6-576831E8A7F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7BA36F-639A-4AB1-A7C6-576831E8A7F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7BA36F-639A-4AB1-A7C6-576831E8A7F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7BA36F-639A-4AB1-A7C6-576831E8A7F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1D383-8E30-4D19-A36C-1DDB2AEF3CFF}" type="slidenum">
              <a:rPr lang="uk-UA" smtClean="0"/>
              <a:pPr/>
              <a:t>42</a:t>
            </a:fld>
            <a:endParaRPr lang="uk-U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1D383-8E30-4D19-A36C-1DDB2AEF3CFF}" type="slidenum">
              <a:rPr lang="uk-UA" smtClean="0"/>
              <a:pPr/>
              <a:t>44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1357298"/>
            <a:ext cx="6672282" cy="1470025"/>
          </a:xfrm>
        </p:spPr>
        <p:txBody>
          <a:bodyPr/>
          <a:lstStyle>
            <a:lvl1pPr>
              <a:defRPr b="1" cap="none" spc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371475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A9996-7911-41D3-9870-0D5DE33DC3F9}" type="datetimeFigureOut">
              <a:rPr lang="ru-RU"/>
              <a:pPr>
                <a:defRPr/>
              </a:pPr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EA1C4-4FF7-434D-B3E7-45089717E2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D78B9-29A1-4D3C-8D26-EBA09A43EB75}" type="datetimeFigureOut">
              <a:rPr lang="ru-RU"/>
              <a:pPr>
                <a:defRPr/>
              </a:pPr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89728-DC88-4B3F-99CF-897A61079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C62BF-F6B2-4BE4-BE7D-AD0A3D88E535}" type="datetimeFigureOut">
              <a:rPr lang="ru-RU"/>
              <a:pPr>
                <a:defRPr/>
              </a:pPr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DB3A0-5D27-4F7A-9331-DF346A2B9B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A2DE4-0E9A-4C33-9E65-115CC7995DB4}" type="datetimeFigureOut">
              <a:rPr lang="ru-RU"/>
              <a:pPr>
                <a:defRPr/>
              </a:pPr>
              <a:t>08.01.2018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DE9E8-8A0F-4944-80B7-564B1786F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AC764-49E4-4A68-B001-4485C64E82D0}" type="datetimeFigureOut">
              <a:rPr lang="ru-RU"/>
              <a:pPr>
                <a:defRPr/>
              </a:pPr>
              <a:t>08.01.2018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3B1D4-3563-4174-BF58-37404DFFE7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8DC43-6D10-41AE-91EB-61ED6C801510}" type="datetimeFigureOut">
              <a:rPr lang="ru-RU"/>
              <a:pPr>
                <a:defRPr/>
              </a:pPr>
              <a:t>08.01.2018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8912E-787D-42AE-B59C-07E8F10EA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BD826-CA04-4572-AF00-6EAC0E7C98E2}" type="datetimeFigureOut">
              <a:rPr lang="ru-RU"/>
              <a:pPr>
                <a:defRPr/>
              </a:pPr>
              <a:t>08.01.2018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33E16-D921-4CE8-BDBD-D5B33A530D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4028C-F69B-4EE7-B642-ED962AF86CA5}" type="datetimeFigureOut">
              <a:rPr lang="ru-RU"/>
              <a:pPr>
                <a:defRPr/>
              </a:pPr>
              <a:t>08.01.2018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EE230-5B0A-4062-8F92-27F60D056A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B2A65-86F3-465F-8EBB-0A5F47EBC33F}" type="datetimeFigureOut">
              <a:rPr lang="ru-RU"/>
              <a:pPr>
                <a:defRPr/>
              </a:pPr>
              <a:t>08.01.2018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D0F5C-F213-4A25-B675-10A8D2FEC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BC079-98F5-40F5-B3BF-853B08564838}" type="datetimeFigureOut">
              <a:rPr lang="ru-RU"/>
              <a:pPr>
                <a:defRPr/>
              </a:pPr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8724F-E6F2-4DC2-8BF9-F7C907263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D654E-4B42-4919-9EFE-9D5528EE7540}" type="datetimeFigureOut">
              <a:rPr lang="ru-RU"/>
              <a:pPr>
                <a:defRPr/>
              </a:pPr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FD78C-50F7-4B8B-A397-EC5718B20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57237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1214438" y="1600200"/>
            <a:ext cx="7572375" cy="482917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C27E2-5EF5-426E-9AD9-33E1E91B59A0}" type="datetimeFigureOut">
              <a:rPr lang="ru-RU"/>
              <a:pPr>
                <a:defRPr/>
              </a:pPr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D5C10-A449-4306-8EC8-EC15FBEDA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57237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214438" y="1600200"/>
            <a:ext cx="7572375" cy="482917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D9056-DEB2-4AB2-B497-EFFEC04F1C8A}" type="datetimeFigureOut">
              <a:rPr lang="ru-RU"/>
              <a:pPr>
                <a:defRPr/>
              </a:pPr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BC81C-BCD2-43AE-B002-88D8373A62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57237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14438" y="1600200"/>
            <a:ext cx="3709987" cy="4829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76825" y="1600200"/>
            <a:ext cx="3709988" cy="23383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076825" y="4090988"/>
            <a:ext cx="3709988" cy="2338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335A1-4EB6-444C-A3B6-60707D175DA1}" type="datetimeFigureOut">
              <a:rPr lang="ru-RU"/>
              <a:pPr>
                <a:defRPr/>
              </a:pPr>
              <a:t>08.01.2018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DB2B6-4F5B-47AE-9967-6ACAA8867C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87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A2C99-4444-4EC6-87F0-99A2890BB81A}" type="datetimeFigureOut">
              <a:rPr lang="uk-UA" smtClean="0"/>
              <a:pPr/>
              <a:t>08.01.2018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5723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214438" y="1600200"/>
            <a:ext cx="757237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B0FF33F-8D35-4CAE-99E5-D05BC9689B58}" type="datetimeFigureOut">
              <a:rPr lang="ru-RU"/>
              <a:pPr>
                <a:defRPr/>
              </a:pPr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9E79BAA-52A2-46BE-9183-62EBBE7060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905"/>
          <a:solidFill>
            <a:srgbClr val="984807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85728"/>
            <a:ext cx="8501122" cy="5143536"/>
          </a:xfrm>
        </p:spPr>
        <p:txBody>
          <a:bodyPr>
            <a:noAutofit/>
          </a:bodyPr>
          <a:lstStyle/>
          <a:p>
            <a:r>
              <a:rPr lang="uk-UA" sz="5400" b="1" dirty="0" smtClean="0"/>
              <a:t/>
            </a:r>
            <a:br>
              <a:rPr lang="uk-UA" sz="5400" b="1" dirty="0" smtClean="0"/>
            </a:br>
            <a:r>
              <a:rPr lang="uk-UA" sz="5400" b="1" dirty="0" smtClean="0"/>
              <a:t> </a:t>
            </a:r>
            <a:br>
              <a:rPr lang="uk-UA" sz="5400" b="1" dirty="0" smtClean="0"/>
            </a:br>
            <a:r>
              <a:rPr lang="uk-UA" sz="5400" b="1" dirty="0" smtClean="0"/>
              <a:t/>
            </a:r>
            <a:br>
              <a:rPr lang="uk-UA" sz="5400" b="1" dirty="0" smtClean="0"/>
            </a:br>
            <a:r>
              <a:rPr lang="uk-UA" sz="5400" b="1" dirty="0" smtClean="0"/>
              <a:t>Презентація  заняття </a:t>
            </a:r>
            <a:br>
              <a:rPr lang="uk-UA" sz="5400" b="1" dirty="0" smtClean="0"/>
            </a:br>
            <a:r>
              <a:rPr lang="uk-UA" sz="5400" b="1" dirty="0" smtClean="0"/>
              <a:t>з біології на тему</a:t>
            </a:r>
            <a:br>
              <a:rPr lang="uk-UA" sz="5400" b="1" dirty="0" smtClean="0"/>
            </a:br>
            <a:r>
              <a:rPr lang="uk-UA" sz="5400" b="1" dirty="0" err="1" smtClean="0"/>
              <a:t>“Дигібридне</a:t>
            </a:r>
            <a:r>
              <a:rPr lang="uk-UA" sz="5400" b="1" dirty="0" smtClean="0"/>
              <a:t> схрещування. ІІІ закон Г. </a:t>
            </a:r>
            <a:r>
              <a:rPr lang="uk-UA" sz="5400" b="1" dirty="0" err="1" smtClean="0"/>
              <a:t>Менделя”</a:t>
            </a:r>
            <a:r>
              <a:rPr lang="uk-UA" sz="5400" b="1" dirty="0" smtClean="0"/>
              <a:t/>
            </a:r>
            <a:br>
              <a:rPr lang="uk-UA" sz="5400" b="1" dirty="0" smtClean="0"/>
            </a:br>
            <a:r>
              <a:rPr lang="uk-UA" sz="5400" b="1" dirty="0" smtClean="0"/>
              <a:t/>
            </a:r>
            <a:br>
              <a:rPr lang="uk-UA" sz="5400" b="1" dirty="0" smtClean="0"/>
            </a:br>
            <a:endParaRPr lang="uk-UA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572140"/>
            <a:ext cx="6400800" cy="1285860"/>
          </a:xfrm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</a:rPr>
              <a:t>Розробила викладач</a:t>
            </a:r>
          </a:p>
          <a:p>
            <a:r>
              <a:rPr lang="uk-UA" b="1" dirty="0" err="1" smtClean="0">
                <a:solidFill>
                  <a:schemeClr val="bg1"/>
                </a:solidFill>
              </a:rPr>
              <a:t>Кривонос</a:t>
            </a:r>
            <a:r>
              <a:rPr lang="uk-UA" b="1" dirty="0" smtClean="0">
                <a:solidFill>
                  <a:schemeClr val="bg1"/>
                </a:solidFill>
              </a:rPr>
              <a:t> Ганна Анатоліївна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16" y="285728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/>
              <a:t>ВП </a:t>
            </a:r>
            <a:r>
              <a:rPr lang="uk-UA" sz="3600" dirty="0" err="1" smtClean="0"/>
              <a:t>НУБіП</a:t>
            </a:r>
            <a:r>
              <a:rPr lang="uk-UA" sz="3600" dirty="0" smtClean="0"/>
              <a:t> України </a:t>
            </a:r>
          </a:p>
          <a:p>
            <a:r>
              <a:rPr lang="uk-UA" sz="3600" dirty="0" err="1" smtClean="0"/>
              <a:t>“Немішаївський</a:t>
            </a:r>
            <a:r>
              <a:rPr lang="uk-UA" sz="3600" dirty="0" smtClean="0"/>
              <a:t> агротехнічний </a:t>
            </a:r>
            <a:r>
              <a:rPr lang="uk-UA" sz="3600" dirty="0" err="1" smtClean="0"/>
              <a:t>коледж”</a:t>
            </a:r>
            <a:endParaRPr lang="uk-UA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572375" cy="72547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Девіз заняття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1285860"/>
            <a:ext cx="4643446" cy="4829175"/>
          </a:xfrm>
        </p:spPr>
        <p:txBody>
          <a:bodyPr/>
          <a:lstStyle/>
          <a:p>
            <a:pPr algn="ctr">
              <a:buNone/>
            </a:pPr>
            <a:r>
              <a:rPr lang="ru-RU" sz="5400" b="1" i="1" dirty="0" smtClean="0">
                <a:latin typeface="Monotype Corsiva" pitchFamily="66" charset="0"/>
              </a:rPr>
              <a:t>Розум </a:t>
            </a:r>
            <a:r>
              <a:rPr lang="ru-RU" sz="5400" b="1" i="1" dirty="0" err="1" smtClean="0">
                <a:latin typeface="Monotype Corsiva" pitchFamily="66" charset="0"/>
              </a:rPr>
              <a:t>полягає</a:t>
            </a:r>
            <a:r>
              <a:rPr lang="ru-RU" sz="5400" b="1" i="1" dirty="0" smtClean="0">
                <a:latin typeface="Monotype Corsiva" pitchFamily="66" charset="0"/>
              </a:rPr>
              <a:t> </a:t>
            </a:r>
          </a:p>
          <a:p>
            <a:pPr algn="ctr">
              <a:buNone/>
            </a:pPr>
            <a:r>
              <a:rPr lang="ru-RU" sz="5400" b="1" i="1" dirty="0" smtClean="0">
                <a:latin typeface="Monotype Corsiva" pitchFamily="66" charset="0"/>
              </a:rPr>
              <a:t>не </a:t>
            </a:r>
            <a:r>
              <a:rPr lang="ru-RU" sz="5400" b="1" i="1" dirty="0" err="1" smtClean="0">
                <a:latin typeface="Monotype Corsiva" pitchFamily="66" charset="0"/>
              </a:rPr>
              <a:t>лише</a:t>
            </a:r>
            <a:r>
              <a:rPr lang="ru-RU" sz="5400" b="1" i="1" dirty="0" smtClean="0">
                <a:latin typeface="Monotype Corsiva" pitchFamily="66" charset="0"/>
              </a:rPr>
              <a:t> у </a:t>
            </a:r>
            <a:r>
              <a:rPr lang="ru-RU" sz="5400" b="1" i="1" dirty="0" err="1" smtClean="0">
                <a:latin typeface="Monotype Corsiva" pitchFamily="66" charset="0"/>
              </a:rPr>
              <a:t>знанні</a:t>
            </a:r>
            <a:r>
              <a:rPr lang="ru-RU" sz="5400" b="1" i="1" dirty="0" smtClean="0">
                <a:latin typeface="Monotype Corsiva" pitchFamily="66" charset="0"/>
              </a:rPr>
              <a:t>,</a:t>
            </a:r>
            <a:endParaRPr lang="ru-RU" sz="5400" b="1" dirty="0" smtClean="0">
              <a:latin typeface="Monotype Corsiva" pitchFamily="66" charset="0"/>
            </a:endParaRPr>
          </a:p>
          <a:p>
            <a:pPr algn="ctr">
              <a:buNone/>
            </a:pPr>
            <a:r>
              <a:rPr lang="ru-RU" sz="5400" b="1" i="1" dirty="0" err="1" smtClean="0">
                <a:latin typeface="Monotype Corsiva" pitchFamily="66" charset="0"/>
              </a:rPr>
              <a:t>але</a:t>
            </a:r>
            <a:r>
              <a:rPr lang="ru-RU" sz="5400" b="1" i="1" dirty="0" smtClean="0">
                <a:latin typeface="Monotype Corsiva" pitchFamily="66" charset="0"/>
              </a:rPr>
              <a:t> </a:t>
            </a:r>
            <a:r>
              <a:rPr lang="ru-RU" sz="5400" b="1" i="1" dirty="0" err="1" smtClean="0">
                <a:latin typeface="Monotype Corsiva" pitchFamily="66" charset="0"/>
              </a:rPr>
              <a:t>й</a:t>
            </a:r>
            <a:r>
              <a:rPr lang="ru-RU" sz="5400" b="1" i="1" dirty="0" smtClean="0">
                <a:latin typeface="Monotype Corsiva" pitchFamily="66" charset="0"/>
              </a:rPr>
              <a:t> у </a:t>
            </a:r>
            <a:r>
              <a:rPr lang="ru-RU" sz="5400" b="1" i="1" dirty="0" err="1" smtClean="0">
                <a:latin typeface="Monotype Corsiva" pitchFamily="66" charset="0"/>
              </a:rPr>
              <a:t>вмінні</a:t>
            </a:r>
            <a:r>
              <a:rPr lang="ru-RU" sz="5400" b="1" i="1" dirty="0" smtClean="0">
                <a:latin typeface="Monotype Corsiva" pitchFamily="66" charset="0"/>
              </a:rPr>
              <a:t> </a:t>
            </a:r>
            <a:r>
              <a:rPr lang="ru-RU" sz="5400" b="1" i="1" dirty="0" err="1" smtClean="0">
                <a:latin typeface="Monotype Corsiva" pitchFamily="66" charset="0"/>
              </a:rPr>
              <a:t>застосовувати</a:t>
            </a:r>
            <a:r>
              <a:rPr lang="ru-RU" sz="5400" b="1" i="1" dirty="0" smtClean="0">
                <a:latin typeface="Monotype Corsiva" pitchFamily="66" charset="0"/>
              </a:rPr>
              <a:t> </a:t>
            </a:r>
            <a:r>
              <a:rPr lang="ru-RU" sz="5400" b="1" i="1" dirty="0" err="1" smtClean="0">
                <a:latin typeface="Monotype Corsiva" pitchFamily="66" charset="0"/>
              </a:rPr>
              <a:t>ці</a:t>
            </a:r>
            <a:r>
              <a:rPr lang="ru-RU" sz="5400" b="1" i="1" dirty="0" smtClean="0">
                <a:latin typeface="Monotype Corsiva" pitchFamily="66" charset="0"/>
              </a:rPr>
              <a:t>  </a:t>
            </a:r>
            <a:r>
              <a:rPr lang="ru-RU" sz="5400" b="1" i="1" dirty="0" err="1" smtClean="0">
                <a:latin typeface="Monotype Corsiva" pitchFamily="66" charset="0"/>
              </a:rPr>
              <a:t>знання</a:t>
            </a:r>
            <a:r>
              <a:rPr lang="ru-RU" sz="5400" b="1" i="1" dirty="0" smtClean="0">
                <a:latin typeface="Monotype Corsiva" pitchFamily="66" charset="0"/>
              </a:rPr>
              <a:t>.</a:t>
            </a:r>
            <a:endParaRPr lang="ru-RU" sz="5400" b="1" dirty="0" smtClean="0">
              <a:latin typeface="Monotype Corsiva" pitchFamily="66" charset="0"/>
            </a:endParaRPr>
          </a:p>
          <a:p>
            <a:pPr>
              <a:buNone/>
            </a:pPr>
            <a:endParaRPr lang="uk-UA" dirty="0"/>
          </a:p>
        </p:txBody>
      </p:sp>
      <p:pic>
        <p:nvPicPr>
          <p:cNvPr id="1026" name="Picture 2" descr="Картинки по запросу арістотел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85860"/>
            <a:ext cx="2543175" cy="34004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714480" y="4929198"/>
            <a:ext cx="221457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+mj-lt"/>
              </a:rPr>
              <a:t>  </a:t>
            </a:r>
            <a:r>
              <a:rPr lang="uk-UA" sz="2800" dirty="0" err="1" smtClean="0">
                <a:latin typeface="+mj-lt"/>
              </a:rPr>
              <a:t>Арістотель</a:t>
            </a:r>
            <a:r>
              <a:rPr lang="uk-UA" sz="2800" dirty="0" smtClean="0">
                <a:latin typeface="+mj-lt"/>
              </a:rPr>
              <a:t>,</a:t>
            </a:r>
            <a:r>
              <a:rPr lang="uk-UA" sz="3200" dirty="0" smtClean="0">
                <a:latin typeface="Monotype Corsiva" pitchFamily="66" charset="0"/>
              </a:rPr>
              <a:t> </a:t>
            </a:r>
          </a:p>
          <a:p>
            <a:pPr algn="ctr"/>
            <a:r>
              <a:rPr lang="uk-UA" dirty="0" err="1" smtClean="0">
                <a:latin typeface="+mj-lt"/>
              </a:rPr>
              <a:t>давногрецький</a:t>
            </a:r>
            <a:r>
              <a:rPr lang="uk-UA" dirty="0" smtClean="0">
                <a:latin typeface="+mj-lt"/>
              </a:rPr>
              <a:t> філософ</a:t>
            </a:r>
            <a:endParaRPr lang="uk-UA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71802" y="1000108"/>
            <a:ext cx="5643602" cy="2286016"/>
          </a:xfrm>
        </p:spPr>
        <p:txBody>
          <a:bodyPr/>
          <a:lstStyle/>
          <a:p>
            <a:pPr marL="0" indent="0">
              <a:buNone/>
            </a:pPr>
            <a:r>
              <a:rPr lang="uk-UA" sz="2800" b="1" dirty="0" smtClean="0">
                <a:latin typeface="Monotype Corsiva" pitchFamily="66" charset="0"/>
              </a:rPr>
              <a:t>      “ Наші лікарі </a:t>
            </a:r>
            <a:r>
              <a:rPr lang="uk-UA" sz="2800" b="1" dirty="0" smtClean="0">
                <a:latin typeface="Monotype Corsiva" pitchFamily="66" charset="0"/>
              </a:rPr>
              <a:t>мають </a:t>
            </a:r>
            <a:r>
              <a:rPr lang="uk-UA" sz="2800" b="1" dirty="0" smtClean="0">
                <a:latin typeface="Monotype Corsiva" pitchFamily="66" charset="0"/>
              </a:rPr>
              <a:t>як азбуку знати закони спадковості… Втілення у життя наукової істини про закони спадковості допоможе позбавити людство від багатьох </a:t>
            </a:r>
            <a:r>
              <a:rPr lang="uk-UA" sz="2800" b="1" dirty="0" err="1" smtClean="0">
                <a:latin typeface="Monotype Corsiva" pitchFamily="66" charset="0"/>
              </a:rPr>
              <a:t>скорбот</a:t>
            </a:r>
            <a:r>
              <a:rPr lang="uk-UA" sz="2800" b="1" dirty="0" smtClean="0">
                <a:latin typeface="Monotype Corsiva" pitchFamily="66" charset="0"/>
              </a:rPr>
              <a:t> і </a:t>
            </a:r>
            <a:r>
              <a:rPr lang="uk-UA" sz="2800" b="1" dirty="0" err="1" smtClean="0">
                <a:latin typeface="Monotype Corsiva" pitchFamily="66" charset="0"/>
              </a:rPr>
              <a:t>горя.”</a:t>
            </a:r>
            <a:endParaRPr lang="uk-UA" sz="1000" b="1" dirty="0" smtClean="0">
              <a:latin typeface="Monotype Corsiva" pitchFamily="66" charset="0"/>
            </a:endParaRPr>
          </a:p>
          <a:p>
            <a:pPr algn="r">
              <a:buNone/>
            </a:pPr>
            <a:r>
              <a:rPr lang="uk-UA" sz="4000" i="1" dirty="0" smtClean="0"/>
              <a:t>                     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86446" y="3214686"/>
            <a:ext cx="27146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І.П. Павлов,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фізіолог</a:t>
            </a:r>
          </a:p>
        </p:txBody>
      </p:sp>
      <p:pic>
        <p:nvPicPr>
          <p:cNvPr id="52226" name="Picture 2" descr="Ivan Pavlov nob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130548"/>
            <a:ext cx="1428760" cy="2018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643042" y="3929066"/>
            <a:ext cx="707236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/>
              <a:t>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Закони спадковості є теоретичною базою знань для розв'язання практичних питань 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 генетичної інженерії, медичної генетики, ветеринарної генетики, селекції. 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18" y="357166"/>
            <a:ext cx="664373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Значення законів спадковості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фильм 10">
            <a:hlinkClick r:id="" action="ppaction://noaction" highlightClick="1"/>
          </p:cNvPr>
          <p:cNvSpPr/>
          <p:nvPr/>
        </p:nvSpPr>
        <p:spPr>
          <a:xfrm>
            <a:off x="3643306" y="5857892"/>
            <a:ext cx="3000396" cy="71438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Перегляд фрагменту фільму  </a:t>
            </a:r>
          </a:p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“Закони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спадковості”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714356"/>
            <a:ext cx="9144000" cy="5715040"/>
          </a:xfrm>
        </p:spPr>
        <p:txBody>
          <a:bodyPr>
            <a:noAutofit/>
          </a:bodyPr>
          <a:lstStyle/>
          <a:p>
            <a:r>
              <a:rPr lang="uk-UA" b="1" i="1" dirty="0" smtClean="0">
                <a:solidFill>
                  <a:srgbClr val="FFFF00"/>
                </a:solidFill>
              </a:rPr>
              <a:t/>
            </a:r>
            <a:br>
              <a:rPr lang="uk-UA" b="1" i="1" dirty="0" smtClean="0">
                <a:solidFill>
                  <a:srgbClr val="FFFF00"/>
                </a:solidFill>
              </a:rPr>
            </a:br>
            <a:r>
              <a:rPr lang="uk-UA" b="1" i="1" dirty="0" smtClean="0">
                <a:solidFill>
                  <a:srgbClr val="FFFF00"/>
                </a:solidFill>
              </a:rPr>
              <a:t/>
            </a:r>
            <a:br>
              <a:rPr lang="uk-UA" b="1" i="1" dirty="0" smtClean="0">
                <a:solidFill>
                  <a:srgbClr val="FFFF00"/>
                </a:solidFill>
              </a:rPr>
            </a:br>
            <a:r>
              <a:rPr lang="uk-UA" b="1" i="1" dirty="0" smtClean="0">
                <a:solidFill>
                  <a:srgbClr val="FFFF00"/>
                </a:solidFill>
              </a:rPr>
              <a:t>   </a:t>
            </a:r>
            <a:r>
              <a:rPr lang="uk-UA" sz="5400" b="1" dirty="0" smtClean="0">
                <a:cs typeface="Times New Roman" pitchFamily="18" charset="0"/>
              </a:rPr>
              <a:t>Які закономірності успадкування при </a:t>
            </a:r>
            <a:r>
              <a:rPr lang="uk-UA" sz="5400" b="1" dirty="0" err="1" smtClean="0">
                <a:cs typeface="Times New Roman" pitchFamily="18" charset="0"/>
              </a:rPr>
              <a:t>дигібридному</a:t>
            </a:r>
            <a:r>
              <a:rPr lang="uk-UA" sz="5400" b="1" dirty="0" smtClean="0">
                <a:cs typeface="Times New Roman" pitchFamily="18" charset="0"/>
              </a:rPr>
              <a:t> схрещуванні, коли організми, яких схрещують, відрізняються різними станами не однієї, а двох спадкових ознак? </a:t>
            </a:r>
            <a:r>
              <a:rPr lang="uk-UA" b="1" dirty="0" smtClean="0">
                <a:solidFill>
                  <a:srgbClr val="FFFF00"/>
                </a:solidFill>
              </a:rPr>
              <a:t/>
            </a:r>
            <a:br>
              <a:rPr lang="uk-UA" b="1" dirty="0" smtClean="0">
                <a:solidFill>
                  <a:srgbClr val="FFFF00"/>
                </a:solidFill>
              </a:rPr>
            </a:br>
            <a:r>
              <a:rPr lang="uk-UA" b="1" i="1" dirty="0" smtClean="0">
                <a:solidFill>
                  <a:srgbClr val="FFFF00"/>
                </a:solidFill>
              </a:rPr>
              <a:t/>
            </a:r>
            <a:br>
              <a:rPr lang="uk-UA" b="1" i="1" dirty="0" smtClean="0">
                <a:solidFill>
                  <a:srgbClr val="FFFF00"/>
                </a:solidFill>
              </a:rPr>
            </a:br>
            <a:r>
              <a:rPr lang="uk-UA" b="1" i="1" dirty="0" smtClean="0">
                <a:solidFill>
                  <a:srgbClr val="FFFF00"/>
                </a:solidFill>
              </a:rPr>
              <a:t/>
            </a:r>
            <a:br>
              <a:rPr lang="uk-UA" b="1" i="1" dirty="0" smtClean="0">
                <a:solidFill>
                  <a:srgbClr val="FFFF00"/>
                </a:solidFill>
              </a:rPr>
            </a:br>
            <a:endParaRPr lang="uk-U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FF00"/>
                </a:solidFill>
              </a:rPr>
              <a:t>Освітні цілі: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857232"/>
            <a:ext cx="8501122" cy="5715040"/>
          </a:xfrm>
          <a:solidFill>
            <a:srgbClr val="CCFF99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algn="just"/>
            <a:r>
              <a:rPr lang="uk-UA" sz="3800" i="1" dirty="0" smtClean="0">
                <a:solidFill>
                  <a:schemeClr val="tx1"/>
                </a:solidFill>
              </a:rPr>
              <a:t>продовжити ознайомлення із законами спадковості, сформувати уявлення про успадкування ознак при </a:t>
            </a:r>
            <a:r>
              <a:rPr lang="uk-UA" sz="3800" i="1" dirty="0" err="1" smtClean="0">
                <a:solidFill>
                  <a:schemeClr val="tx1"/>
                </a:solidFill>
              </a:rPr>
              <a:t>дигібридному</a:t>
            </a:r>
            <a:r>
              <a:rPr lang="uk-UA" sz="3800" i="1" dirty="0" smtClean="0">
                <a:solidFill>
                  <a:schemeClr val="tx1"/>
                </a:solidFill>
              </a:rPr>
              <a:t> схрещуванні, з’ясувати суть третього закону спадковості, встановленого Г.Менделем, його статистичний характер та цитологічні основи;</a:t>
            </a:r>
          </a:p>
          <a:p>
            <a:pPr algn="just"/>
            <a:r>
              <a:rPr lang="uk-UA" sz="3800" i="1" dirty="0" smtClean="0">
                <a:solidFill>
                  <a:schemeClr val="tx1"/>
                </a:solidFill>
              </a:rPr>
              <a:t>сформувати практичні уміння та навички розв’язання типових генетичних задач з </a:t>
            </a:r>
            <a:r>
              <a:rPr lang="uk-UA" sz="3800" i="1" dirty="0" err="1" smtClean="0">
                <a:solidFill>
                  <a:schemeClr val="tx1"/>
                </a:solidFill>
              </a:rPr>
              <a:t>дигібридного</a:t>
            </a:r>
            <a:r>
              <a:rPr lang="uk-UA" sz="3800" i="1" dirty="0" smtClean="0">
                <a:solidFill>
                  <a:schemeClr val="tx1"/>
                </a:solidFill>
              </a:rPr>
              <a:t> схрещування.</a:t>
            </a:r>
          </a:p>
          <a:p>
            <a:pPr lvl="0"/>
            <a:endParaRPr lang="uk-UA" sz="3800" b="1" i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FFFF00"/>
                </a:solidFill>
              </a:rPr>
              <a:t>План заняття</a:t>
            </a:r>
            <a:endParaRPr lang="uk-UA" sz="48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3571900"/>
          </a:xfrm>
          <a:solidFill>
            <a:srgbClr val="CCFF99"/>
          </a:solidFill>
        </p:spPr>
        <p:txBody>
          <a:bodyPr>
            <a:normAutofit/>
          </a:bodyPr>
          <a:lstStyle/>
          <a:p>
            <a:r>
              <a:rPr lang="uk-UA" sz="4800" dirty="0" smtClean="0"/>
              <a:t>1. Третій закон Г. Менделя, його статистичний характер.</a:t>
            </a:r>
          </a:p>
          <a:p>
            <a:r>
              <a:rPr lang="uk-UA" sz="4800" dirty="0" smtClean="0"/>
              <a:t>2. Цитологічні основи третього закону Г. Менделя.</a:t>
            </a:r>
            <a:endParaRPr lang="uk-UA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00B050"/>
                </a:solidFill>
              </a:rPr>
              <a:t>Схема успадкування ознак </a:t>
            </a:r>
            <a:br>
              <a:rPr lang="uk-UA" sz="3200" b="1" dirty="0" smtClean="0">
                <a:solidFill>
                  <a:srgbClr val="00B050"/>
                </a:solidFill>
              </a:rPr>
            </a:br>
            <a:r>
              <a:rPr lang="uk-UA" sz="3200" b="1" dirty="0" smtClean="0">
                <a:solidFill>
                  <a:srgbClr val="00B050"/>
                </a:solidFill>
              </a:rPr>
              <a:t>при </a:t>
            </a:r>
            <a:r>
              <a:rPr lang="uk-UA" sz="3200" b="1" dirty="0" err="1" smtClean="0">
                <a:solidFill>
                  <a:srgbClr val="00B050"/>
                </a:solidFill>
              </a:rPr>
              <a:t>дигібридному</a:t>
            </a:r>
            <a:r>
              <a:rPr lang="uk-UA" sz="3200" b="1" dirty="0" smtClean="0">
                <a:solidFill>
                  <a:srgbClr val="00B050"/>
                </a:solidFill>
              </a:rPr>
              <a:t> схрещуванні</a:t>
            </a:r>
            <a:endParaRPr lang="uk-UA" sz="3200" b="1" dirty="0">
              <a:solidFill>
                <a:srgbClr val="00B05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0" y="1285860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uk-UA" sz="2800" b="1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0" y="3071810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F1</a:t>
            </a:r>
            <a:endParaRPr lang="uk-UA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928794" y="1357298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♀</a:t>
            </a:r>
            <a:endParaRPr lang="uk-UA" sz="3600" b="1" dirty="0">
              <a:ln w="3155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00298" y="857232"/>
            <a:ext cx="1224136" cy="1282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Умножение 8"/>
          <p:cNvSpPr/>
          <p:nvPr/>
        </p:nvSpPr>
        <p:spPr>
          <a:xfrm>
            <a:off x="4786314" y="1000108"/>
            <a:ext cx="642942" cy="792088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6143636" y="1357298"/>
            <a:ext cx="5165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♂</a:t>
            </a:r>
            <a:endParaRPr lang="ru-RU" sz="3600" dirty="0">
              <a:ln w="31550" cmpd="sng">
                <a:solidFill>
                  <a:schemeClr val="tx1"/>
                </a:solidFill>
                <a:prstDash val="solid"/>
              </a:ln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4713451" y="1930227"/>
            <a:ext cx="792088" cy="36061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 t="5570"/>
          <a:stretch>
            <a:fillRect/>
          </a:stretch>
        </p:blipFill>
        <p:spPr bwMode="auto">
          <a:xfrm>
            <a:off x="4429124" y="2500306"/>
            <a:ext cx="1224136" cy="1210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Стрелка вправо 20"/>
          <p:cNvSpPr/>
          <p:nvPr/>
        </p:nvSpPr>
        <p:spPr>
          <a:xfrm>
            <a:off x="0" y="4572008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F</a:t>
            </a:r>
            <a:r>
              <a:rPr lang="uk-UA" sz="2800" b="1" dirty="0" smtClean="0"/>
              <a:t>2</a:t>
            </a:r>
            <a:endParaRPr lang="uk-UA" sz="2800" b="1" dirty="0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143108" y="4071942"/>
            <a:ext cx="1224136" cy="1282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Рисунок 33" descr="https://static-interneturok.cdnvideo.ru/content/konspekt_image/319103/9e308390_c3a1_0134_6eb3_026f34392a47.png"/>
          <p:cNvPicPr/>
          <p:nvPr/>
        </p:nvPicPr>
        <p:blipFill>
          <a:blip r:embed="rId3" cstate="print"/>
          <a:srcRect l="67349" t="16137" r="7699" b="57497"/>
          <a:stretch>
            <a:fillRect/>
          </a:stretch>
        </p:blipFill>
        <p:spPr bwMode="auto">
          <a:xfrm>
            <a:off x="3786182" y="4286256"/>
            <a:ext cx="1214446" cy="1029982"/>
          </a:xfrm>
          <a:prstGeom prst="rect">
            <a:avLst/>
          </a:prstGeom>
          <a:noFill/>
        </p:spPr>
      </p:pic>
      <p:pic>
        <p:nvPicPr>
          <p:cNvPr id="35" name="Рисунок 3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4143380"/>
            <a:ext cx="121444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Рисунок 35" descr="https://static-interneturok.cdnvideo.ru/content/konspekt_image/319103/9e308390_c3a1_0134_6eb3_026f34392a47.png"/>
          <p:cNvPicPr/>
          <p:nvPr/>
        </p:nvPicPr>
        <p:blipFill>
          <a:blip r:embed="rId3" cstate="print"/>
          <a:srcRect l="66720" t="60398" r="6339" b="12067"/>
          <a:stretch>
            <a:fillRect/>
          </a:stretch>
        </p:blipFill>
        <p:spPr bwMode="auto">
          <a:xfrm>
            <a:off x="6715140" y="4286256"/>
            <a:ext cx="1285884" cy="1057276"/>
          </a:xfrm>
          <a:prstGeom prst="rect">
            <a:avLst/>
          </a:prstGeom>
          <a:noFill/>
        </p:spPr>
      </p:pic>
      <p:sp>
        <p:nvSpPr>
          <p:cNvPr id="37" name="TextBox 36"/>
          <p:cNvSpPr txBox="1"/>
          <p:nvPr/>
        </p:nvSpPr>
        <p:spPr>
          <a:xfrm>
            <a:off x="4071934" y="6334780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556 насінин</a:t>
            </a:r>
            <a:endParaRPr lang="uk-UA" sz="28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2285984" y="535782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 315</a:t>
            </a:r>
            <a:endParaRPr lang="uk-UA" sz="28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6929454" y="535782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 32</a:t>
            </a:r>
            <a:endParaRPr lang="uk-UA" sz="28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5286380" y="5286388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 </a:t>
            </a:r>
            <a:r>
              <a:rPr lang="uk-UA" sz="2800" b="1" dirty="0" smtClean="0"/>
              <a:t>108</a:t>
            </a:r>
            <a:endParaRPr lang="uk-UA" sz="28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3857620" y="5286388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 </a:t>
            </a:r>
            <a:r>
              <a:rPr lang="uk-UA" sz="2800" b="1" dirty="0" smtClean="0"/>
              <a:t>101</a:t>
            </a:r>
            <a:endParaRPr lang="uk-UA" sz="2800" b="1" dirty="0"/>
          </a:p>
        </p:txBody>
      </p:sp>
      <p:sp>
        <p:nvSpPr>
          <p:cNvPr id="42" name="Левая фигурная скобка 41"/>
          <p:cNvSpPr/>
          <p:nvPr/>
        </p:nvSpPr>
        <p:spPr>
          <a:xfrm rot="16200000">
            <a:off x="4484936" y="3015998"/>
            <a:ext cx="1102822" cy="5786477"/>
          </a:xfrm>
          <a:prstGeom prst="leftBrace">
            <a:avLst>
              <a:gd name="adj1" fmla="val 8333"/>
              <a:gd name="adj2" fmla="val 50000"/>
            </a:avLst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44" name="Прямая со стрелкой 43"/>
          <p:cNvCxnSpPr/>
          <p:nvPr/>
        </p:nvCxnSpPr>
        <p:spPr>
          <a:xfrm rot="10800000" flipV="1">
            <a:off x="3286116" y="3643314"/>
            <a:ext cx="1500198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5286380" y="3643314"/>
            <a:ext cx="1714512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rot="5400000">
            <a:off x="4357686" y="3714752"/>
            <a:ext cx="500066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5143504" y="3714752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27" name="Рисунок 26" descr="https://static-interneturok.cdnvideo.ru/content/konspekt_image/319103/9e308390_c3a1_0134_6eb3_026f34392a47.png"/>
          <p:cNvPicPr/>
          <p:nvPr/>
        </p:nvPicPr>
        <p:blipFill>
          <a:blip r:embed="rId3" cstate="print"/>
          <a:srcRect l="66720" t="60398" r="6339" b="12067"/>
          <a:stretch>
            <a:fillRect/>
          </a:stretch>
        </p:blipFill>
        <p:spPr bwMode="auto">
          <a:xfrm>
            <a:off x="6643702" y="928670"/>
            <a:ext cx="1285884" cy="1057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643050"/>
            <a:ext cx="8229600" cy="2000256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    </a:t>
            </a:r>
            <a:r>
              <a:rPr lang="ru-RU" sz="5400" b="1" dirty="0" smtClean="0"/>
              <a:t>Як </a:t>
            </a:r>
            <a:r>
              <a:rPr lang="ru-RU" sz="5400" b="1" dirty="0" err="1" smtClean="0"/>
              <a:t>пояснити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виникнення</a:t>
            </a:r>
            <a:r>
              <a:rPr lang="ru-RU" sz="5400" b="1" dirty="0" smtClean="0"/>
              <a:t> у другому </a:t>
            </a:r>
            <a:r>
              <a:rPr lang="ru-RU" sz="5400" b="1" dirty="0" err="1" smtClean="0"/>
              <a:t>поколінні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гібридів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чотирьох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фенотипних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груп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організмів</a:t>
            </a:r>
            <a:r>
              <a:rPr lang="ru-RU" sz="5400" b="1" dirty="0" smtClean="0"/>
              <a:t> у </a:t>
            </a:r>
            <a:r>
              <a:rPr lang="ru-RU" sz="5400" b="1" dirty="0" err="1" smtClean="0"/>
              <a:t>кількісному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співвідношенні</a:t>
            </a:r>
            <a:r>
              <a:rPr lang="ru-RU" sz="5400" b="1" dirty="0" smtClean="0"/>
              <a:t> 9 : 3 : 3 : 1?</a:t>
            </a:r>
            <a:endParaRPr lang="uk-UA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/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FF00"/>
                </a:solidFill>
              </a:rPr>
              <a:t>Умовні позначення</a:t>
            </a:r>
            <a:endParaRPr lang="uk-UA" b="1" i="1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71472" y="1714488"/>
            <a:ext cx="8143932" cy="4054485"/>
          </a:xfrm>
          <a:solidFill>
            <a:srgbClr val="CCFF9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31813" indent="-176213">
              <a:buNone/>
            </a:pPr>
            <a:r>
              <a:rPr lang="en-US" sz="4800" b="1" dirty="0" smtClean="0"/>
              <a:t>A</a:t>
            </a:r>
            <a:r>
              <a:rPr lang="uk-UA" dirty="0" smtClean="0"/>
              <a:t> – жовтий колір насіння гороху;</a:t>
            </a:r>
          </a:p>
          <a:p>
            <a:pPr marL="531813" indent="-176213">
              <a:buNone/>
            </a:pPr>
            <a:r>
              <a:rPr lang="en-US" sz="4800" b="1" dirty="0" smtClean="0"/>
              <a:t>a</a:t>
            </a:r>
            <a:r>
              <a:rPr lang="uk-UA" dirty="0" smtClean="0"/>
              <a:t> – зелений колір насіння гороху;</a:t>
            </a:r>
          </a:p>
          <a:p>
            <a:pPr marL="531813" indent="-176213">
              <a:buNone/>
            </a:pPr>
            <a:r>
              <a:rPr lang="en-US" sz="4800" b="1" dirty="0" smtClean="0"/>
              <a:t>B</a:t>
            </a:r>
            <a:r>
              <a:rPr lang="uk-UA" dirty="0" smtClean="0"/>
              <a:t> – гладенька поверхня насіння гороху;</a:t>
            </a:r>
          </a:p>
          <a:p>
            <a:pPr marL="531813" indent="-176213">
              <a:buNone/>
            </a:pPr>
            <a:r>
              <a:rPr lang="en-US" sz="4800" b="1" dirty="0" smtClean="0"/>
              <a:t>b</a:t>
            </a:r>
            <a:r>
              <a:rPr lang="uk-UA" dirty="0" smtClean="0"/>
              <a:t> – зморшкувата поверхня насіння гороху.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https://static-interneturok.cdnvideo.ru/content/konspekt_image/319103/9e308390_c3a1_0134_6eb3_026f34392a47.png"/>
          <p:cNvPicPr/>
          <p:nvPr/>
        </p:nvPicPr>
        <p:blipFill>
          <a:blip r:embed="rId2" cstate="print"/>
          <a:srcRect l="66720" t="60398" r="6339" b="12067"/>
          <a:stretch>
            <a:fillRect/>
          </a:stretch>
        </p:blipFill>
        <p:spPr bwMode="auto">
          <a:xfrm>
            <a:off x="6858016" y="1285860"/>
            <a:ext cx="1285884" cy="1057276"/>
          </a:xfrm>
          <a:prstGeom prst="rect">
            <a:avLst/>
          </a:prstGeom>
          <a:noFill/>
        </p:spPr>
      </p:pic>
      <p:sp>
        <p:nvSpPr>
          <p:cNvPr id="3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00B050"/>
                </a:solidFill>
              </a:rPr>
              <a:t>Схема успадкування ознак </a:t>
            </a:r>
            <a:br>
              <a:rPr lang="uk-UA" sz="2800" b="1" dirty="0" smtClean="0">
                <a:solidFill>
                  <a:srgbClr val="00B050"/>
                </a:solidFill>
              </a:rPr>
            </a:br>
            <a:r>
              <a:rPr lang="uk-UA" sz="2800" b="1" dirty="0" smtClean="0">
                <a:solidFill>
                  <a:srgbClr val="00B050"/>
                </a:solidFill>
              </a:rPr>
              <a:t>при </a:t>
            </a:r>
            <a:r>
              <a:rPr lang="uk-UA" sz="2800" b="1" dirty="0" err="1" smtClean="0">
                <a:solidFill>
                  <a:srgbClr val="00B050"/>
                </a:solidFill>
              </a:rPr>
              <a:t>дигібридному</a:t>
            </a:r>
            <a:r>
              <a:rPr lang="uk-UA" sz="2800" b="1" dirty="0" smtClean="0">
                <a:solidFill>
                  <a:srgbClr val="00B050"/>
                </a:solidFill>
              </a:rPr>
              <a:t> схрещуванні</a:t>
            </a:r>
            <a:endParaRPr lang="uk-UA" sz="2800" b="1" dirty="0">
              <a:solidFill>
                <a:srgbClr val="00B05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0" y="1428736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uk-UA" sz="2800" b="1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0" y="4572008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F1</a:t>
            </a:r>
            <a:endParaRPr lang="uk-UA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000232" y="1714488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♀</a:t>
            </a:r>
            <a:endParaRPr lang="uk-UA" sz="3600" b="1" dirty="0">
              <a:ln w="3155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00298" y="1142984"/>
            <a:ext cx="1224136" cy="1282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571736" y="157161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AABB</a:t>
            </a:r>
            <a:endParaRPr lang="uk-UA" sz="2800" b="1" dirty="0"/>
          </a:p>
        </p:txBody>
      </p:sp>
      <p:sp>
        <p:nvSpPr>
          <p:cNvPr id="9" name="Умножение 8"/>
          <p:cNvSpPr/>
          <p:nvPr/>
        </p:nvSpPr>
        <p:spPr>
          <a:xfrm>
            <a:off x="4929190" y="1500174"/>
            <a:ext cx="720080" cy="792088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6286512" y="1714488"/>
            <a:ext cx="5165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♂</a:t>
            </a:r>
            <a:endParaRPr lang="ru-RU" sz="3600" dirty="0">
              <a:ln w="31550" cmpd="sng">
                <a:solidFill>
                  <a:schemeClr val="tx1"/>
                </a:solidFill>
                <a:prstDash val="solid"/>
              </a:ln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00892" y="1571612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aabb</a:t>
            </a:r>
            <a:endParaRPr lang="uk-UA" sz="2800" b="1" dirty="0"/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4892046" y="2823202"/>
            <a:ext cx="792088" cy="4320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572000" y="4071942"/>
            <a:ext cx="1224136" cy="1282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4643438" y="450057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AaBb</a:t>
            </a:r>
            <a:endParaRPr lang="uk-UA" sz="2800" b="1" dirty="0"/>
          </a:p>
        </p:txBody>
      </p:sp>
      <p:sp>
        <p:nvSpPr>
          <p:cNvPr id="17" name="Стрелка вправо 16"/>
          <p:cNvSpPr/>
          <p:nvPr/>
        </p:nvSpPr>
        <p:spPr>
          <a:xfrm>
            <a:off x="0" y="3286124"/>
            <a:ext cx="1368152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Гамети</a:t>
            </a:r>
            <a:endParaRPr lang="uk-UA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643174" y="321468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AB</a:t>
            </a:r>
            <a:endParaRPr lang="uk-UA" sz="2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000892" y="314324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cxnSp>
        <p:nvCxnSpPr>
          <p:cNvPr id="22" name="Прямая со стрелкой 21"/>
          <p:cNvCxnSpPr>
            <a:stCxn id="18" idx="2"/>
          </p:cNvCxnSpPr>
          <p:nvPr/>
        </p:nvCxnSpPr>
        <p:spPr>
          <a:xfrm rot="16200000" flipH="1">
            <a:off x="3390838" y="3458294"/>
            <a:ext cx="844932" cy="14041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 flipV="1">
            <a:off x="5857884" y="3786190"/>
            <a:ext cx="1285884" cy="857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4" name="Заголовок 3"/>
          <p:cNvSpPr txBox="1">
            <a:spLocks/>
          </p:cNvSpPr>
          <p:nvPr/>
        </p:nvSpPr>
        <p:spPr>
          <a:xfrm>
            <a:off x="1714480" y="5429264"/>
            <a:ext cx="66716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Справджується</a:t>
            </a:r>
            <a:r>
              <a:rPr kumimoji="0" lang="uk-UA" sz="32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закон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одноманітності гібридів І покоління</a:t>
            </a:r>
            <a:endParaRPr kumimoji="0" lang="uk-UA" sz="3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/>
      <p:bldP spid="17" grpId="0" animBg="1"/>
      <p:bldP spid="18" grpId="0"/>
      <p:bldP spid="19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00B050"/>
                </a:solidFill>
              </a:rPr>
              <a:t>Схема успадкування ознак </a:t>
            </a:r>
            <a:br>
              <a:rPr lang="uk-UA" sz="2800" b="1" dirty="0" smtClean="0">
                <a:solidFill>
                  <a:srgbClr val="00B050"/>
                </a:solidFill>
              </a:rPr>
            </a:br>
            <a:r>
              <a:rPr lang="uk-UA" sz="2800" b="1" dirty="0" smtClean="0">
                <a:solidFill>
                  <a:srgbClr val="00B050"/>
                </a:solidFill>
              </a:rPr>
              <a:t>при </a:t>
            </a:r>
            <a:r>
              <a:rPr lang="uk-UA" sz="2800" b="1" dirty="0" err="1" smtClean="0">
                <a:solidFill>
                  <a:srgbClr val="00B050"/>
                </a:solidFill>
              </a:rPr>
              <a:t>дигібридному</a:t>
            </a:r>
            <a:r>
              <a:rPr lang="uk-UA" sz="2800" b="1" dirty="0" smtClean="0">
                <a:solidFill>
                  <a:srgbClr val="00B050"/>
                </a:solidFill>
              </a:rPr>
              <a:t> схрещуванні</a:t>
            </a:r>
            <a:endParaRPr lang="uk-UA" sz="2800" b="1" dirty="0">
              <a:solidFill>
                <a:srgbClr val="00B05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0" y="1428736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F1</a:t>
            </a:r>
            <a:endParaRPr lang="uk-UA" sz="2800" b="1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0" y="4286256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F2</a:t>
            </a:r>
            <a:endParaRPr lang="uk-UA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071670" y="1643050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♀</a:t>
            </a:r>
            <a:endParaRPr lang="uk-UA" sz="3600" b="1" dirty="0">
              <a:ln w="3155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857884" y="1571612"/>
            <a:ext cx="5165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♂</a:t>
            </a:r>
            <a:endParaRPr lang="ru-RU" sz="3600" dirty="0">
              <a:ln w="31550" cmpd="sng">
                <a:solidFill>
                  <a:schemeClr val="tx1"/>
                </a:solidFill>
                <a:prstDash val="solid"/>
              </a:ln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71736" y="1071546"/>
            <a:ext cx="1224136" cy="1282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Умножение 12"/>
          <p:cNvSpPr/>
          <p:nvPr/>
        </p:nvSpPr>
        <p:spPr>
          <a:xfrm>
            <a:off x="4714876" y="1357298"/>
            <a:ext cx="651492" cy="792088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2643174" y="142873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AaBb</a:t>
            </a:r>
            <a:endParaRPr lang="uk-UA" sz="2800" b="1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357950" y="1071546"/>
            <a:ext cx="1224136" cy="1282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6429388" y="1500174"/>
            <a:ext cx="979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AaBb</a:t>
            </a:r>
            <a:endParaRPr lang="uk-UA" sz="2800" b="1" dirty="0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428730" y="2714620"/>
          <a:ext cx="7500989" cy="3594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9076"/>
                <a:gridCol w="1527986"/>
                <a:gridCol w="1527986"/>
                <a:gridCol w="1458532"/>
                <a:gridCol w="1597409"/>
              </a:tblGrid>
              <a:tr h="718860">
                <a:tc>
                  <a:txBody>
                    <a:bodyPr/>
                    <a:lstStyle/>
                    <a:p>
                      <a:pPr algn="ctr"/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857488" y="278605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AB</a:t>
            </a:r>
            <a:endParaRPr lang="uk-UA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429124" y="278605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929322" y="278605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429520" y="278605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428728" y="421481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428728" y="354872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AB</a:t>
            </a:r>
            <a:endParaRPr lang="uk-UA" sz="2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428728" y="500063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428728" y="571501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403648" y="2786058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♀</a:t>
            </a:r>
            <a:endParaRPr lang="uk-UA" sz="3600" b="1" dirty="0">
              <a:ln w="3155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2327212" y="2643182"/>
            <a:ext cx="5165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♂</a:t>
            </a:r>
            <a:endParaRPr lang="ru-RU" sz="3600" dirty="0">
              <a:ln w="31550" cmpd="sng">
                <a:solidFill>
                  <a:schemeClr val="tx1"/>
                </a:solidFill>
                <a:prstDash val="solid"/>
              </a:ln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403648" y="2708920"/>
            <a:ext cx="1453840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500438"/>
            <a:ext cx="642942" cy="631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>
            <a:off x="3428992" y="3571876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500438"/>
            <a:ext cx="651215" cy="5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4929190" y="3571876"/>
            <a:ext cx="106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501008"/>
            <a:ext cx="639815" cy="5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>
            <a:off x="6357950" y="3571876"/>
            <a:ext cx="1055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501008"/>
            <a:ext cx="628415" cy="5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extBox 37"/>
          <p:cNvSpPr txBox="1"/>
          <p:nvPr/>
        </p:nvSpPr>
        <p:spPr>
          <a:xfrm>
            <a:off x="7858148" y="357187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214818"/>
            <a:ext cx="663868" cy="652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TextBox 39"/>
          <p:cNvSpPr txBox="1"/>
          <p:nvPr/>
        </p:nvSpPr>
        <p:spPr>
          <a:xfrm>
            <a:off x="3428992" y="4286256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42" name="TextBox 41"/>
          <p:cNvSpPr txBox="1"/>
          <p:nvPr/>
        </p:nvSpPr>
        <p:spPr>
          <a:xfrm>
            <a:off x="4929190" y="4286256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4214818"/>
            <a:ext cx="639815" cy="62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TextBox 43"/>
          <p:cNvSpPr txBox="1"/>
          <p:nvPr/>
        </p:nvSpPr>
        <p:spPr>
          <a:xfrm>
            <a:off x="6429388" y="4286256"/>
            <a:ext cx="95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46" name="TextBox 45"/>
          <p:cNvSpPr txBox="1"/>
          <p:nvPr/>
        </p:nvSpPr>
        <p:spPr>
          <a:xfrm>
            <a:off x="7786710" y="4286256"/>
            <a:ext cx="1142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929198"/>
            <a:ext cx="642943" cy="597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Box 47"/>
          <p:cNvSpPr txBox="1"/>
          <p:nvPr/>
        </p:nvSpPr>
        <p:spPr>
          <a:xfrm>
            <a:off x="3428992" y="5000636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4929198"/>
            <a:ext cx="652468" cy="64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TextBox 51"/>
          <p:cNvSpPr txBox="1"/>
          <p:nvPr/>
        </p:nvSpPr>
        <p:spPr>
          <a:xfrm>
            <a:off x="4929190" y="5000636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56" name="TextBox 55"/>
          <p:cNvSpPr txBox="1"/>
          <p:nvPr/>
        </p:nvSpPr>
        <p:spPr>
          <a:xfrm>
            <a:off x="6429388" y="5000636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58" name="TextBox 57"/>
          <p:cNvSpPr txBox="1"/>
          <p:nvPr/>
        </p:nvSpPr>
        <p:spPr>
          <a:xfrm>
            <a:off x="7929586" y="5000636"/>
            <a:ext cx="962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5643578"/>
            <a:ext cx="636103" cy="62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TextBox 59"/>
          <p:cNvSpPr txBox="1"/>
          <p:nvPr/>
        </p:nvSpPr>
        <p:spPr>
          <a:xfrm>
            <a:off x="3428992" y="5715016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62" name="TextBox 61"/>
          <p:cNvSpPr txBox="1"/>
          <p:nvPr/>
        </p:nvSpPr>
        <p:spPr>
          <a:xfrm>
            <a:off x="4929190" y="5715016"/>
            <a:ext cx="1010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64" name="TextBox 63"/>
          <p:cNvSpPr txBox="1"/>
          <p:nvPr/>
        </p:nvSpPr>
        <p:spPr>
          <a:xfrm>
            <a:off x="6429388" y="5715016"/>
            <a:ext cx="984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а</a:t>
            </a:r>
            <a:r>
              <a:rPr lang="en-US" sz="2800" dirty="0" err="1" smtClean="0"/>
              <a:t>aBb</a:t>
            </a:r>
            <a:endParaRPr lang="uk-UA" sz="2800" dirty="0"/>
          </a:p>
        </p:txBody>
      </p:sp>
      <p:sp>
        <p:nvSpPr>
          <p:cNvPr id="66" name="TextBox 65"/>
          <p:cNvSpPr txBox="1"/>
          <p:nvPr/>
        </p:nvSpPr>
        <p:spPr>
          <a:xfrm>
            <a:off x="7929586" y="571501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6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4214818"/>
            <a:ext cx="570935" cy="61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4214818"/>
            <a:ext cx="548134" cy="589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5643578"/>
            <a:ext cx="59782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929198"/>
            <a:ext cx="559534" cy="59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82" y="4929198"/>
            <a:ext cx="557618" cy="58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5643578"/>
            <a:ext cx="559534" cy="59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2" y="5651644"/>
            <a:ext cx="647502" cy="574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3" name="Группа 62"/>
          <p:cNvGrpSpPr/>
          <p:nvPr/>
        </p:nvGrpSpPr>
        <p:grpSpPr>
          <a:xfrm>
            <a:off x="0" y="2714620"/>
            <a:ext cx="1368152" cy="1285884"/>
            <a:chOff x="0" y="2714620"/>
            <a:chExt cx="1368152" cy="1285884"/>
          </a:xfrm>
        </p:grpSpPr>
        <p:sp>
          <p:nvSpPr>
            <p:cNvPr id="61" name="Стрелка вправо 60"/>
            <p:cNvSpPr/>
            <p:nvPr/>
          </p:nvSpPr>
          <p:spPr>
            <a:xfrm rot="5400000">
              <a:off x="288000" y="3140968"/>
              <a:ext cx="1143008" cy="576064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uk-UA" sz="2400" b="1" dirty="0"/>
            </a:p>
          </p:txBody>
        </p:sp>
        <p:sp>
          <p:nvSpPr>
            <p:cNvPr id="57" name="Стрелка вправо 56"/>
            <p:cNvSpPr/>
            <p:nvPr/>
          </p:nvSpPr>
          <p:spPr>
            <a:xfrm>
              <a:off x="0" y="2714620"/>
              <a:ext cx="1368152" cy="576064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err="1" smtClean="0"/>
                <a:t>Гамети</a:t>
              </a:r>
              <a:endParaRPr lang="uk-UA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3" grpId="0" animBg="1"/>
      <p:bldP spid="14" grpId="0"/>
      <p:bldP spid="16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2" grpId="0"/>
      <p:bldP spid="34" grpId="0"/>
      <p:bldP spid="36" grpId="0"/>
      <p:bldP spid="38" grpId="0"/>
      <p:bldP spid="40" grpId="0"/>
      <p:bldP spid="42" grpId="0"/>
      <p:bldP spid="44" grpId="0"/>
      <p:bldP spid="46" grpId="0"/>
      <p:bldP spid="48" grpId="0"/>
      <p:bldP spid="52" grpId="0"/>
      <p:bldP spid="56" grpId="0"/>
      <p:bldP spid="58" grpId="0"/>
      <p:bldP spid="60" grpId="0"/>
      <p:bldP spid="62" grpId="0"/>
      <p:bldP spid="64" grpId="0"/>
      <p:bldP spid="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7715304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Дайте відповідь на запитання</a:t>
            </a:r>
            <a:endParaRPr lang="uk-UA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 smtClean="0"/>
              <a:t>1. Хто є основоположником генетики?</a:t>
            </a:r>
          </a:p>
          <a:p>
            <a:endParaRPr lang="uk-UA" sz="3600" dirty="0" smtClean="0"/>
          </a:p>
        </p:txBody>
      </p:sp>
      <p:pic>
        <p:nvPicPr>
          <p:cNvPr id="4" name="Picture 6" descr="F:\биосинтез\vopr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0"/>
            <a:ext cx="1143008" cy="1109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2" descr="Картинки по запросу менде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2357430"/>
            <a:ext cx="3034000" cy="373857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42910" y="3429000"/>
            <a:ext cx="4643470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4400" dirty="0" smtClean="0"/>
              <a:t>  </a:t>
            </a:r>
            <a:r>
              <a:rPr lang="uk-UA" sz="4400" i="1" dirty="0" err="1" smtClean="0"/>
              <a:t>Грегор</a:t>
            </a:r>
            <a:r>
              <a:rPr lang="uk-UA" sz="4400" i="1" dirty="0" smtClean="0"/>
              <a:t> Мендель</a:t>
            </a:r>
            <a:endParaRPr lang="uk-UA" sz="4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Рисунок 65" descr="https://static-interneturok.cdnvideo.ru/content/konspekt_image/319103/9e308390_c3a1_0134_6eb3_026f34392a47.png"/>
          <p:cNvPicPr/>
          <p:nvPr/>
        </p:nvPicPr>
        <p:blipFill>
          <a:blip r:embed="rId2" cstate="print"/>
          <a:srcRect l="66720" t="60398" r="6339" b="12067"/>
          <a:stretch>
            <a:fillRect/>
          </a:stretch>
        </p:blipFill>
        <p:spPr bwMode="auto">
          <a:xfrm>
            <a:off x="7000892" y="214290"/>
            <a:ext cx="1143008" cy="1057276"/>
          </a:xfrm>
          <a:prstGeom prst="rect">
            <a:avLst/>
          </a:prstGeom>
          <a:noFill/>
        </p:spPr>
      </p:pic>
      <p:sp>
        <p:nvSpPr>
          <p:cNvPr id="76" name="Стрелка вправо 75"/>
          <p:cNvSpPr/>
          <p:nvPr/>
        </p:nvSpPr>
        <p:spPr>
          <a:xfrm rot="5400000">
            <a:off x="288000" y="3212406"/>
            <a:ext cx="1143008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2400" b="1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0" y="357166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2195736" y="288032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♀</a:t>
            </a:r>
            <a:endParaRPr lang="uk-UA" sz="3600" b="1" dirty="0">
              <a:ln w="3155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771800" y="140634"/>
            <a:ext cx="1008112" cy="1056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714612" y="42860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AABB</a:t>
            </a:r>
            <a:endParaRPr lang="uk-UA" sz="2800" b="1" dirty="0"/>
          </a:p>
        </p:txBody>
      </p:sp>
      <p:sp>
        <p:nvSpPr>
          <p:cNvPr id="10" name="Умножение 9"/>
          <p:cNvSpPr/>
          <p:nvPr/>
        </p:nvSpPr>
        <p:spPr>
          <a:xfrm>
            <a:off x="5076056" y="476672"/>
            <a:ext cx="432048" cy="54868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6500826" y="428604"/>
            <a:ext cx="5165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♂</a:t>
            </a:r>
            <a:endParaRPr lang="ru-RU" sz="3600" dirty="0">
              <a:ln w="31550" cmpd="sng">
                <a:solidFill>
                  <a:schemeClr val="tx1"/>
                </a:solidFill>
                <a:prstDash val="solid"/>
              </a:ln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43768" y="500042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aabb</a:t>
            </a:r>
            <a:endParaRPr lang="uk-UA" sz="2800" b="1" dirty="0"/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5076056" y="1196752"/>
            <a:ext cx="432048" cy="14401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860032" y="1556792"/>
            <a:ext cx="96228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4786314" y="178592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AaBb</a:t>
            </a:r>
            <a:endParaRPr lang="uk-UA" sz="2800" b="1" dirty="0"/>
          </a:p>
        </p:txBody>
      </p:sp>
      <p:sp>
        <p:nvSpPr>
          <p:cNvPr id="102" name="Стрелка вправо 101"/>
          <p:cNvSpPr/>
          <p:nvPr/>
        </p:nvSpPr>
        <p:spPr>
          <a:xfrm>
            <a:off x="0" y="1785926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F1</a:t>
            </a:r>
            <a:endParaRPr lang="uk-UA" dirty="0"/>
          </a:p>
        </p:txBody>
      </p:sp>
      <p:sp>
        <p:nvSpPr>
          <p:cNvPr id="103" name="Стрелка вправо 102"/>
          <p:cNvSpPr/>
          <p:nvPr/>
        </p:nvSpPr>
        <p:spPr>
          <a:xfrm>
            <a:off x="-36512" y="4293096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F2</a:t>
            </a:r>
            <a:endParaRPr lang="uk-UA" dirty="0"/>
          </a:p>
        </p:txBody>
      </p:sp>
      <p:sp>
        <p:nvSpPr>
          <p:cNvPr id="134" name="TextBox 133"/>
          <p:cNvSpPr txBox="1"/>
          <p:nvPr/>
        </p:nvSpPr>
        <p:spPr>
          <a:xfrm>
            <a:off x="2857488" y="271462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AB</a:t>
            </a:r>
            <a:endParaRPr lang="uk-UA" sz="2800" b="1" dirty="0"/>
          </a:p>
        </p:txBody>
      </p:sp>
      <p:sp>
        <p:nvSpPr>
          <p:cNvPr id="135" name="TextBox 134"/>
          <p:cNvSpPr txBox="1"/>
          <p:nvPr/>
        </p:nvSpPr>
        <p:spPr>
          <a:xfrm>
            <a:off x="4429124" y="271462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136" name="TextBox 135"/>
          <p:cNvSpPr txBox="1"/>
          <p:nvPr/>
        </p:nvSpPr>
        <p:spPr>
          <a:xfrm>
            <a:off x="5929322" y="271462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137" name="TextBox 136"/>
          <p:cNvSpPr txBox="1"/>
          <p:nvPr/>
        </p:nvSpPr>
        <p:spPr>
          <a:xfrm>
            <a:off x="7429520" y="271462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138" name="TextBox 137"/>
          <p:cNvSpPr txBox="1"/>
          <p:nvPr/>
        </p:nvSpPr>
        <p:spPr>
          <a:xfrm>
            <a:off x="1428728" y="421481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139" name="TextBox 138"/>
          <p:cNvSpPr txBox="1"/>
          <p:nvPr/>
        </p:nvSpPr>
        <p:spPr>
          <a:xfrm>
            <a:off x="1428728" y="350043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AB</a:t>
            </a:r>
            <a:endParaRPr lang="uk-UA" sz="2800" b="1" dirty="0"/>
          </a:p>
        </p:txBody>
      </p:sp>
      <p:sp>
        <p:nvSpPr>
          <p:cNvPr id="140" name="TextBox 139"/>
          <p:cNvSpPr txBox="1"/>
          <p:nvPr/>
        </p:nvSpPr>
        <p:spPr>
          <a:xfrm>
            <a:off x="1428728" y="492919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141" name="TextBox 140"/>
          <p:cNvSpPr txBox="1"/>
          <p:nvPr/>
        </p:nvSpPr>
        <p:spPr>
          <a:xfrm>
            <a:off x="1428728" y="564357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142" name="TextBox 141"/>
          <p:cNvSpPr txBox="1"/>
          <p:nvPr/>
        </p:nvSpPr>
        <p:spPr>
          <a:xfrm>
            <a:off x="1403648" y="2786058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♀</a:t>
            </a:r>
            <a:endParaRPr lang="uk-UA" sz="3600" b="1" dirty="0">
              <a:ln w="3155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43" name="Прямоугольник 142"/>
          <p:cNvSpPr>
            <a:spLocks noChangeArrowheads="1"/>
          </p:cNvSpPr>
          <p:nvPr/>
        </p:nvSpPr>
        <p:spPr bwMode="auto">
          <a:xfrm>
            <a:off x="2327212" y="2643182"/>
            <a:ext cx="5165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♂</a:t>
            </a:r>
            <a:endParaRPr lang="ru-RU" sz="3600" dirty="0">
              <a:ln w="31550" cmpd="sng">
                <a:solidFill>
                  <a:schemeClr val="tx1"/>
                </a:solidFill>
                <a:prstDash val="solid"/>
              </a:ln>
            </a:endParaRPr>
          </a:p>
        </p:txBody>
      </p:sp>
      <p:cxnSp>
        <p:nvCxnSpPr>
          <p:cNvPr id="144" name="Прямая соединительная линия 143"/>
          <p:cNvCxnSpPr/>
          <p:nvPr/>
        </p:nvCxnSpPr>
        <p:spPr>
          <a:xfrm>
            <a:off x="1403648" y="2708920"/>
            <a:ext cx="1453840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3500438"/>
            <a:ext cx="642942" cy="631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" name="TextBox 145"/>
          <p:cNvSpPr txBox="1"/>
          <p:nvPr/>
        </p:nvSpPr>
        <p:spPr>
          <a:xfrm>
            <a:off x="3428992" y="3571876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pic>
        <p:nvPicPr>
          <p:cNvPr id="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500438"/>
            <a:ext cx="651215" cy="5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" name="TextBox 147"/>
          <p:cNvSpPr txBox="1"/>
          <p:nvPr/>
        </p:nvSpPr>
        <p:spPr>
          <a:xfrm>
            <a:off x="4929190" y="3643314"/>
            <a:ext cx="106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14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501008"/>
            <a:ext cx="639815" cy="5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" name="TextBox 149"/>
          <p:cNvSpPr txBox="1"/>
          <p:nvPr/>
        </p:nvSpPr>
        <p:spPr>
          <a:xfrm>
            <a:off x="6429388" y="3571876"/>
            <a:ext cx="1055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1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3501008"/>
            <a:ext cx="628415" cy="5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" name="TextBox 151"/>
          <p:cNvSpPr txBox="1"/>
          <p:nvPr/>
        </p:nvSpPr>
        <p:spPr>
          <a:xfrm>
            <a:off x="7858148" y="357187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pic>
        <p:nvPicPr>
          <p:cNvPr id="15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4214818"/>
            <a:ext cx="663868" cy="652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" name="TextBox 153"/>
          <p:cNvSpPr txBox="1"/>
          <p:nvPr/>
        </p:nvSpPr>
        <p:spPr>
          <a:xfrm>
            <a:off x="3428992" y="4286256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929190" y="4286256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15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4214818"/>
            <a:ext cx="639815" cy="62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" name="TextBox 156"/>
          <p:cNvSpPr txBox="1"/>
          <p:nvPr/>
        </p:nvSpPr>
        <p:spPr>
          <a:xfrm>
            <a:off x="6429388" y="4286256"/>
            <a:ext cx="95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pic>
        <p:nvPicPr>
          <p:cNvPr id="15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4929198"/>
            <a:ext cx="642943" cy="597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" name="TextBox 158"/>
          <p:cNvSpPr txBox="1"/>
          <p:nvPr/>
        </p:nvSpPr>
        <p:spPr>
          <a:xfrm>
            <a:off x="3428992" y="5000636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16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4929198"/>
            <a:ext cx="652468" cy="64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" name="TextBox 160"/>
          <p:cNvSpPr txBox="1"/>
          <p:nvPr/>
        </p:nvSpPr>
        <p:spPr>
          <a:xfrm>
            <a:off x="4929190" y="5072074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162" name="TextBox 161"/>
          <p:cNvSpPr txBox="1"/>
          <p:nvPr/>
        </p:nvSpPr>
        <p:spPr>
          <a:xfrm>
            <a:off x="6429388" y="5000636"/>
            <a:ext cx="95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1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5643578"/>
            <a:ext cx="636103" cy="62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" name="TextBox 163"/>
          <p:cNvSpPr txBox="1"/>
          <p:nvPr/>
        </p:nvSpPr>
        <p:spPr>
          <a:xfrm>
            <a:off x="3428992" y="5715016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165" name="TextBox 164"/>
          <p:cNvSpPr txBox="1"/>
          <p:nvPr/>
        </p:nvSpPr>
        <p:spPr>
          <a:xfrm>
            <a:off x="4929190" y="5715016"/>
            <a:ext cx="1010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166" name="TextBox 165"/>
          <p:cNvSpPr txBox="1"/>
          <p:nvPr/>
        </p:nvSpPr>
        <p:spPr>
          <a:xfrm>
            <a:off x="6429388" y="5715016"/>
            <a:ext cx="984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а</a:t>
            </a:r>
            <a:r>
              <a:rPr lang="en-US" sz="2800" dirty="0" err="1" smtClean="0"/>
              <a:t>aBb</a:t>
            </a:r>
            <a:endParaRPr lang="uk-UA" sz="2800" dirty="0"/>
          </a:p>
        </p:txBody>
      </p:sp>
      <p:pic>
        <p:nvPicPr>
          <p:cNvPr id="16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4214818"/>
            <a:ext cx="570935" cy="61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5643578"/>
            <a:ext cx="59782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4929198"/>
            <a:ext cx="559534" cy="59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0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5643578"/>
            <a:ext cx="559534" cy="59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1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58082" y="5651644"/>
            <a:ext cx="647502" cy="574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0" name="Таблица 179"/>
          <p:cNvGraphicFramePr>
            <a:graphicFrameLocks noGrp="1"/>
          </p:cNvGraphicFramePr>
          <p:nvPr/>
        </p:nvGraphicFramePr>
        <p:xfrm>
          <a:off x="1357290" y="2714620"/>
          <a:ext cx="7500989" cy="3594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9076"/>
                <a:gridCol w="1527986"/>
                <a:gridCol w="1527986"/>
                <a:gridCol w="1458532"/>
                <a:gridCol w="1597409"/>
              </a:tblGrid>
              <a:tr h="718860">
                <a:tc>
                  <a:txBody>
                    <a:bodyPr/>
                    <a:lstStyle/>
                    <a:p>
                      <a:pPr algn="ctr"/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3" name="TextBox 182"/>
          <p:cNvSpPr txBox="1"/>
          <p:nvPr/>
        </p:nvSpPr>
        <p:spPr>
          <a:xfrm>
            <a:off x="7929586" y="5000636"/>
            <a:ext cx="962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184" name="TextBox 183"/>
          <p:cNvSpPr txBox="1"/>
          <p:nvPr/>
        </p:nvSpPr>
        <p:spPr>
          <a:xfrm>
            <a:off x="7929586" y="580526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185" name="TextBox 184"/>
          <p:cNvSpPr txBox="1"/>
          <p:nvPr/>
        </p:nvSpPr>
        <p:spPr>
          <a:xfrm>
            <a:off x="7786710" y="4286256"/>
            <a:ext cx="1142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18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0" y="4214818"/>
            <a:ext cx="548134" cy="589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2" y="4929198"/>
            <a:ext cx="557618" cy="58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Стрелка вправо 60"/>
          <p:cNvSpPr/>
          <p:nvPr/>
        </p:nvSpPr>
        <p:spPr>
          <a:xfrm>
            <a:off x="0" y="1142984"/>
            <a:ext cx="1368152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Гамети</a:t>
            </a:r>
            <a:endParaRPr lang="uk-UA" sz="2400" b="1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3000364" y="1214422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/>
              <a:t>AB</a:t>
            </a:r>
            <a:endParaRPr lang="uk-UA" sz="2800" b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7215206" y="1285860"/>
            <a:ext cx="5549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cxnSp>
        <p:nvCxnSpPr>
          <p:cNvPr id="64" name="Прямая со стрелкой 63"/>
          <p:cNvCxnSpPr/>
          <p:nvPr/>
        </p:nvCxnSpPr>
        <p:spPr>
          <a:xfrm>
            <a:off x="3643306" y="1714488"/>
            <a:ext cx="1071570" cy="357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rot="10800000" flipV="1">
            <a:off x="5929322" y="1785926"/>
            <a:ext cx="1071570" cy="2734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74" name="Стрелка вправо 73"/>
          <p:cNvSpPr/>
          <p:nvPr/>
        </p:nvSpPr>
        <p:spPr>
          <a:xfrm>
            <a:off x="0" y="2786058"/>
            <a:ext cx="1368152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Гамети</a:t>
            </a:r>
            <a:endParaRPr lang="uk-U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5429264"/>
            <a:ext cx="720080" cy="707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TextBox 59"/>
          <p:cNvSpPr txBox="1"/>
          <p:nvPr/>
        </p:nvSpPr>
        <p:spPr>
          <a:xfrm>
            <a:off x="3286116" y="5572140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9/16</a:t>
            </a:r>
            <a:endParaRPr lang="uk-UA" sz="2800" b="1" dirty="0"/>
          </a:p>
        </p:txBody>
      </p:sp>
      <p:graphicFrame>
        <p:nvGraphicFramePr>
          <p:cNvPr id="57" name="Таблица 56"/>
          <p:cNvGraphicFramePr>
            <a:graphicFrameLocks noGrp="1"/>
          </p:cNvGraphicFramePr>
          <p:nvPr/>
        </p:nvGraphicFramePr>
        <p:xfrm>
          <a:off x="1068690" y="1412206"/>
          <a:ext cx="7500989" cy="3594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9076"/>
                <a:gridCol w="1527986"/>
                <a:gridCol w="1527986"/>
                <a:gridCol w="1458532"/>
                <a:gridCol w="1597409"/>
              </a:tblGrid>
              <a:tr h="718860">
                <a:tc>
                  <a:txBody>
                    <a:bodyPr/>
                    <a:lstStyle/>
                    <a:p>
                      <a:pPr algn="ctr"/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8" name="TextBox 57"/>
          <p:cNvSpPr txBox="1"/>
          <p:nvPr/>
        </p:nvSpPr>
        <p:spPr>
          <a:xfrm>
            <a:off x="2500298" y="150017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AB</a:t>
            </a:r>
            <a:endParaRPr lang="uk-UA" sz="28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4071934" y="150017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5572132" y="150017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7072330" y="150017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1071538" y="292893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1071538" y="221455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AB</a:t>
            </a:r>
            <a:endParaRPr lang="uk-UA" sz="28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1071538" y="364331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1071538" y="435769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1043608" y="1483644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♀</a:t>
            </a:r>
            <a:endParaRPr lang="uk-UA" sz="3600" b="1" dirty="0">
              <a:ln w="3155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>
            <a:spLocks noChangeArrowheads="1"/>
          </p:cNvSpPr>
          <p:nvPr/>
        </p:nvSpPr>
        <p:spPr bwMode="auto">
          <a:xfrm>
            <a:off x="1967172" y="1340768"/>
            <a:ext cx="5165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♂</a:t>
            </a:r>
            <a:endParaRPr lang="ru-RU" sz="3600" dirty="0">
              <a:ln w="31550" cmpd="sng">
                <a:solidFill>
                  <a:schemeClr val="tx1"/>
                </a:solidFill>
                <a:prstDash val="solid"/>
              </a:ln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1043608" y="1406506"/>
            <a:ext cx="1453840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7448" y="2198024"/>
            <a:ext cx="642942" cy="631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" name="TextBox 71"/>
          <p:cNvSpPr txBox="1"/>
          <p:nvPr/>
        </p:nvSpPr>
        <p:spPr>
          <a:xfrm>
            <a:off x="3068952" y="2269462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9084" y="2198024"/>
            <a:ext cx="651215" cy="5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TextBox 73"/>
          <p:cNvSpPr txBox="1"/>
          <p:nvPr/>
        </p:nvSpPr>
        <p:spPr>
          <a:xfrm>
            <a:off x="4569150" y="2340900"/>
            <a:ext cx="106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9282" y="2198594"/>
            <a:ext cx="639815" cy="5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TextBox 75"/>
          <p:cNvSpPr txBox="1"/>
          <p:nvPr/>
        </p:nvSpPr>
        <p:spPr>
          <a:xfrm>
            <a:off x="6069348" y="2269462"/>
            <a:ext cx="1055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7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8042" y="2198594"/>
            <a:ext cx="628415" cy="5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TextBox 77"/>
          <p:cNvSpPr txBox="1"/>
          <p:nvPr/>
        </p:nvSpPr>
        <p:spPr>
          <a:xfrm>
            <a:off x="7498108" y="226946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pic>
        <p:nvPicPr>
          <p:cNvPr id="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7448" y="2912404"/>
            <a:ext cx="663868" cy="652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" name="TextBox 79"/>
          <p:cNvSpPr txBox="1"/>
          <p:nvPr/>
        </p:nvSpPr>
        <p:spPr>
          <a:xfrm>
            <a:off x="3068952" y="2983842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81" name="TextBox 80"/>
          <p:cNvSpPr txBox="1"/>
          <p:nvPr/>
        </p:nvSpPr>
        <p:spPr>
          <a:xfrm>
            <a:off x="4569150" y="298384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8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9282" y="2912404"/>
            <a:ext cx="639815" cy="62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TextBox 82"/>
          <p:cNvSpPr txBox="1"/>
          <p:nvPr/>
        </p:nvSpPr>
        <p:spPr>
          <a:xfrm>
            <a:off x="6069348" y="2983842"/>
            <a:ext cx="95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84" name="TextBox 83"/>
          <p:cNvSpPr txBox="1"/>
          <p:nvPr/>
        </p:nvSpPr>
        <p:spPr>
          <a:xfrm>
            <a:off x="7426670" y="2983842"/>
            <a:ext cx="1142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8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7448" y="3626784"/>
            <a:ext cx="642943" cy="597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" name="TextBox 85"/>
          <p:cNvSpPr txBox="1"/>
          <p:nvPr/>
        </p:nvSpPr>
        <p:spPr>
          <a:xfrm>
            <a:off x="3068952" y="3698222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9084" y="3626784"/>
            <a:ext cx="652468" cy="64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" name="TextBox 87"/>
          <p:cNvSpPr txBox="1"/>
          <p:nvPr/>
        </p:nvSpPr>
        <p:spPr>
          <a:xfrm>
            <a:off x="4569150" y="376966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89" name="TextBox 88"/>
          <p:cNvSpPr txBox="1"/>
          <p:nvPr/>
        </p:nvSpPr>
        <p:spPr>
          <a:xfrm>
            <a:off x="6069348" y="3698222"/>
            <a:ext cx="95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90" name="TextBox 89"/>
          <p:cNvSpPr txBox="1"/>
          <p:nvPr/>
        </p:nvSpPr>
        <p:spPr>
          <a:xfrm>
            <a:off x="7569546" y="3698222"/>
            <a:ext cx="962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7448" y="4341164"/>
            <a:ext cx="636103" cy="62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" name="TextBox 91"/>
          <p:cNvSpPr txBox="1"/>
          <p:nvPr/>
        </p:nvSpPr>
        <p:spPr>
          <a:xfrm>
            <a:off x="3068952" y="4412602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93" name="TextBox 92"/>
          <p:cNvSpPr txBox="1"/>
          <p:nvPr/>
        </p:nvSpPr>
        <p:spPr>
          <a:xfrm>
            <a:off x="4569150" y="4412602"/>
            <a:ext cx="1010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94" name="TextBox 93"/>
          <p:cNvSpPr txBox="1"/>
          <p:nvPr/>
        </p:nvSpPr>
        <p:spPr>
          <a:xfrm>
            <a:off x="6069348" y="4412602"/>
            <a:ext cx="984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а</a:t>
            </a:r>
            <a:r>
              <a:rPr lang="en-US" sz="2800" dirty="0" err="1" smtClean="0"/>
              <a:t>aBb</a:t>
            </a:r>
            <a:endParaRPr lang="uk-UA" sz="2800" dirty="0"/>
          </a:p>
        </p:txBody>
      </p:sp>
      <p:sp>
        <p:nvSpPr>
          <p:cNvPr id="95" name="TextBox 94"/>
          <p:cNvSpPr txBox="1"/>
          <p:nvPr/>
        </p:nvSpPr>
        <p:spPr>
          <a:xfrm>
            <a:off x="7569546" y="450285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9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9084" y="2912404"/>
            <a:ext cx="570935" cy="61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9480" y="2912404"/>
            <a:ext cx="548134" cy="589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9084" y="4341164"/>
            <a:ext cx="59782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8042" y="3626784"/>
            <a:ext cx="557618" cy="58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9282" y="4341164"/>
            <a:ext cx="559534" cy="59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98042" y="4349230"/>
            <a:ext cx="647502" cy="574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631034"/>
            <a:ext cx="559534" cy="59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Заголовок 4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B050"/>
                </a:solidFill>
              </a:rPr>
              <a:t>Розщеплення за фенотипом</a:t>
            </a:r>
            <a:br>
              <a:rPr lang="uk-UA" b="1" dirty="0" smtClean="0">
                <a:solidFill>
                  <a:srgbClr val="00B050"/>
                </a:solidFill>
              </a:rPr>
            </a:br>
            <a:r>
              <a:rPr lang="uk-UA" b="1" dirty="0" smtClean="0">
                <a:solidFill>
                  <a:srgbClr val="00B050"/>
                </a:solidFill>
              </a:rPr>
              <a:t>у гібридів другого покоління</a:t>
            </a:r>
            <a:endParaRPr lang="uk-UA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81" grpId="0"/>
      <p:bldP spid="84" grpId="0"/>
      <p:bldP spid="89" grpId="0"/>
      <p:bldP spid="90" grpId="0"/>
      <p:bldP spid="93" grpId="0"/>
      <p:bldP spid="94" grpId="0"/>
      <p:bldP spid="9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5357826"/>
            <a:ext cx="669549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TextBox 58"/>
          <p:cNvSpPr txBox="1"/>
          <p:nvPr/>
        </p:nvSpPr>
        <p:spPr>
          <a:xfrm>
            <a:off x="4786314" y="5500702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3/16</a:t>
            </a:r>
            <a:endParaRPr lang="uk-UA" sz="2800" b="1" dirty="0"/>
          </a:p>
        </p:txBody>
      </p:sp>
      <p:graphicFrame>
        <p:nvGraphicFramePr>
          <p:cNvPr id="57" name="Таблица 56"/>
          <p:cNvGraphicFramePr>
            <a:graphicFrameLocks noGrp="1"/>
          </p:cNvGraphicFramePr>
          <p:nvPr/>
        </p:nvGraphicFramePr>
        <p:xfrm>
          <a:off x="1068690" y="1412206"/>
          <a:ext cx="7500989" cy="3594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9076"/>
                <a:gridCol w="1527986"/>
                <a:gridCol w="1527986"/>
                <a:gridCol w="1458532"/>
                <a:gridCol w="1597409"/>
              </a:tblGrid>
              <a:tr h="718860">
                <a:tc>
                  <a:txBody>
                    <a:bodyPr/>
                    <a:lstStyle/>
                    <a:p>
                      <a:pPr algn="ctr"/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0" name="TextBox 59"/>
          <p:cNvSpPr txBox="1"/>
          <p:nvPr/>
        </p:nvSpPr>
        <p:spPr>
          <a:xfrm>
            <a:off x="2497448" y="1412206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AB</a:t>
            </a:r>
            <a:endParaRPr lang="uk-UA" sz="40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4069084" y="1412206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/>
              <a:t>Ab</a:t>
            </a:r>
            <a:endParaRPr lang="uk-UA" sz="40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5569282" y="1412206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/>
              <a:t>aB</a:t>
            </a:r>
            <a:endParaRPr lang="uk-UA" sz="40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7069480" y="1412206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/>
              <a:t>ab</a:t>
            </a:r>
            <a:endParaRPr lang="uk-UA" sz="40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1068688" y="2840966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/>
              <a:t>Ab</a:t>
            </a:r>
            <a:endParaRPr lang="uk-UA" sz="40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1068688" y="2126586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AB</a:t>
            </a:r>
            <a:endParaRPr lang="uk-UA" sz="40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1068688" y="3555346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/>
              <a:t>aB</a:t>
            </a:r>
            <a:endParaRPr lang="uk-UA" sz="40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1068688" y="4269726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/>
              <a:t>ab</a:t>
            </a:r>
            <a:endParaRPr lang="uk-UA" sz="40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1043608" y="1483644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♀</a:t>
            </a:r>
            <a:endParaRPr lang="uk-UA" sz="3600" b="1" dirty="0">
              <a:ln w="3155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>
            <a:spLocks noChangeArrowheads="1"/>
          </p:cNvSpPr>
          <p:nvPr/>
        </p:nvSpPr>
        <p:spPr bwMode="auto">
          <a:xfrm>
            <a:off x="1967172" y="1340768"/>
            <a:ext cx="5165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♂</a:t>
            </a:r>
            <a:endParaRPr lang="ru-RU" sz="3600" dirty="0">
              <a:ln w="31550" cmpd="sng">
                <a:solidFill>
                  <a:schemeClr val="tx1"/>
                </a:solidFill>
                <a:prstDash val="solid"/>
              </a:ln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1043608" y="1406506"/>
            <a:ext cx="1453840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7448" y="2198024"/>
            <a:ext cx="642942" cy="631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" name="TextBox 71"/>
          <p:cNvSpPr txBox="1"/>
          <p:nvPr/>
        </p:nvSpPr>
        <p:spPr>
          <a:xfrm>
            <a:off x="3068952" y="2269462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9084" y="2198024"/>
            <a:ext cx="651215" cy="5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TextBox 73"/>
          <p:cNvSpPr txBox="1"/>
          <p:nvPr/>
        </p:nvSpPr>
        <p:spPr>
          <a:xfrm>
            <a:off x="4569150" y="2340900"/>
            <a:ext cx="106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9282" y="2198594"/>
            <a:ext cx="639815" cy="5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TextBox 75"/>
          <p:cNvSpPr txBox="1"/>
          <p:nvPr/>
        </p:nvSpPr>
        <p:spPr>
          <a:xfrm>
            <a:off x="6069348" y="2269462"/>
            <a:ext cx="1055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7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8042" y="2198594"/>
            <a:ext cx="628415" cy="5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TextBox 77"/>
          <p:cNvSpPr txBox="1"/>
          <p:nvPr/>
        </p:nvSpPr>
        <p:spPr>
          <a:xfrm>
            <a:off x="7498108" y="226946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pic>
        <p:nvPicPr>
          <p:cNvPr id="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7448" y="2912404"/>
            <a:ext cx="663868" cy="652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" name="TextBox 79"/>
          <p:cNvSpPr txBox="1"/>
          <p:nvPr/>
        </p:nvSpPr>
        <p:spPr>
          <a:xfrm>
            <a:off x="3068952" y="2983842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81" name="TextBox 80"/>
          <p:cNvSpPr txBox="1"/>
          <p:nvPr/>
        </p:nvSpPr>
        <p:spPr>
          <a:xfrm>
            <a:off x="4569150" y="298384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8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9282" y="2912404"/>
            <a:ext cx="639815" cy="62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TextBox 82"/>
          <p:cNvSpPr txBox="1"/>
          <p:nvPr/>
        </p:nvSpPr>
        <p:spPr>
          <a:xfrm>
            <a:off x="6069348" y="2983842"/>
            <a:ext cx="95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84" name="TextBox 83"/>
          <p:cNvSpPr txBox="1"/>
          <p:nvPr/>
        </p:nvSpPr>
        <p:spPr>
          <a:xfrm>
            <a:off x="7426670" y="2983842"/>
            <a:ext cx="1142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8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7448" y="3626784"/>
            <a:ext cx="642943" cy="597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" name="TextBox 85"/>
          <p:cNvSpPr txBox="1"/>
          <p:nvPr/>
        </p:nvSpPr>
        <p:spPr>
          <a:xfrm>
            <a:off x="3068952" y="3698222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9084" y="3626784"/>
            <a:ext cx="652468" cy="64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" name="TextBox 87"/>
          <p:cNvSpPr txBox="1"/>
          <p:nvPr/>
        </p:nvSpPr>
        <p:spPr>
          <a:xfrm>
            <a:off x="4569150" y="376966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89" name="TextBox 88"/>
          <p:cNvSpPr txBox="1"/>
          <p:nvPr/>
        </p:nvSpPr>
        <p:spPr>
          <a:xfrm>
            <a:off x="6069348" y="3698222"/>
            <a:ext cx="95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90" name="TextBox 89"/>
          <p:cNvSpPr txBox="1"/>
          <p:nvPr/>
        </p:nvSpPr>
        <p:spPr>
          <a:xfrm>
            <a:off x="7569546" y="3698222"/>
            <a:ext cx="962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7448" y="4341164"/>
            <a:ext cx="636103" cy="62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" name="TextBox 91"/>
          <p:cNvSpPr txBox="1"/>
          <p:nvPr/>
        </p:nvSpPr>
        <p:spPr>
          <a:xfrm>
            <a:off x="3068952" y="4412602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93" name="TextBox 92"/>
          <p:cNvSpPr txBox="1"/>
          <p:nvPr/>
        </p:nvSpPr>
        <p:spPr>
          <a:xfrm>
            <a:off x="4569150" y="4412602"/>
            <a:ext cx="1010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94" name="TextBox 93"/>
          <p:cNvSpPr txBox="1"/>
          <p:nvPr/>
        </p:nvSpPr>
        <p:spPr>
          <a:xfrm>
            <a:off x="6069348" y="4412602"/>
            <a:ext cx="984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а</a:t>
            </a:r>
            <a:r>
              <a:rPr lang="en-US" sz="2800" dirty="0" err="1" smtClean="0"/>
              <a:t>aBb</a:t>
            </a:r>
            <a:endParaRPr lang="uk-UA" sz="2800" dirty="0"/>
          </a:p>
        </p:txBody>
      </p:sp>
      <p:sp>
        <p:nvSpPr>
          <p:cNvPr id="95" name="TextBox 94"/>
          <p:cNvSpPr txBox="1"/>
          <p:nvPr/>
        </p:nvSpPr>
        <p:spPr>
          <a:xfrm>
            <a:off x="7569546" y="450285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9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9084" y="2912404"/>
            <a:ext cx="570935" cy="61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9480" y="2912404"/>
            <a:ext cx="548134" cy="589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9084" y="4341164"/>
            <a:ext cx="59782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8042" y="3626784"/>
            <a:ext cx="557618" cy="58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9282" y="4341164"/>
            <a:ext cx="559534" cy="59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98042" y="4349230"/>
            <a:ext cx="647502" cy="574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631034"/>
            <a:ext cx="559534" cy="59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5357826"/>
            <a:ext cx="720080" cy="707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TextBox 49"/>
          <p:cNvSpPr txBox="1"/>
          <p:nvPr/>
        </p:nvSpPr>
        <p:spPr>
          <a:xfrm>
            <a:off x="2571736" y="5429264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9/16</a:t>
            </a:r>
            <a:endParaRPr lang="uk-UA" sz="2800" b="1" dirty="0"/>
          </a:p>
        </p:txBody>
      </p:sp>
      <p:sp>
        <p:nvSpPr>
          <p:cNvPr id="51" name="Заголовок 47"/>
          <p:cNvSpPr txBox="1">
            <a:spLocks/>
          </p:cNvSpPr>
          <p:nvPr/>
        </p:nvSpPr>
        <p:spPr>
          <a:xfrm>
            <a:off x="0" y="0"/>
            <a:ext cx="9144000" cy="10001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Розщеплення за фенотипом</a:t>
            </a:r>
            <a:br>
              <a:rPr kumimoji="0" lang="uk-UA" sz="4400" b="1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uk-UA" sz="4400" b="1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гібридів другого покоління</a:t>
            </a:r>
            <a:endParaRPr kumimoji="0" lang="uk-UA" sz="4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72" grpId="0"/>
      <p:bldP spid="74" grpId="0"/>
      <p:bldP spid="76" grpId="0"/>
      <p:bldP spid="78" grpId="0"/>
      <p:bldP spid="80" grpId="0"/>
      <p:bldP spid="83" grpId="0"/>
      <p:bldP spid="86" grpId="0"/>
      <p:bldP spid="88" grpId="0"/>
      <p:bldP spid="89" grpId="0"/>
      <p:bldP spid="90" grpId="0"/>
      <p:bldP spid="92" grpId="0"/>
      <p:bldP spid="94" grpId="0"/>
      <p:bldP spid="9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Box 64"/>
          <p:cNvSpPr txBox="1"/>
          <p:nvPr/>
        </p:nvSpPr>
        <p:spPr>
          <a:xfrm>
            <a:off x="6215074" y="5429264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3/16</a:t>
            </a:r>
            <a:endParaRPr lang="uk-UA" sz="2800" b="1" dirty="0"/>
          </a:p>
        </p:txBody>
      </p:sp>
      <p:pic>
        <p:nvPicPr>
          <p:cNvPr id="6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5357826"/>
            <a:ext cx="78581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7" name="Таблица 56"/>
          <p:cNvGraphicFramePr>
            <a:graphicFrameLocks noGrp="1"/>
          </p:cNvGraphicFramePr>
          <p:nvPr/>
        </p:nvGraphicFramePr>
        <p:xfrm>
          <a:off x="1068690" y="1412206"/>
          <a:ext cx="7500989" cy="3594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9076"/>
                <a:gridCol w="1527986"/>
                <a:gridCol w="1527986"/>
                <a:gridCol w="1458532"/>
                <a:gridCol w="1597409"/>
              </a:tblGrid>
              <a:tr h="718860">
                <a:tc>
                  <a:txBody>
                    <a:bodyPr/>
                    <a:lstStyle/>
                    <a:p>
                      <a:pPr algn="ctr"/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8" name="TextBox 57"/>
          <p:cNvSpPr txBox="1"/>
          <p:nvPr/>
        </p:nvSpPr>
        <p:spPr>
          <a:xfrm>
            <a:off x="2500298" y="150017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AB</a:t>
            </a:r>
            <a:endParaRPr lang="uk-UA" sz="28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4071934" y="150017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5572132" y="150017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7072330" y="150017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1071538" y="292893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1071538" y="221455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AB</a:t>
            </a:r>
            <a:endParaRPr lang="uk-UA" sz="28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1071538" y="371475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1071538" y="435769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1043608" y="1483644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♀</a:t>
            </a:r>
            <a:endParaRPr lang="uk-UA" sz="3600" b="1" dirty="0">
              <a:ln w="3155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>
            <a:spLocks noChangeArrowheads="1"/>
          </p:cNvSpPr>
          <p:nvPr/>
        </p:nvSpPr>
        <p:spPr bwMode="auto">
          <a:xfrm>
            <a:off x="1967172" y="1340768"/>
            <a:ext cx="5165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♂</a:t>
            </a:r>
            <a:endParaRPr lang="ru-RU" sz="3600" dirty="0">
              <a:ln w="31550" cmpd="sng">
                <a:solidFill>
                  <a:schemeClr val="tx1"/>
                </a:solidFill>
                <a:prstDash val="solid"/>
              </a:ln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1043608" y="1406506"/>
            <a:ext cx="1453840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7448" y="2198024"/>
            <a:ext cx="642942" cy="631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" name="TextBox 71"/>
          <p:cNvSpPr txBox="1"/>
          <p:nvPr/>
        </p:nvSpPr>
        <p:spPr>
          <a:xfrm>
            <a:off x="3068952" y="2269462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9084" y="2198024"/>
            <a:ext cx="651215" cy="5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TextBox 73"/>
          <p:cNvSpPr txBox="1"/>
          <p:nvPr/>
        </p:nvSpPr>
        <p:spPr>
          <a:xfrm>
            <a:off x="4569150" y="2340900"/>
            <a:ext cx="106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9282" y="2198594"/>
            <a:ext cx="639815" cy="5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TextBox 75"/>
          <p:cNvSpPr txBox="1"/>
          <p:nvPr/>
        </p:nvSpPr>
        <p:spPr>
          <a:xfrm>
            <a:off x="6069348" y="2269462"/>
            <a:ext cx="1055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7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8042" y="2198594"/>
            <a:ext cx="628415" cy="5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TextBox 77"/>
          <p:cNvSpPr txBox="1"/>
          <p:nvPr/>
        </p:nvSpPr>
        <p:spPr>
          <a:xfrm>
            <a:off x="7498108" y="226946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pic>
        <p:nvPicPr>
          <p:cNvPr id="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7448" y="2912404"/>
            <a:ext cx="663868" cy="652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" name="TextBox 79"/>
          <p:cNvSpPr txBox="1"/>
          <p:nvPr/>
        </p:nvSpPr>
        <p:spPr>
          <a:xfrm>
            <a:off x="3068952" y="2983842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81" name="TextBox 80"/>
          <p:cNvSpPr txBox="1"/>
          <p:nvPr/>
        </p:nvSpPr>
        <p:spPr>
          <a:xfrm>
            <a:off x="4569150" y="298384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8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9282" y="2912404"/>
            <a:ext cx="639815" cy="62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TextBox 82"/>
          <p:cNvSpPr txBox="1"/>
          <p:nvPr/>
        </p:nvSpPr>
        <p:spPr>
          <a:xfrm>
            <a:off x="6069348" y="2983842"/>
            <a:ext cx="95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84" name="TextBox 83"/>
          <p:cNvSpPr txBox="1"/>
          <p:nvPr/>
        </p:nvSpPr>
        <p:spPr>
          <a:xfrm>
            <a:off x="7426670" y="2983842"/>
            <a:ext cx="1142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8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7448" y="3626784"/>
            <a:ext cx="642943" cy="597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" name="TextBox 85"/>
          <p:cNvSpPr txBox="1"/>
          <p:nvPr/>
        </p:nvSpPr>
        <p:spPr>
          <a:xfrm>
            <a:off x="3068952" y="3698222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9084" y="3626784"/>
            <a:ext cx="652468" cy="64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" name="TextBox 87"/>
          <p:cNvSpPr txBox="1"/>
          <p:nvPr/>
        </p:nvSpPr>
        <p:spPr>
          <a:xfrm>
            <a:off x="4569150" y="376966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89" name="TextBox 88"/>
          <p:cNvSpPr txBox="1"/>
          <p:nvPr/>
        </p:nvSpPr>
        <p:spPr>
          <a:xfrm>
            <a:off x="6069348" y="3698222"/>
            <a:ext cx="95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90" name="TextBox 89"/>
          <p:cNvSpPr txBox="1"/>
          <p:nvPr/>
        </p:nvSpPr>
        <p:spPr>
          <a:xfrm>
            <a:off x="7569546" y="3698222"/>
            <a:ext cx="962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7448" y="4341164"/>
            <a:ext cx="636103" cy="62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" name="TextBox 91"/>
          <p:cNvSpPr txBox="1"/>
          <p:nvPr/>
        </p:nvSpPr>
        <p:spPr>
          <a:xfrm>
            <a:off x="3068952" y="4412602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93" name="TextBox 92"/>
          <p:cNvSpPr txBox="1"/>
          <p:nvPr/>
        </p:nvSpPr>
        <p:spPr>
          <a:xfrm>
            <a:off x="4569150" y="4412602"/>
            <a:ext cx="1010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94" name="TextBox 93"/>
          <p:cNvSpPr txBox="1"/>
          <p:nvPr/>
        </p:nvSpPr>
        <p:spPr>
          <a:xfrm>
            <a:off x="6069348" y="4412602"/>
            <a:ext cx="984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а</a:t>
            </a:r>
            <a:r>
              <a:rPr lang="en-US" sz="2800" dirty="0" err="1" smtClean="0"/>
              <a:t>aBb</a:t>
            </a:r>
            <a:endParaRPr lang="uk-UA" sz="2800" dirty="0"/>
          </a:p>
        </p:txBody>
      </p:sp>
      <p:sp>
        <p:nvSpPr>
          <p:cNvPr id="95" name="TextBox 94"/>
          <p:cNvSpPr txBox="1"/>
          <p:nvPr/>
        </p:nvSpPr>
        <p:spPr>
          <a:xfrm>
            <a:off x="7569546" y="450285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9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9084" y="2912404"/>
            <a:ext cx="570935" cy="61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69480" y="2912404"/>
            <a:ext cx="548134" cy="589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9084" y="4341164"/>
            <a:ext cx="59782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8042" y="3626784"/>
            <a:ext cx="557618" cy="58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9282" y="4341164"/>
            <a:ext cx="574354" cy="59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98042" y="4349230"/>
            <a:ext cx="647502" cy="574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631034"/>
            <a:ext cx="559534" cy="59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5357826"/>
            <a:ext cx="669549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TextBox 49"/>
          <p:cNvSpPr txBox="1"/>
          <p:nvPr/>
        </p:nvSpPr>
        <p:spPr>
          <a:xfrm>
            <a:off x="4286248" y="5429264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3/16</a:t>
            </a:r>
            <a:endParaRPr lang="uk-UA" sz="2800" b="1" dirty="0"/>
          </a:p>
        </p:txBody>
      </p:sp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5357826"/>
            <a:ext cx="720080" cy="707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TextBox 51"/>
          <p:cNvSpPr txBox="1"/>
          <p:nvPr/>
        </p:nvSpPr>
        <p:spPr>
          <a:xfrm>
            <a:off x="2143108" y="5429264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9/16</a:t>
            </a:r>
            <a:endParaRPr lang="uk-UA" sz="2800" b="1" dirty="0"/>
          </a:p>
        </p:txBody>
      </p:sp>
      <p:sp>
        <p:nvSpPr>
          <p:cNvPr id="53" name="Заголовок 47"/>
          <p:cNvSpPr txBox="1">
            <a:spLocks/>
          </p:cNvSpPr>
          <p:nvPr/>
        </p:nvSpPr>
        <p:spPr>
          <a:xfrm>
            <a:off x="0" y="0"/>
            <a:ext cx="9144000" cy="10001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Розщеплення за фенотипом</a:t>
            </a:r>
            <a:br>
              <a:rPr kumimoji="0" lang="uk-UA" sz="4400" b="1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uk-UA" sz="4400" b="1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гібридів другого покоління</a:t>
            </a:r>
            <a:endParaRPr kumimoji="0" lang="uk-UA" sz="4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2" grpId="0"/>
      <p:bldP spid="74" grpId="0"/>
      <p:bldP spid="76" grpId="0"/>
      <p:bldP spid="78" grpId="0"/>
      <p:bldP spid="80" grpId="0"/>
      <p:bldP spid="81" grpId="0"/>
      <p:bldP spid="83" grpId="0"/>
      <p:bldP spid="84" grpId="0"/>
      <p:bldP spid="86" grpId="0"/>
      <p:bldP spid="88" grpId="0"/>
      <p:bldP spid="92" grpId="0"/>
      <p:bldP spid="93" grpId="0"/>
      <p:bldP spid="9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5357826"/>
            <a:ext cx="730553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TextBox 58"/>
          <p:cNvSpPr txBox="1"/>
          <p:nvPr/>
        </p:nvSpPr>
        <p:spPr>
          <a:xfrm>
            <a:off x="7786710" y="5429264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1/16</a:t>
            </a:r>
            <a:endParaRPr lang="uk-UA" sz="2800" b="1" dirty="0"/>
          </a:p>
        </p:txBody>
      </p:sp>
      <p:graphicFrame>
        <p:nvGraphicFramePr>
          <p:cNvPr id="57" name="Таблица 56"/>
          <p:cNvGraphicFramePr>
            <a:graphicFrameLocks noGrp="1"/>
          </p:cNvGraphicFramePr>
          <p:nvPr/>
        </p:nvGraphicFramePr>
        <p:xfrm>
          <a:off x="1068690" y="1412206"/>
          <a:ext cx="7500989" cy="3594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9076"/>
                <a:gridCol w="1527986"/>
                <a:gridCol w="1527986"/>
                <a:gridCol w="1458532"/>
                <a:gridCol w="1597409"/>
              </a:tblGrid>
              <a:tr h="718860">
                <a:tc>
                  <a:txBody>
                    <a:bodyPr/>
                    <a:lstStyle/>
                    <a:p>
                      <a:pPr algn="ctr"/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0" name="TextBox 59"/>
          <p:cNvSpPr txBox="1"/>
          <p:nvPr/>
        </p:nvSpPr>
        <p:spPr>
          <a:xfrm>
            <a:off x="2500298" y="157161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AB</a:t>
            </a:r>
            <a:endParaRPr lang="uk-UA" sz="28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4071934" y="150017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5572132" y="150017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7072330" y="150017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1071538" y="292893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1071538" y="221455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AB</a:t>
            </a:r>
            <a:endParaRPr lang="uk-UA" sz="28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1071538" y="364331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1071538" y="435769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1043608" y="1483644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♀</a:t>
            </a:r>
            <a:endParaRPr lang="uk-UA" sz="3600" b="1" dirty="0">
              <a:ln w="3155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>
            <a:spLocks noChangeArrowheads="1"/>
          </p:cNvSpPr>
          <p:nvPr/>
        </p:nvSpPr>
        <p:spPr bwMode="auto">
          <a:xfrm>
            <a:off x="1967172" y="1340768"/>
            <a:ext cx="5165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♂</a:t>
            </a:r>
            <a:endParaRPr lang="ru-RU" sz="3600" dirty="0">
              <a:ln w="31550" cmpd="sng">
                <a:solidFill>
                  <a:schemeClr val="tx1"/>
                </a:solidFill>
                <a:prstDash val="solid"/>
              </a:ln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1043608" y="1406506"/>
            <a:ext cx="1453840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7448" y="2198024"/>
            <a:ext cx="642942" cy="631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" name="TextBox 71"/>
          <p:cNvSpPr txBox="1"/>
          <p:nvPr/>
        </p:nvSpPr>
        <p:spPr>
          <a:xfrm>
            <a:off x="3068952" y="2269462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9084" y="2198024"/>
            <a:ext cx="651215" cy="5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TextBox 73"/>
          <p:cNvSpPr txBox="1"/>
          <p:nvPr/>
        </p:nvSpPr>
        <p:spPr>
          <a:xfrm>
            <a:off x="4569150" y="2340900"/>
            <a:ext cx="106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9282" y="2198594"/>
            <a:ext cx="639815" cy="5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TextBox 75"/>
          <p:cNvSpPr txBox="1"/>
          <p:nvPr/>
        </p:nvSpPr>
        <p:spPr>
          <a:xfrm>
            <a:off x="6069348" y="2269462"/>
            <a:ext cx="1055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7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8042" y="2198594"/>
            <a:ext cx="628415" cy="5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TextBox 77"/>
          <p:cNvSpPr txBox="1"/>
          <p:nvPr/>
        </p:nvSpPr>
        <p:spPr>
          <a:xfrm>
            <a:off x="7498108" y="226946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pic>
        <p:nvPicPr>
          <p:cNvPr id="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7448" y="2912404"/>
            <a:ext cx="663868" cy="652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" name="TextBox 79"/>
          <p:cNvSpPr txBox="1"/>
          <p:nvPr/>
        </p:nvSpPr>
        <p:spPr>
          <a:xfrm>
            <a:off x="3068952" y="2983842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81" name="TextBox 80"/>
          <p:cNvSpPr txBox="1"/>
          <p:nvPr/>
        </p:nvSpPr>
        <p:spPr>
          <a:xfrm>
            <a:off x="4569150" y="298384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8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9282" y="2912404"/>
            <a:ext cx="639815" cy="62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TextBox 82"/>
          <p:cNvSpPr txBox="1"/>
          <p:nvPr/>
        </p:nvSpPr>
        <p:spPr>
          <a:xfrm>
            <a:off x="6069348" y="2983842"/>
            <a:ext cx="95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84" name="TextBox 83"/>
          <p:cNvSpPr txBox="1"/>
          <p:nvPr/>
        </p:nvSpPr>
        <p:spPr>
          <a:xfrm>
            <a:off x="7426670" y="2983842"/>
            <a:ext cx="1142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8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7448" y="3626784"/>
            <a:ext cx="642943" cy="597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" name="TextBox 85"/>
          <p:cNvSpPr txBox="1"/>
          <p:nvPr/>
        </p:nvSpPr>
        <p:spPr>
          <a:xfrm>
            <a:off x="3068952" y="3698222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9084" y="3626784"/>
            <a:ext cx="652468" cy="64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" name="TextBox 87"/>
          <p:cNvSpPr txBox="1"/>
          <p:nvPr/>
        </p:nvSpPr>
        <p:spPr>
          <a:xfrm>
            <a:off x="4569150" y="376966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89" name="TextBox 88"/>
          <p:cNvSpPr txBox="1"/>
          <p:nvPr/>
        </p:nvSpPr>
        <p:spPr>
          <a:xfrm>
            <a:off x="6069348" y="3698222"/>
            <a:ext cx="95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90" name="TextBox 89"/>
          <p:cNvSpPr txBox="1"/>
          <p:nvPr/>
        </p:nvSpPr>
        <p:spPr>
          <a:xfrm>
            <a:off x="7569546" y="3698222"/>
            <a:ext cx="962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7448" y="4341164"/>
            <a:ext cx="636103" cy="62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" name="TextBox 91"/>
          <p:cNvSpPr txBox="1"/>
          <p:nvPr/>
        </p:nvSpPr>
        <p:spPr>
          <a:xfrm>
            <a:off x="3068952" y="4412602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93" name="TextBox 92"/>
          <p:cNvSpPr txBox="1"/>
          <p:nvPr/>
        </p:nvSpPr>
        <p:spPr>
          <a:xfrm>
            <a:off x="4569150" y="4412602"/>
            <a:ext cx="1010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94" name="TextBox 93"/>
          <p:cNvSpPr txBox="1"/>
          <p:nvPr/>
        </p:nvSpPr>
        <p:spPr>
          <a:xfrm>
            <a:off x="6069348" y="4412602"/>
            <a:ext cx="984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а</a:t>
            </a:r>
            <a:r>
              <a:rPr lang="en-US" sz="2800" dirty="0" err="1" smtClean="0"/>
              <a:t>aBb</a:t>
            </a:r>
            <a:endParaRPr lang="uk-UA" sz="2800" dirty="0"/>
          </a:p>
        </p:txBody>
      </p:sp>
      <p:sp>
        <p:nvSpPr>
          <p:cNvPr id="95" name="TextBox 94"/>
          <p:cNvSpPr txBox="1"/>
          <p:nvPr/>
        </p:nvSpPr>
        <p:spPr>
          <a:xfrm>
            <a:off x="7569546" y="450285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9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9084" y="2912404"/>
            <a:ext cx="570935" cy="61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69480" y="2912404"/>
            <a:ext cx="548134" cy="589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9084" y="4341164"/>
            <a:ext cx="59782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98042" y="3626784"/>
            <a:ext cx="557618" cy="58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9282" y="4341164"/>
            <a:ext cx="559534" cy="59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8042" y="4349230"/>
            <a:ext cx="647502" cy="574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3631034"/>
            <a:ext cx="559534" cy="59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Box 48"/>
          <p:cNvSpPr txBox="1"/>
          <p:nvPr/>
        </p:nvSpPr>
        <p:spPr>
          <a:xfrm>
            <a:off x="5786446" y="5429264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3/16</a:t>
            </a:r>
            <a:endParaRPr lang="uk-UA" sz="2800" b="1" dirty="0"/>
          </a:p>
        </p:txBody>
      </p: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5286388"/>
            <a:ext cx="78581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5357826"/>
            <a:ext cx="669549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TextBox 51"/>
          <p:cNvSpPr txBox="1"/>
          <p:nvPr/>
        </p:nvSpPr>
        <p:spPr>
          <a:xfrm>
            <a:off x="3786182" y="5429264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3/16</a:t>
            </a:r>
            <a:endParaRPr lang="uk-UA" sz="2800" b="1" dirty="0"/>
          </a:p>
        </p:txBody>
      </p:sp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5357826"/>
            <a:ext cx="720080" cy="707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TextBox 53"/>
          <p:cNvSpPr txBox="1"/>
          <p:nvPr/>
        </p:nvSpPr>
        <p:spPr>
          <a:xfrm>
            <a:off x="1785918" y="5429264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9/16</a:t>
            </a:r>
            <a:endParaRPr lang="uk-UA" sz="2800" b="1" dirty="0"/>
          </a:p>
        </p:txBody>
      </p:sp>
      <p:sp>
        <p:nvSpPr>
          <p:cNvPr id="55" name="Заголовок 47"/>
          <p:cNvSpPr txBox="1">
            <a:spLocks/>
          </p:cNvSpPr>
          <p:nvPr/>
        </p:nvSpPr>
        <p:spPr>
          <a:xfrm>
            <a:off x="0" y="0"/>
            <a:ext cx="9144000" cy="10001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Розщеплення за фенотипом</a:t>
            </a:r>
            <a:b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гібридів другого покоління</a:t>
            </a:r>
            <a:endParaRPr kumimoji="0" lang="uk-UA" sz="4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72" grpId="0"/>
      <p:bldP spid="74" grpId="0"/>
      <p:bldP spid="76" grpId="0"/>
      <p:bldP spid="78" grpId="0"/>
      <p:bldP spid="80" grpId="0"/>
      <p:bldP spid="81" grpId="0"/>
      <p:bldP spid="83" grpId="0"/>
      <p:bldP spid="84" grpId="0"/>
      <p:bldP spid="86" grpId="0"/>
      <p:bldP spid="88" grpId="0"/>
      <p:bldP spid="89" grpId="0"/>
      <p:bldP spid="90" grpId="0"/>
      <p:bldP spid="92" grpId="0"/>
      <p:bldP spid="93" grpId="0"/>
      <p:bldP spid="9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57554" y="578645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556 насінин</a:t>
            </a:r>
            <a:endParaRPr lang="uk-UA" sz="36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42910" y="2928934"/>
            <a:ext cx="1224136" cy="1282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14348" y="4643446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 </a:t>
            </a:r>
            <a:r>
              <a:rPr lang="uk-UA" sz="3600" b="1" dirty="0" smtClean="0"/>
              <a:t>315</a:t>
            </a:r>
            <a:endParaRPr lang="uk-UA" sz="3600" b="1" dirty="0"/>
          </a:p>
        </p:txBody>
      </p:sp>
      <p:pic>
        <p:nvPicPr>
          <p:cNvPr id="8" name="Рисунок 7" descr="https://static-interneturok.cdnvideo.ru/content/konspekt_image/319103/9e308390_c3a1_0134_6eb3_026f34392a47.png"/>
          <p:cNvPicPr/>
          <p:nvPr/>
        </p:nvPicPr>
        <p:blipFill>
          <a:blip r:embed="rId3"/>
          <a:srcRect l="66720" t="60398" r="6339" b="12067"/>
          <a:stretch>
            <a:fillRect/>
          </a:stretch>
        </p:blipFill>
        <p:spPr bwMode="auto">
          <a:xfrm>
            <a:off x="7143768" y="3071810"/>
            <a:ext cx="1214446" cy="98583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286644" y="4572008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  </a:t>
            </a:r>
            <a:r>
              <a:rPr lang="uk-UA" sz="3600" b="1" dirty="0" smtClean="0"/>
              <a:t>32</a:t>
            </a:r>
            <a:endParaRPr lang="uk-UA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072066" y="4572008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 108</a:t>
            </a:r>
            <a:endParaRPr lang="uk-UA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786050" y="4572009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 101</a:t>
            </a:r>
            <a:endParaRPr lang="uk-UA" sz="3600" b="1" dirty="0"/>
          </a:p>
        </p:txBody>
      </p:sp>
      <p:pic>
        <p:nvPicPr>
          <p:cNvPr id="12" name="Рисунок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928934"/>
            <a:ext cx="121444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https://static-interneturok.cdnvideo.ru/content/konspekt_image/319103/9e308390_c3a1_0134_6eb3_026f34392a47.png"/>
          <p:cNvPicPr/>
          <p:nvPr/>
        </p:nvPicPr>
        <p:blipFill>
          <a:blip r:embed="rId3"/>
          <a:srcRect l="67349" t="16137" r="7699" b="57497"/>
          <a:stretch>
            <a:fillRect/>
          </a:stretch>
        </p:blipFill>
        <p:spPr bwMode="auto">
          <a:xfrm>
            <a:off x="2786050" y="3071810"/>
            <a:ext cx="1099641" cy="95854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000100" y="2000240"/>
            <a:ext cx="7358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/>
              <a:t>9      :     3      :     3     :     1</a:t>
            </a:r>
            <a:endParaRPr lang="uk-UA" sz="5400" b="1" dirty="0"/>
          </a:p>
        </p:txBody>
      </p:sp>
      <p:sp>
        <p:nvSpPr>
          <p:cNvPr id="16" name="Левая фигурная скобка 15"/>
          <p:cNvSpPr/>
          <p:nvPr/>
        </p:nvSpPr>
        <p:spPr>
          <a:xfrm rot="16200000">
            <a:off x="3984872" y="1515799"/>
            <a:ext cx="1102822" cy="7358115"/>
          </a:xfrm>
          <a:prstGeom prst="lef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Заголовок 47"/>
          <p:cNvSpPr txBox="1">
            <a:spLocks/>
          </p:cNvSpPr>
          <p:nvPr/>
        </p:nvSpPr>
        <p:spPr>
          <a:xfrm>
            <a:off x="0" y="0"/>
            <a:ext cx="9144000" cy="10001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Розщеплення за фенотипом</a:t>
            </a:r>
            <a:b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гібридів другого покоління</a:t>
            </a:r>
            <a:endParaRPr kumimoji="0" lang="uk-UA" sz="4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B050"/>
                </a:solidFill>
              </a:rPr>
              <a:t>Розщеплення за кожною </a:t>
            </a:r>
            <a:r>
              <a:rPr lang="uk-UA" b="1" dirty="0" smtClean="0">
                <a:solidFill>
                  <a:srgbClr val="00B050"/>
                </a:solidFill>
              </a:rPr>
              <a:t>ознакою </a:t>
            </a:r>
            <a:r>
              <a:rPr lang="uk-UA" b="1" dirty="0" smtClean="0">
                <a:solidFill>
                  <a:srgbClr val="00B050"/>
                </a:solidFill>
              </a:rPr>
              <a:t>у гібридів другого покоління</a:t>
            </a:r>
            <a:endParaRPr lang="uk-UA" dirty="0"/>
          </a:p>
        </p:txBody>
      </p:sp>
      <p:pic>
        <p:nvPicPr>
          <p:cNvPr id="4" name="Рисунок 3" descr="https://static-interneturok.cdnvideo.ru/content/konspekt_image/319103/9e308390_c3a1_0134_6eb3_026f34392a47.png"/>
          <p:cNvPicPr/>
          <p:nvPr/>
        </p:nvPicPr>
        <p:blipFill>
          <a:blip r:embed="rId2"/>
          <a:srcRect l="67349" t="16137" r="7699" b="57497"/>
          <a:stretch>
            <a:fillRect/>
          </a:stretch>
        </p:blipFill>
        <p:spPr bwMode="auto">
          <a:xfrm>
            <a:off x="2285984" y="1785926"/>
            <a:ext cx="956765" cy="887106"/>
          </a:xfrm>
          <a:prstGeom prst="rect">
            <a:avLst/>
          </a:prstGeom>
          <a:noFill/>
        </p:spPr>
      </p:pic>
      <p:pic>
        <p:nvPicPr>
          <p:cNvPr id="5" name="Рисунок 4" descr="https://static-interneturok.cdnvideo.ru/content/konspekt_image/319103/9e308390_c3a1_0134_6eb3_026f34392a47.png"/>
          <p:cNvPicPr/>
          <p:nvPr/>
        </p:nvPicPr>
        <p:blipFill>
          <a:blip r:embed="rId2"/>
          <a:srcRect l="66720" t="60398" r="6339" b="12067"/>
          <a:stretch>
            <a:fillRect/>
          </a:stretch>
        </p:blipFill>
        <p:spPr bwMode="auto">
          <a:xfrm>
            <a:off x="5643570" y="1928802"/>
            <a:ext cx="1038651" cy="914400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857364"/>
            <a:ext cx="1049456" cy="1037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142976" y="1643050"/>
            <a:ext cx="997708" cy="1078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142976" y="4643446"/>
            <a:ext cx="997708" cy="1078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https://static-interneturok.cdnvideo.ru/content/konspekt_image/319103/9e308390_c3a1_0134_6eb3_026f34392a47.png"/>
          <p:cNvPicPr/>
          <p:nvPr/>
        </p:nvPicPr>
        <p:blipFill>
          <a:blip r:embed="rId2"/>
          <a:srcRect l="67349" t="16137" r="7699" b="57497"/>
          <a:stretch>
            <a:fillRect/>
          </a:stretch>
        </p:blipFill>
        <p:spPr bwMode="auto">
          <a:xfrm>
            <a:off x="5857884" y="4857760"/>
            <a:ext cx="956765" cy="887106"/>
          </a:xfrm>
          <a:prstGeom prst="rect">
            <a:avLst/>
          </a:prstGeom>
          <a:noFill/>
        </p:spPr>
      </p:pic>
      <p:pic>
        <p:nvPicPr>
          <p:cNvPr id="10" name="Рисунок 9" descr="https://static-interneturok.cdnvideo.ru/content/konspekt_image/319103/9e308390_c3a1_0134_6eb3_026f34392a47.png"/>
          <p:cNvPicPr/>
          <p:nvPr/>
        </p:nvPicPr>
        <p:blipFill>
          <a:blip r:embed="rId2"/>
          <a:srcRect l="66720" t="60398" r="6339" b="12067"/>
          <a:stretch>
            <a:fillRect/>
          </a:stretch>
        </p:blipFill>
        <p:spPr bwMode="auto">
          <a:xfrm>
            <a:off x="6929454" y="4857760"/>
            <a:ext cx="1038651" cy="914400"/>
          </a:xfrm>
          <a:prstGeom prst="rect">
            <a:avLst/>
          </a:prstGeom>
          <a:noFill/>
        </p:spPr>
      </p:pic>
      <p:pic>
        <p:nvPicPr>
          <p:cNvPr id="11" name="Рисунок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4643446"/>
            <a:ext cx="1049456" cy="1037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357158" y="1214422"/>
            <a:ext cx="835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/>
              <a:t>жовтих (12/16)      :      зелених (4/16)</a:t>
            </a:r>
            <a:endParaRPr lang="uk-UA" sz="3600" b="1" dirty="0"/>
          </a:p>
        </p:txBody>
      </p:sp>
      <p:sp>
        <p:nvSpPr>
          <p:cNvPr id="14" name="Левая фигурная скобка 13"/>
          <p:cNvSpPr/>
          <p:nvPr/>
        </p:nvSpPr>
        <p:spPr>
          <a:xfrm rot="16200000">
            <a:off x="1964513" y="1678769"/>
            <a:ext cx="500066" cy="2286016"/>
          </a:xfrm>
          <a:prstGeom prst="lef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Левая фигурная скобка 14"/>
          <p:cNvSpPr/>
          <p:nvPr/>
        </p:nvSpPr>
        <p:spPr>
          <a:xfrm rot="16200000">
            <a:off x="6465107" y="1821645"/>
            <a:ext cx="500066" cy="2286016"/>
          </a:xfrm>
          <a:prstGeom prst="lef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TextBox 15"/>
          <p:cNvSpPr txBox="1"/>
          <p:nvPr/>
        </p:nvSpPr>
        <p:spPr>
          <a:xfrm>
            <a:off x="1857356" y="5929330"/>
            <a:ext cx="1000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423</a:t>
            </a:r>
            <a:endParaRPr lang="uk-UA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429388" y="6000768"/>
            <a:ext cx="1000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133</a:t>
            </a:r>
            <a:endParaRPr lang="uk-UA" sz="3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571604" y="3000372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416</a:t>
            </a:r>
            <a:endParaRPr lang="uk-UA" sz="3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286512" y="3071810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140</a:t>
            </a:r>
            <a:endParaRPr lang="uk-UA" sz="3600" b="1" dirty="0"/>
          </a:p>
        </p:txBody>
      </p:sp>
      <p:sp>
        <p:nvSpPr>
          <p:cNvPr id="20" name="Левая фигурная скобка 19"/>
          <p:cNvSpPr/>
          <p:nvPr/>
        </p:nvSpPr>
        <p:spPr>
          <a:xfrm rot="16200000">
            <a:off x="1964514" y="4607727"/>
            <a:ext cx="500066" cy="2286016"/>
          </a:xfrm>
          <a:prstGeom prst="lef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Левая фигурная скобка 20"/>
          <p:cNvSpPr/>
          <p:nvPr/>
        </p:nvSpPr>
        <p:spPr>
          <a:xfrm rot="16200000">
            <a:off x="6607983" y="4679165"/>
            <a:ext cx="500066" cy="2286016"/>
          </a:xfrm>
          <a:prstGeom prst="lef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TextBox 21"/>
          <p:cNvSpPr txBox="1"/>
          <p:nvPr/>
        </p:nvSpPr>
        <p:spPr>
          <a:xfrm>
            <a:off x="0" y="385762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/>
              <a:t>гладеньких (12/16) : зморшкуватих (4/16)</a:t>
            </a:r>
            <a:endParaRPr lang="uk-UA" sz="36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071934" y="2000240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/>
              <a:t>3:1</a:t>
            </a:r>
            <a:endParaRPr lang="uk-UA" sz="5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3929058" y="4786322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/>
              <a:t>3:1</a:t>
            </a:r>
            <a:endParaRPr lang="uk-UA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 animBg="1"/>
      <p:bldP spid="16" grpId="0"/>
      <p:bldP spid="17" grpId="0"/>
      <p:bldP spid="18" grpId="0"/>
      <p:bldP spid="19" grpId="0"/>
      <p:bldP spid="20" grpId="0" animBg="1"/>
      <p:bldP spid="21" grpId="0" animBg="1"/>
      <p:bldP spid="22" grpId="0"/>
      <p:bldP spid="23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FF00"/>
                </a:solidFill>
              </a:rPr>
              <a:t>ІІІ закон Г.Менделя.</a:t>
            </a:r>
            <a:br>
              <a:rPr lang="uk-UA" b="1" dirty="0" smtClean="0">
                <a:solidFill>
                  <a:srgbClr val="FFFF00"/>
                </a:solidFill>
              </a:rPr>
            </a:br>
            <a:r>
              <a:rPr lang="uk-UA" b="1" i="1" dirty="0" smtClean="0">
                <a:solidFill>
                  <a:srgbClr val="FFFF00"/>
                </a:solidFill>
              </a:rPr>
              <a:t>Закон незалежного комбінування станів ознак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1785926"/>
            <a:ext cx="8572560" cy="4811715"/>
          </a:xfrm>
          <a:solidFill>
            <a:srgbClr val="CCFF99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buNone/>
            </a:pPr>
            <a:r>
              <a:rPr lang="uk-UA" dirty="0" smtClean="0"/>
              <a:t>     </a:t>
            </a:r>
            <a:r>
              <a:rPr lang="uk-UA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При </a:t>
            </a:r>
            <a:r>
              <a:rPr lang="uk-UA" sz="5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ди-</a:t>
            </a:r>
            <a:r>
              <a:rPr lang="uk-UA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і </a:t>
            </a:r>
            <a:r>
              <a:rPr lang="uk-UA" sz="5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полігібридному</a:t>
            </a:r>
            <a:r>
              <a:rPr lang="uk-UA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схрещуванні розщеплення за кожною ознакою відбувається </a:t>
            </a:r>
          </a:p>
          <a:p>
            <a:pPr algn="ctr">
              <a:buNone/>
            </a:pPr>
            <a:r>
              <a:rPr lang="uk-UA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незалежно від інших</a:t>
            </a:r>
            <a:endParaRPr lang="uk-UA" sz="5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429684" cy="6429420"/>
          </a:xfrm>
        </p:spPr>
        <p:txBody>
          <a:bodyPr>
            <a:normAutofit fontScale="92500"/>
          </a:bodyPr>
          <a:lstStyle/>
          <a:p>
            <a:pPr marL="914400" indent="-914400" algn="ctr">
              <a:buNone/>
            </a:pPr>
            <a:r>
              <a:rPr lang="uk-UA" sz="4800" b="1" dirty="0" smtClean="0"/>
              <a:t> 1. Як пояснити виникнення у гібридів другого покоління  нових варіантів фенотипів, </a:t>
            </a:r>
            <a:r>
              <a:rPr lang="uk-UA" sz="4800" b="1" dirty="0" smtClean="0"/>
              <a:t>невластивих </a:t>
            </a:r>
            <a:r>
              <a:rPr lang="uk-UA" sz="4800" b="1" dirty="0" smtClean="0"/>
              <a:t>батьківським формам?</a:t>
            </a:r>
          </a:p>
          <a:p>
            <a:pPr marL="914400" indent="-914400" algn="ctr">
              <a:buNone/>
            </a:pPr>
            <a:r>
              <a:rPr lang="uk-UA" sz="4800" b="1" dirty="0" smtClean="0"/>
              <a:t> 2. Чим пояснюється незалежність розщеплення кожної пари ознак при </a:t>
            </a:r>
            <a:r>
              <a:rPr lang="uk-UA" sz="4800" b="1" dirty="0" err="1" smtClean="0"/>
              <a:t>дигібридному</a:t>
            </a:r>
            <a:r>
              <a:rPr lang="uk-UA" sz="4800" b="1" dirty="0" smtClean="0"/>
              <a:t> схрещуванні? </a:t>
            </a:r>
            <a:endParaRPr lang="uk-UA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00B050"/>
                </a:solidFill>
              </a:rPr>
              <a:t>Цитологічні основи третього закону Г.Менделя</a:t>
            </a:r>
            <a:endParaRPr lang="uk-UA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714356"/>
            <a:ext cx="8572560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Закон справедливий лише для ознак, у яких гени, що їх кодують, знаходяться в різних парах хромосом</a:t>
            </a:r>
            <a:endParaRPr lang="uk-UA" sz="2800" b="1" dirty="0"/>
          </a:p>
        </p:txBody>
      </p:sp>
      <p:grpSp>
        <p:nvGrpSpPr>
          <p:cNvPr id="57" name="Группа 56"/>
          <p:cNvGrpSpPr/>
          <p:nvPr/>
        </p:nvGrpSpPr>
        <p:grpSpPr>
          <a:xfrm>
            <a:off x="3500430" y="2000240"/>
            <a:ext cx="611749" cy="1214446"/>
            <a:chOff x="6643702" y="2214554"/>
            <a:chExt cx="611749" cy="1214446"/>
          </a:xfrm>
        </p:grpSpPr>
        <p:sp>
          <p:nvSpPr>
            <p:cNvPr id="6" name="TextBox 5"/>
            <p:cNvSpPr txBox="1"/>
            <p:nvPr/>
          </p:nvSpPr>
          <p:spPr>
            <a:xfrm>
              <a:off x="6643702" y="2214554"/>
              <a:ext cx="428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/>
                <a:t>A</a:t>
              </a:r>
              <a:endParaRPr lang="uk-UA" sz="2800" b="1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7053043" y="2303949"/>
              <a:ext cx="202408" cy="112505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5143504" y="2643182"/>
            <a:ext cx="500066" cy="714380"/>
            <a:chOff x="5572132" y="2571744"/>
            <a:chExt cx="500066" cy="714380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5572132" y="2571744"/>
              <a:ext cx="214884" cy="57093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15008" y="2762904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/>
                <a:t>b</a:t>
              </a:r>
              <a:endParaRPr lang="uk-UA" sz="2800" b="1" dirty="0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928794" y="578645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25%</a:t>
            </a:r>
            <a:endParaRPr lang="uk-UA" sz="28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5000628" y="578645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25%</a:t>
            </a:r>
            <a:endParaRPr lang="uk-UA" sz="28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3428992" y="578645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25%</a:t>
            </a:r>
            <a:endParaRPr lang="uk-UA" sz="28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7000892" y="5834738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25%</a:t>
            </a:r>
            <a:endParaRPr lang="uk-UA" sz="28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357158" y="2214554"/>
            <a:ext cx="27860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dirty="0" smtClean="0"/>
              <a:t>В результаті випадкового розходження хромосом при мейозі в гамету потрапляє тільки одна хромосома та один </a:t>
            </a:r>
            <a:r>
              <a:rPr lang="uk-UA" dirty="0" err="1" smtClean="0"/>
              <a:t>алельний</a:t>
            </a:r>
            <a:r>
              <a:rPr lang="uk-UA" dirty="0" smtClean="0"/>
              <a:t> ген з пари.</a:t>
            </a:r>
            <a:endParaRPr lang="uk-UA" dirty="0"/>
          </a:p>
        </p:txBody>
      </p:sp>
      <p:cxnSp>
        <p:nvCxnSpPr>
          <p:cNvPr id="53" name="Прямая со стрелкой 52"/>
          <p:cNvCxnSpPr/>
          <p:nvPr/>
        </p:nvCxnSpPr>
        <p:spPr>
          <a:xfrm rot="10800000" flipV="1">
            <a:off x="2285984" y="3357562"/>
            <a:ext cx="2357454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5400000">
            <a:off x="3750463" y="3607595"/>
            <a:ext cx="1143008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rot="16200000" flipH="1">
            <a:off x="4500562" y="3500438"/>
            <a:ext cx="1071570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4643438" y="3357562"/>
            <a:ext cx="2644346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Группа 58"/>
          <p:cNvGrpSpPr/>
          <p:nvPr/>
        </p:nvGrpSpPr>
        <p:grpSpPr>
          <a:xfrm>
            <a:off x="4286248" y="1928802"/>
            <a:ext cx="571504" cy="1257366"/>
            <a:chOff x="7786710" y="2171634"/>
            <a:chExt cx="571504" cy="1257366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7786710" y="2303949"/>
              <a:ext cx="202408" cy="11250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858148" y="2171634"/>
              <a:ext cx="500066" cy="542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/>
                <a:t>a</a:t>
              </a:r>
              <a:endParaRPr lang="uk-UA" sz="2800" b="1" dirty="0"/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4500562" y="2643182"/>
            <a:ext cx="500636" cy="714380"/>
            <a:chOff x="4643438" y="2000240"/>
            <a:chExt cx="500636" cy="714380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4929190" y="2000240"/>
              <a:ext cx="214884" cy="57093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643438" y="2191400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/>
                <a:t>B</a:t>
              </a:r>
              <a:endParaRPr lang="uk-UA" sz="2800" b="1" dirty="0"/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1571604" y="4500570"/>
            <a:ext cx="611749" cy="1214446"/>
            <a:chOff x="6643702" y="2214554"/>
            <a:chExt cx="611749" cy="1214446"/>
          </a:xfrm>
        </p:grpSpPr>
        <p:sp>
          <p:nvSpPr>
            <p:cNvPr id="66" name="TextBox 65"/>
            <p:cNvSpPr txBox="1"/>
            <p:nvPr/>
          </p:nvSpPr>
          <p:spPr>
            <a:xfrm>
              <a:off x="6643702" y="2214554"/>
              <a:ext cx="428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/>
                <a:t>A</a:t>
              </a:r>
              <a:endParaRPr lang="uk-UA" sz="2800" b="1" dirty="0"/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7053043" y="2303949"/>
              <a:ext cx="202408" cy="112505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2143108" y="5143512"/>
            <a:ext cx="500636" cy="714380"/>
            <a:chOff x="4643438" y="2000240"/>
            <a:chExt cx="500636" cy="714380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4929190" y="2000240"/>
              <a:ext cx="214884" cy="57093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643438" y="2191400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/>
                <a:t>B</a:t>
              </a:r>
              <a:endParaRPr lang="uk-UA" sz="2800" b="1" dirty="0"/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3071802" y="4500570"/>
            <a:ext cx="611749" cy="1214446"/>
            <a:chOff x="6643702" y="2214554"/>
            <a:chExt cx="611749" cy="1214446"/>
          </a:xfrm>
        </p:grpSpPr>
        <p:sp>
          <p:nvSpPr>
            <p:cNvPr id="72" name="TextBox 71"/>
            <p:cNvSpPr txBox="1"/>
            <p:nvPr/>
          </p:nvSpPr>
          <p:spPr>
            <a:xfrm>
              <a:off x="6643702" y="2214554"/>
              <a:ext cx="428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/>
                <a:t>A</a:t>
              </a:r>
              <a:endParaRPr lang="uk-UA" sz="2800" b="1" dirty="0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7053043" y="2303949"/>
              <a:ext cx="202408" cy="112505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3786182" y="5143512"/>
            <a:ext cx="500066" cy="714380"/>
            <a:chOff x="5572132" y="2571744"/>
            <a:chExt cx="500066" cy="714380"/>
          </a:xfrm>
        </p:grpSpPr>
        <p:sp>
          <p:nvSpPr>
            <p:cNvPr id="75" name="Прямоугольник 74"/>
            <p:cNvSpPr/>
            <p:nvPr/>
          </p:nvSpPr>
          <p:spPr>
            <a:xfrm>
              <a:off x="5572132" y="2571744"/>
              <a:ext cx="214884" cy="57093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715008" y="2762904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/>
                <a:t>b</a:t>
              </a:r>
              <a:endParaRPr lang="uk-UA" sz="2800" b="1" dirty="0"/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5072066" y="4429132"/>
            <a:ext cx="571504" cy="1257366"/>
            <a:chOff x="7786710" y="2171634"/>
            <a:chExt cx="571504" cy="1257366"/>
          </a:xfrm>
        </p:grpSpPr>
        <p:sp>
          <p:nvSpPr>
            <p:cNvPr id="78" name="Прямоугольник 77"/>
            <p:cNvSpPr/>
            <p:nvPr/>
          </p:nvSpPr>
          <p:spPr>
            <a:xfrm>
              <a:off x="7786710" y="2303949"/>
              <a:ext cx="202408" cy="11250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858148" y="2171634"/>
              <a:ext cx="500066" cy="542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/>
                <a:t>a</a:t>
              </a:r>
              <a:endParaRPr lang="uk-UA" sz="2800" b="1" dirty="0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5286380" y="5143512"/>
            <a:ext cx="500636" cy="714380"/>
            <a:chOff x="4643438" y="2000240"/>
            <a:chExt cx="500636" cy="714380"/>
          </a:xfrm>
        </p:grpSpPr>
        <p:sp>
          <p:nvSpPr>
            <p:cNvPr id="81" name="Прямоугольник 80"/>
            <p:cNvSpPr/>
            <p:nvPr/>
          </p:nvSpPr>
          <p:spPr>
            <a:xfrm>
              <a:off x="4929190" y="2000240"/>
              <a:ext cx="214884" cy="57093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4643438" y="2191400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/>
                <a:t>B</a:t>
              </a:r>
              <a:endParaRPr lang="uk-UA" sz="2800" b="1" dirty="0"/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7358082" y="5214950"/>
            <a:ext cx="500066" cy="714380"/>
            <a:chOff x="5572132" y="2571744"/>
            <a:chExt cx="500066" cy="714380"/>
          </a:xfrm>
        </p:grpSpPr>
        <p:sp>
          <p:nvSpPr>
            <p:cNvPr id="84" name="Прямоугольник 83"/>
            <p:cNvSpPr/>
            <p:nvPr/>
          </p:nvSpPr>
          <p:spPr>
            <a:xfrm>
              <a:off x="5572132" y="2571744"/>
              <a:ext cx="214884" cy="57093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5715008" y="2762904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/>
                <a:t>b</a:t>
              </a:r>
              <a:endParaRPr lang="uk-UA" sz="2800" b="1" dirty="0"/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7000892" y="4500570"/>
            <a:ext cx="571504" cy="1257366"/>
            <a:chOff x="7786710" y="2171634"/>
            <a:chExt cx="571504" cy="1257366"/>
          </a:xfrm>
        </p:grpSpPr>
        <p:sp>
          <p:nvSpPr>
            <p:cNvPr id="87" name="Прямоугольник 86"/>
            <p:cNvSpPr/>
            <p:nvPr/>
          </p:nvSpPr>
          <p:spPr>
            <a:xfrm>
              <a:off x="7786710" y="2303949"/>
              <a:ext cx="202408" cy="11250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7858148" y="2171634"/>
              <a:ext cx="500066" cy="542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/>
                <a:t>a</a:t>
              </a:r>
              <a:endParaRPr lang="uk-UA" sz="2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  <p:bldP spid="49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857364"/>
            <a:ext cx="8858250" cy="100013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 smtClean="0"/>
              <a:t>2.</a:t>
            </a:r>
            <a:r>
              <a:rPr lang="uk-UA" b="1" dirty="0" smtClean="0"/>
              <a:t>  </a:t>
            </a:r>
            <a:r>
              <a:rPr lang="uk-UA" sz="4000" b="1" dirty="0" smtClean="0"/>
              <a:t>В чому полягає заслуга Г. Менделя?</a:t>
            </a:r>
          </a:p>
          <a:p>
            <a:endParaRPr lang="uk-UA" sz="40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42910" y="0"/>
            <a:ext cx="785818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Дайте відповідь на запитання</a:t>
            </a:r>
            <a:endParaRPr lang="uk-UA" sz="3600" dirty="0"/>
          </a:p>
        </p:txBody>
      </p:sp>
      <p:pic>
        <p:nvPicPr>
          <p:cNvPr id="4" name="Picture 6" descr="F:\биосинтез\vopr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0"/>
            <a:ext cx="1143008" cy="1109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48" y="3357562"/>
            <a:ext cx="7572428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4800" i="1" dirty="0" smtClean="0"/>
              <a:t>Відкрив закони спадковості</a:t>
            </a:r>
            <a:endParaRPr lang="uk-UA" sz="48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право 5"/>
          <p:cNvSpPr/>
          <p:nvPr/>
        </p:nvSpPr>
        <p:spPr>
          <a:xfrm>
            <a:off x="-32" y="566920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1857356" y="64291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4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♀</a:t>
            </a:r>
            <a:endParaRPr lang="uk-UA" sz="2400" b="1" dirty="0">
              <a:ln w="3155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Умножение 9"/>
          <p:cNvSpPr/>
          <p:nvPr/>
        </p:nvSpPr>
        <p:spPr>
          <a:xfrm>
            <a:off x="4857752" y="500042"/>
            <a:ext cx="360040" cy="432048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6143636" y="571480"/>
            <a:ext cx="4314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♂</a:t>
            </a:r>
            <a:endParaRPr lang="ru-RU" sz="2000" dirty="0">
              <a:ln w="31550" cmpd="sng">
                <a:solidFill>
                  <a:schemeClr val="tx1"/>
                </a:solidFill>
                <a:prstDash val="solid"/>
              </a:ln>
            </a:endParaRPr>
          </a:p>
        </p:txBody>
      </p:sp>
      <p:graphicFrame>
        <p:nvGraphicFramePr>
          <p:cNvPr id="58" name="Таблица 57"/>
          <p:cNvGraphicFramePr>
            <a:graphicFrameLocks noGrp="1"/>
          </p:cNvGraphicFramePr>
          <p:nvPr/>
        </p:nvGraphicFramePr>
        <p:xfrm>
          <a:off x="1428730" y="2643180"/>
          <a:ext cx="7715270" cy="38576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8692"/>
                <a:gridCol w="1714512"/>
                <a:gridCol w="1785950"/>
                <a:gridCol w="1643074"/>
                <a:gridCol w="1643042"/>
              </a:tblGrid>
              <a:tr h="771531">
                <a:tc>
                  <a:txBody>
                    <a:bodyPr/>
                    <a:lstStyle/>
                    <a:p>
                      <a:pPr algn="ctr"/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71531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71531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71531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71531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7" name="TextBox 66"/>
          <p:cNvSpPr txBox="1"/>
          <p:nvPr/>
        </p:nvSpPr>
        <p:spPr>
          <a:xfrm>
            <a:off x="1496176" y="2895897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4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♀</a:t>
            </a:r>
            <a:endParaRPr lang="uk-UA" sz="2400" b="1" dirty="0">
              <a:ln w="3155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>
            <a:spLocks noChangeArrowheads="1"/>
          </p:cNvSpPr>
          <p:nvPr/>
        </p:nvSpPr>
        <p:spPr bwMode="auto">
          <a:xfrm>
            <a:off x="1857356" y="2643182"/>
            <a:ext cx="516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♂</a:t>
            </a:r>
            <a:endParaRPr lang="ru-RU" sz="2400" dirty="0">
              <a:ln w="31550" cmpd="sng">
                <a:solidFill>
                  <a:schemeClr val="tx1"/>
                </a:solidFill>
                <a:prstDash val="solid"/>
              </a:ln>
            </a:endParaRPr>
          </a:p>
        </p:txBody>
      </p:sp>
      <p:pic>
        <p:nvPicPr>
          <p:cNvPr id="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0539" y="3567886"/>
            <a:ext cx="51289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3567886"/>
            <a:ext cx="51289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9563" y="3639324"/>
            <a:ext cx="51289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027" y="4353704"/>
            <a:ext cx="51289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16489" y="4302388"/>
            <a:ext cx="51289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027" y="5143512"/>
            <a:ext cx="51289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0539" y="5072074"/>
            <a:ext cx="51289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027" y="5857892"/>
            <a:ext cx="51289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4255054"/>
            <a:ext cx="504056" cy="54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4255054"/>
            <a:ext cx="504056" cy="54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5815860"/>
            <a:ext cx="504056" cy="54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5112028"/>
            <a:ext cx="504056" cy="53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5112028"/>
            <a:ext cx="504056" cy="53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5857892"/>
            <a:ext cx="504056" cy="53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8" y="5918371"/>
            <a:ext cx="576064" cy="51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1" name="Прямая соединительная линия 100"/>
          <p:cNvCxnSpPr/>
          <p:nvPr/>
        </p:nvCxnSpPr>
        <p:spPr>
          <a:xfrm>
            <a:off x="1428728" y="2714620"/>
            <a:ext cx="857256" cy="7143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Стрелка вправо 101"/>
          <p:cNvSpPr/>
          <p:nvPr/>
        </p:nvSpPr>
        <p:spPr>
          <a:xfrm>
            <a:off x="0" y="1857364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F1</a:t>
            </a:r>
            <a:endParaRPr lang="uk-UA" dirty="0"/>
          </a:p>
        </p:txBody>
      </p:sp>
      <p:sp>
        <p:nvSpPr>
          <p:cNvPr id="103" name="Стрелка вправо 102"/>
          <p:cNvSpPr/>
          <p:nvPr/>
        </p:nvSpPr>
        <p:spPr>
          <a:xfrm>
            <a:off x="-32" y="4293096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F2</a:t>
            </a:r>
            <a:endParaRPr lang="uk-UA" dirty="0"/>
          </a:p>
        </p:txBody>
      </p:sp>
      <p:sp>
        <p:nvSpPr>
          <p:cNvPr id="209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00B050"/>
                </a:solidFill>
              </a:rPr>
              <a:t>Цитологічні основи </a:t>
            </a:r>
            <a:r>
              <a:rPr lang="uk-UA" sz="3200" b="1" dirty="0" err="1" smtClean="0">
                <a:solidFill>
                  <a:srgbClr val="00B050"/>
                </a:solidFill>
              </a:rPr>
              <a:t>дигібридного</a:t>
            </a:r>
            <a:r>
              <a:rPr lang="uk-UA" sz="3200" b="1" dirty="0" smtClean="0">
                <a:solidFill>
                  <a:srgbClr val="00B050"/>
                </a:solidFill>
              </a:rPr>
              <a:t> схрещування</a:t>
            </a:r>
            <a:endParaRPr lang="uk-UA" sz="3200" dirty="0"/>
          </a:p>
        </p:txBody>
      </p:sp>
      <p:pic>
        <p:nvPicPr>
          <p:cNvPr id="2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500042"/>
            <a:ext cx="58153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928802"/>
            <a:ext cx="65422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0" name="Умножение 219"/>
          <p:cNvSpPr/>
          <p:nvPr/>
        </p:nvSpPr>
        <p:spPr>
          <a:xfrm>
            <a:off x="4857752" y="2000240"/>
            <a:ext cx="360040" cy="432048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2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857364"/>
            <a:ext cx="642942" cy="631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9" name="Группа 258"/>
          <p:cNvGrpSpPr/>
          <p:nvPr/>
        </p:nvGrpSpPr>
        <p:grpSpPr>
          <a:xfrm>
            <a:off x="6786578" y="3571876"/>
            <a:ext cx="288032" cy="548680"/>
            <a:chOff x="683568" y="6309320"/>
            <a:chExt cx="288032" cy="548680"/>
          </a:xfrm>
        </p:grpSpPr>
        <p:sp>
          <p:nvSpPr>
            <p:cNvPr id="260" name="Прямоугольник 259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61" name="TextBox 260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271" name="Группа 270"/>
          <p:cNvGrpSpPr/>
          <p:nvPr/>
        </p:nvGrpSpPr>
        <p:grpSpPr>
          <a:xfrm>
            <a:off x="1357290" y="3500438"/>
            <a:ext cx="432048" cy="548680"/>
            <a:chOff x="0" y="6309320"/>
            <a:chExt cx="432048" cy="548680"/>
          </a:xfrm>
        </p:grpSpPr>
        <p:sp>
          <p:nvSpPr>
            <p:cNvPr id="272" name="TextBox 271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273" name="Прямоугольник 272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274" name="Группа 273"/>
          <p:cNvGrpSpPr/>
          <p:nvPr/>
        </p:nvGrpSpPr>
        <p:grpSpPr>
          <a:xfrm>
            <a:off x="1855076" y="3786190"/>
            <a:ext cx="288032" cy="400110"/>
            <a:chOff x="971600" y="6457890"/>
            <a:chExt cx="288032" cy="400110"/>
          </a:xfrm>
        </p:grpSpPr>
        <p:sp>
          <p:nvSpPr>
            <p:cNvPr id="275" name="Прямоугольник 274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76" name="TextBox 275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283" name="Группа 282"/>
          <p:cNvGrpSpPr/>
          <p:nvPr/>
        </p:nvGrpSpPr>
        <p:grpSpPr>
          <a:xfrm>
            <a:off x="1357290" y="4237642"/>
            <a:ext cx="432048" cy="548680"/>
            <a:chOff x="0" y="6309320"/>
            <a:chExt cx="432048" cy="548680"/>
          </a:xfrm>
        </p:grpSpPr>
        <p:sp>
          <p:nvSpPr>
            <p:cNvPr id="284" name="TextBox 283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285" name="Прямоугольник 284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286" name="Группа 285"/>
          <p:cNvGrpSpPr/>
          <p:nvPr/>
        </p:nvGrpSpPr>
        <p:grpSpPr>
          <a:xfrm>
            <a:off x="2000232" y="4500570"/>
            <a:ext cx="288032" cy="400110"/>
            <a:chOff x="8244408" y="2060848"/>
            <a:chExt cx="288032" cy="400110"/>
          </a:xfrm>
        </p:grpSpPr>
        <p:sp>
          <p:nvSpPr>
            <p:cNvPr id="287" name="Прямоугольник 286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88" name="TextBox 287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289" name="Группа 288"/>
          <p:cNvGrpSpPr/>
          <p:nvPr/>
        </p:nvGrpSpPr>
        <p:grpSpPr>
          <a:xfrm>
            <a:off x="8358214" y="3571876"/>
            <a:ext cx="288032" cy="548680"/>
            <a:chOff x="683568" y="6309320"/>
            <a:chExt cx="288032" cy="548680"/>
          </a:xfrm>
        </p:grpSpPr>
        <p:sp>
          <p:nvSpPr>
            <p:cNvPr id="290" name="Прямоугольник 289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91" name="TextBox 290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292" name="Группа 291"/>
          <p:cNvGrpSpPr/>
          <p:nvPr/>
        </p:nvGrpSpPr>
        <p:grpSpPr>
          <a:xfrm>
            <a:off x="1857356" y="5357826"/>
            <a:ext cx="288032" cy="400110"/>
            <a:chOff x="971600" y="6457890"/>
            <a:chExt cx="288032" cy="400110"/>
          </a:xfrm>
        </p:grpSpPr>
        <p:sp>
          <p:nvSpPr>
            <p:cNvPr id="293" name="Прямоугольник 292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94" name="TextBox 293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295" name="Группа 294"/>
          <p:cNvGrpSpPr/>
          <p:nvPr/>
        </p:nvGrpSpPr>
        <p:grpSpPr>
          <a:xfrm>
            <a:off x="1643042" y="5809278"/>
            <a:ext cx="288032" cy="548680"/>
            <a:chOff x="683568" y="6309320"/>
            <a:chExt cx="288032" cy="548680"/>
          </a:xfrm>
        </p:grpSpPr>
        <p:sp>
          <p:nvSpPr>
            <p:cNvPr id="296" name="Прямоугольник 295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97" name="TextBox 296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298" name="Группа 297"/>
          <p:cNvGrpSpPr/>
          <p:nvPr/>
        </p:nvGrpSpPr>
        <p:grpSpPr>
          <a:xfrm>
            <a:off x="1997952" y="6100724"/>
            <a:ext cx="288032" cy="400110"/>
            <a:chOff x="8244408" y="2060848"/>
            <a:chExt cx="288032" cy="400110"/>
          </a:xfrm>
        </p:grpSpPr>
        <p:sp>
          <p:nvSpPr>
            <p:cNvPr id="299" name="Прямоугольник 298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00" name="TextBox 299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301" name="Группа 300"/>
          <p:cNvGrpSpPr/>
          <p:nvPr/>
        </p:nvGrpSpPr>
        <p:grpSpPr>
          <a:xfrm>
            <a:off x="3000364" y="3500438"/>
            <a:ext cx="432048" cy="548680"/>
            <a:chOff x="0" y="6309320"/>
            <a:chExt cx="432048" cy="548680"/>
          </a:xfrm>
        </p:grpSpPr>
        <p:sp>
          <p:nvSpPr>
            <p:cNvPr id="302" name="TextBox 301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303" name="Прямоугольник 302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307" name="Группа 306"/>
          <p:cNvGrpSpPr/>
          <p:nvPr/>
        </p:nvGrpSpPr>
        <p:grpSpPr>
          <a:xfrm>
            <a:off x="3714744" y="3786190"/>
            <a:ext cx="288032" cy="400110"/>
            <a:chOff x="971600" y="6457890"/>
            <a:chExt cx="288032" cy="400110"/>
          </a:xfrm>
        </p:grpSpPr>
        <p:sp>
          <p:nvSpPr>
            <p:cNvPr id="308" name="Прямоугольник 307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09" name="TextBox 308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310" name="Группа 309"/>
          <p:cNvGrpSpPr/>
          <p:nvPr/>
        </p:nvGrpSpPr>
        <p:grpSpPr>
          <a:xfrm>
            <a:off x="3428992" y="3786190"/>
            <a:ext cx="288032" cy="400110"/>
            <a:chOff x="971600" y="6457890"/>
            <a:chExt cx="288032" cy="400110"/>
          </a:xfrm>
        </p:grpSpPr>
        <p:sp>
          <p:nvSpPr>
            <p:cNvPr id="311" name="Прямоугольник 310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12" name="TextBox 311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pic>
        <p:nvPicPr>
          <p:cNvPr id="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027" y="3571876"/>
            <a:ext cx="51289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6" name="Группа 315"/>
          <p:cNvGrpSpPr/>
          <p:nvPr/>
        </p:nvGrpSpPr>
        <p:grpSpPr>
          <a:xfrm>
            <a:off x="2786050" y="4286256"/>
            <a:ext cx="432048" cy="548680"/>
            <a:chOff x="0" y="6309320"/>
            <a:chExt cx="432048" cy="548680"/>
          </a:xfrm>
        </p:grpSpPr>
        <p:sp>
          <p:nvSpPr>
            <p:cNvPr id="317" name="TextBox 316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318" name="Прямоугольник 317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319" name="Группа 318"/>
          <p:cNvGrpSpPr/>
          <p:nvPr/>
        </p:nvGrpSpPr>
        <p:grpSpPr>
          <a:xfrm>
            <a:off x="3071802" y="4286256"/>
            <a:ext cx="432048" cy="548680"/>
            <a:chOff x="0" y="6309320"/>
            <a:chExt cx="432048" cy="548680"/>
          </a:xfrm>
        </p:grpSpPr>
        <p:sp>
          <p:nvSpPr>
            <p:cNvPr id="320" name="TextBox 319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321" name="Прямоугольник 320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322" name="Группа 321"/>
          <p:cNvGrpSpPr/>
          <p:nvPr/>
        </p:nvGrpSpPr>
        <p:grpSpPr>
          <a:xfrm>
            <a:off x="3498150" y="4529088"/>
            <a:ext cx="288032" cy="400110"/>
            <a:chOff x="971600" y="6457890"/>
            <a:chExt cx="288032" cy="400110"/>
          </a:xfrm>
        </p:grpSpPr>
        <p:sp>
          <p:nvSpPr>
            <p:cNvPr id="323" name="Прямоугольник 322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24" name="TextBox 323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325" name="Группа 324"/>
          <p:cNvGrpSpPr/>
          <p:nvPr/>
        </p:nvGrpSpPr>
        <p:grpSpPr>
          <a:xfrm>
            <a:off x="3857620" y="4529088"/>
            <a:ext cx="288032" cy="400110"/>
            <a:chOff x="8244408" y="2060848"/>
            <a:chExt cx="288032" cy="400110"/>
          </a:xfrm>
        </p:grpSpPr>
        <p:sp>
          <p:nvSpPr>
            <p:cNvPr id="326" name="Прямоугольник 325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27" name="TextBox 326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328" name="Группа 327"/>
          <p:cNvGrpSpPr/>
          <p:nvPr/>
        </p:nvGrpSpPr>
        <p:grpSpPr>
          <a:xfrm>
            <a:off x="2788330" y="2714620"/>
            <a:ext cx="432048" cy="548680"/>
            <a:chOff x="0" y="6309320"/>
            <a:chExt cx="432048" cy="548680"/>
          </a:xfrm>
        </p:grpSpPr>
        <p:sp>
          <p:nvSpPr>
            <p:cNvPr id="329" name="TextBox 328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330" name="Прямоугольник 329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331" name="Группа 330"/>
          <p:cNvGrpSpPr/>
          <p:nvPr/>
        </p:nvGrpSpPr>
        <p:grpSpPr>
          <a:xfrm>
            <a:off x="3286116" y="3000372"/>
            <a:ext cx="288032" cy="400110"/>
            <a:chOff x="971600" y="6457890"/>
            <a:chExt cx="288032" cy="400110"/>
          </a:xfrm>
        </p:grpSpPr>
        <p:sp>
          <p:nvSpPr>
            <p:cNvPr id="332" name="Прямоугольник 331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33" name="TextBox 332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334" name="Группа 333"/>
          <p:cNvGrpSpPr/>
          <p:nvPr/>
        </p:nvGrpSpPr>
        <p:grpSpPr>
          <a:xfrm>
            <a:off x="4497142" y="3543358"/>
            <a:ext cx="432048" cy="548680"/>
            <a:chOff x="0" y="6309320"/>
            <a:chExt cx="432048" cy="548680"/>
          </a:xfrm>
        </p:grpSpPr>
        <p:sp>
          <p:nvSpPr>
            <p:cNvPr id="335" name="TextBox 334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336" name="Прямоугольник 335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337" name="Группа 336"/>
          <p:cNvGrpSpPr/>
          <p:nvPr/>
        </p:nvGrpSpPr>
        <p:grpSpPr>
          <a:xfrm>
            <a:off x="5212662" y="3786190"/>
            <a:ext cx="288032" cy="400110"/>
            <a:chOff x="971600" y="6457890"/>
            <a:chExt cx="288032" cy="400110"/>
          </a:xfrm>
        </p:grpSpPr>
        <p:sp>
          <p:nvSpPr>
            <p:cNvPr id="338" name="Прямоугольник 337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39" name="TextBox 338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340" name="Группа 339"/>
          <p:cNvGrpSpPr/>
          <p:nvPr/>
        </p:nvGrpSpPr>
        <p:grpSpPr>
          <a:xfrm>
            <a:off x="5572132" y="3786190"/>
            <a:ext cx="288032" cy="400110"/>
            <a:chOff x="8244408" y="2060848"/>
            <a:chExt cx="288032" cy="400110"/>
          </a:xfrm>
        </p:grpSpPr>
        <p:sp>
          <p:nvSpPr>
            <p:cNvPr id="341" name="Прямоугольник 340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42" name="TextBox 341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343" name="Группа 342"/>
          <p:cNvGrpSpPr/>
          <p:nvPr/>
        </p:nvGrpSpPr>
        <p:grpSpPr>
          <a:xfrm>
            <a:off x="4786314" y="3523262"/>
            <a:ext cx="432048" cy="548680"/>
            <a:chOff x="0" y="6309320"/>
            <a:chExt cx="432048" cy="548680"/>
          </a:xfrm>
        </p:grpSpPr>
        <p:sp>
          <p:nvSpPr>
            <p:cNvPr id="344" name="TextBox 343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345" name="Прямоугольник 344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346" name="Группа 345"/>
          <p:cNvGrpSpPr/>
          <p:nvPr/>
        </p:nvGrpSpPr>
        <p:grpSpPr>
          <a:xfrm>
            <a:off x="4572000" y="2737444"/>
            <a:ext cx="432048" cy="548680"/>
            <a:chOff x="0" y="6309320"/>
            <a:chExt cx="432048" cy="548680"/>
          </a:xfrm>
        </p:grpSpPr>
        <p:sp>
          <p:nvSpPr>
            <p:cNvPr id="347" name="TextBox 346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348" name="Прямоугольник 347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349" name="Группа 348"/>
          <p:cNvGrpSpPr/>
          <p:nvPr/>
        </p:nvGrpSpPr>
        <p:grpSpPr>
          <a:xfrm>
            <a:off x="5214942" y="3000372"/>
            <a:ext cx="288032" cy="400110"/>
            <a:chOff x="8244408" y="2060848"/>
            <a:chExt cx="288032" cy="400110"/>
          </a:xfrm>
        </p:grpSpPr>
        <p:sp>
          <p:nvSpPr>
            <p:cNvPr id="350" name="Прямоугольник 349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51" name="TextBox 350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352" name="Группа 351"/>
          <p:cNvGrpSpPr/>
          <p:nvPr/>
        </p:nvGrpSpPr>
        <p:grpSpPr>
          <a:xfrm>
            <a:off x="6283092" y="3571876"/>
            <a:ext cx="432048" cy="548680"/>
            <a:chOff x="0" y="6309320"/>
            <a:chExt cx="432048" cy="548680"/>
          </a:xfrm>
        </p:grpSpPr>
        <p:sp>
          <p:nvSpPr>
            <p:cNvPr id="353" name="TextBox 352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354" name="Прямоугольник 353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358" name="Группа 357"/>
          <p:cNvGrpSpPr/>
          <p:nvPr/>
        </p:nvGrpSpPr>
        <p:grpSpPr>
          <a:xfrm>
            <a:off x="6858016" y="3814708"/>
            <a:ext cx="288032" cy="400110"/>
            <a:chOff x="971600" y="6457890"/>
            <a:chExt cx="288032" cy="400110"/>
          </a:xfrm>
        </p:grpSpPr>
        <p:sp>
          <p:nvSpPr>
            <p:cNvPr id="359" name="Прямоугольник 358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60" name="TextBox 359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361" name="Группа 360"/>
          <p:cNvGrpSpPr/>
          <p:nvPr/>
        </p:nvGrpSpPr>
        <p:grpSpPr>
          <a:xfrm>
            <a:off x="7143768" y="3814708"/>
            <a:ext cx="288032" cy="400110"/>
            <a:chOff x="971600" y="6457890"/>
            <a:chExt cx="288032" cy="400110"/>
          </a:xfrm>
        </p:grpSpPr>
        <p:sp>
          <p:nvSpPr>
            <p:cNvPr id="362" name="Прямоугольник 361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63" name="TextBox 362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364" name="Группа 363"/>
          <p:cNvGrpSpPr/>
          <p:nvPr/>
        </p:nvGrpSpPr>
        <p:grpSpPr>
          <a:xfrm>
            <a:off x="7858148" y="3571876"/>
            <a:ext cx="432048" cy="548680"/>
            <a:chOff x="0" y="6309320"/>
            <a:chExt cx="432048" cy="548680"/>
          </a:xfrm>
        </p:grpSpPr>
        <p:sp>
          <p:nvSpPr>
            <p:cNvPr id="365" name="TextBox 364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366" name="Прямоугольник 365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367" name="Группа 366"/>
          <p:cNvGrpSpPr/>
          <p:nvPr/>
        </p:nvGrpSpPr>
        <p:grpSpPr>
          <a:xfrm>
            <a:off x="1643042" y="5072074"/>
            <a:ext cx="288032" cy="548680"/>
            <a:chOff x="683568" y="6309320"/>
            <a:chExt cx="288032" cy="548680"/>
          </a:xfrm>
        </p:grpSpPr>
        <p:sp>
          <p:nvSpPr>
            <p:cNvPr id="368" name="Прямоугольник 367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69" name="TextBox 368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373" name="Группа 372"/>
          <p:cNvGrpSpPr/>
          <p:nvPr/>
        </p:nvGrpSpPr>
        <p:grpSpPr>
          <a:xfrm>
            <a:off x="8501090" y="3814708"/>
            <a:ext cx="288032" cy="400110"/>
            <a:chOff x="971600" y="6457890"/>
            <a:chExt cx="288032" cy="400110"/>
          </a:xfrm>
        </p:grpSpPr>
        <p:sp>
          <p:nvSpPr>
            <p:cNvPr id="374" name="Прямоугольник 373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75" name="TextBox 374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379" name="Группа 378"/>
          <p:cNvGrpSpPr/>
          <p:nvPr/>
        </p:nvGrpSpPr>
        <p:grpSpPr>
          <a:xfrm>
            <a:off x="8858280" y="3814708"/>
            <a:ext cx="288032" cy="400110"/>
            <a:chOff x="8244408" y="2060848"/>
            <a:chExt cx="288032" cy="400110"/>
          </a:xfrm>
        </p:grpSpPr>
        <p:sp>
          <p:nvSpPr>
            <p:cNvPr id="380" name="Прямоугольник 379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81" name="TextBox 380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382" name="Группа 381"/>
          <p:cNvGrpSpPr/>
          <p:nvPr/>
        </p:nvGrpSpPr>
        <p:grpSpPr>
          <a:xfrm>
            <a:off x="6643702" y="3000372"/>
            <a:ext cx="288032" cy="400110"/>
            <a:chOff x="971600" y="6457890"/>
            <a:chExt cx="288032" cy="400110"/>
          </a:xfrm>
        </p:grpSpPr>
        <p:sp>
          <p:nvSpPr>
            <p:cNvPr id="383" name="Прямоугольник 382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84" name="TextBox 383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385" name="Группа 384"/>
          <p:cNvGrpSpPr/>
          <p:nvPr/>
        </p:nvGrpSpPr>
        <p:grpSpPr>
          <a:xfrm>
            <a:off x="6429388" y="2714620"/>
            <a:ext cx="288032" cy="548680"/>
            <a:chOff x="683568" y="6309320"/>
            <a:chExt cx="288032" cy="548680"/>
          </a:xfrm>
        </p:grpSpPr>
        <p:sp>
          <p:nvSpPr>
            <p:cNvPr id="386" name="Прямоугольник 385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87" name="TextBox 386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388" name="Группа 387"/>
          <p:cNvGrpSpPr/>
          <p:nvPr/>
        </p:nvGrpSpPr>
        <p:grpSpPr>
          <a:xfrm>
            <a:off x="8074742" y="2708926"/>
            <a:ext cx="288032" cy="548680"/>
            <a:chOff x="683568" y="6309320"/>
            <a:chExt cx="288032" cy="548680"/>
          </a:xfrm>
        </p:grpSpPr>
        <p:sp>
          <p:nvSpPr>
            <p:cNvPr id="389" name="Прямоугольник 388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90" name="TextBox 389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391" name="Группа 390"/>
          <p:cNvGrpSpPr/>
          <p:nvPr/>
        </p:nvGrpSpPr>
        <p:grpSpPr>
          <a:xfrm>
            <a:off x="8429652" y="3000372"/>
            <a:ext cx="288032" cy="400110"/>
            <a:chOff x="8244408" y="2060848"/>
            <a:chExt cx="288032" cy="400110"/>
          </a:xfrm>
        </p:grpSpPr>
        <p:sp>
          <p:nvSpPr>
            <p:cNvPr id="392" name="Прямоугольник 391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93" name="TextBox 392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394" name="Группа 393"/>
          <p:cNvGrpSpPr/>
          <p:nvPr/>
        </p:nvGrpSpPr>
        <p:grpSpPr>
          <a:xfrm>
            <a:off x="2782630" y="5072074"/>
            <a:ext cx="432048" cy="548680"/>
            <a:chOff x="0" y="6309320"/>
            <a:chExt cx="432048" cy="548680"/>
          </a:xfrm>
        </p:grpSpPr>
        <p:sp>
          <p:nvSpPr>
            <p:cNvPr id="395" name="TextBox 394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396" name="Прямоугольник 395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397" name="Группа 396"/>
          <p:cNvGrpSpPr/>
          <p:nvPr/>
        </p:nvGrpSpPr>
        <p:grpSpPr>
          <a:xfrm>
            <a:off x="3426712" y="5286388"/>
            <a:ext cx="288032" cy="400110"/>
            <a:chOff x="971600" y="6457890"/>
            <a:chExt cx="288032" cy="400110"/>
          </a:xfrm>
        </p:grpSpPr>
        <p:sp>
          <p:nvSpPr>
            <p:cNvPr id="398" name="Прямоугольник 397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99" name="TextBox 398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400" name="Группа 399"/>
          <p:cNvGrpSpPr/>
          <p:nvPr/>
        </p:nvGrpSpPr>
        <p:grpSpPr>
          <a:xfrm>
            <a:off x="3712464" y="5286388"/>
            <a:ext cx="288032" cy="400110"/>
            <a:chOff x="971600" y="6457890"/>
            <a:chExt cx="288032" cy="400110"/>
          </a:xfrm>
        </p:grpSpPr>
        <p:sp>
          <p:nvSpPr>
            <p:cNvPr id="401" name="Прямоугольник 400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02" name="TextBox 401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403" name="Группа 402"/>
          <p:cNvGrpSpPr/>
          <p:nvPr/>
        </p:nvGrpSpPr>
        <p:grpSpPr>
          <a:xfrm>
            <a:off x="3283836" y="5072074"/>
            <a:ext cx="288032" cy="548680"/>
            <a:chOff x="683568" y="6309320"/>
            <a:chExt cx="288032" cy="548680"/>
          </a:xfrm>
        </p:grpSpPr>
        <p:sp>
          <p:nvSpPr>
            <p:cNvPr id="404" name="Прямоугольник 403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05" name="TextBox 404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406" name="Группа 405"/>
          <p:cNvGrpSpPr/>
          <p:nvPr/>
        </p:nvGrpSpPr>
        <p:grpSpPr>
          <a:xfrm>
            <a:off x="4500562" y="5043556"/>
            <a:ext cx="432048" cy="548680"/>
            <a:chOff x="0" y="6309320"/>
            <a:chExt cx="432048" cy="548680"/>
          </a:xfrm>
        </p:grpSpPr>
        <p:sp>
          <p:nvSpPr>
            <p:cNvPr id="407" name="TextBox 406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408" name="Прямоугольник 407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409" name="Группа 408"/>
          <p:cNvGrpSpPr/>
          <p:nvPr/>
        </p:nvGrpSpPr>
        <p:grpSpPr>
          <a:xfrm>
            <a:off x="5143504" y="5286388"/>
            <a:ext cx="288032" cy="400110"/>
            <a:chOff x="971600" y="6457890"/>
            <a:chExt cx="288032" cy="400110"/>
          </a:xfrm>
        </p:grpSpPr>
        <p:sp>
          <p:nvSpPr>
            <p:cNvPr id="410" name="Прямоугольник 409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11" name="TextBox 410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412" name="Группа 411"/>
          <p:cNvGrpSpPr/>
          <p:nvPr/>
        </p:nvGrpSpPr>
        <p:grpSpPr>
          <a:xfrm>
            <a:off x="5500694" y="5286388"/>
            <a:ext cx="288032" cy="400110"/>
            <a:chOff x="8244408" y="2060848"/>
            <a:chExt cx="288032" cy="400110"/>
          </a:xfrm>
        </p:grpSpPr>
        <p:sp>
          <p:nvSpPr>
            <p:cNvPr id="413" name="Прямоугольник 412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14" name="TextBox 413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418" name="Группа 417"/>
          <p:cNvGrpSpPr/>
          <p:nvPr/>
        </p:nvGrpSpPr>
        <p:grpSpPr>
          <a:xfrm>
            <a:off x="6715140" y="4286256"/>
            <a:ext cx="288032" cy="548680"/>
            <a:chOff x="683568" y="6309320"/>
            <a:chExt cx="288032" cy="548680"/>
          </a:xfrm>
        </p:grpSpPr>
        <p:sp>
          <p:nvSpPr>
            <p:cNvPr id="419" name="Прямоугольник 418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20" name="TextBox 419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421" name="Группа 420"/>
          <p:cNvGrpSpPr/>
          <p:nvPr/>
        </p:nvGrpSpPr>
        <p:grpSpPr>
          <a:xfrm>
            <a:off x="6215074" y="4286256"/>
            <a:ext cx="432048" cy="548680"/>
            <a:chOff x="0" y="6309320"/>
            <a:chExt cx="432048" cy="548680"/>
          </a:xfrm>
        </p:grpSpPr>
        <p:sp>
          <p:nvSpPr>
            <p:cNvPr id="422" name="TextBox 421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423" name="Прямоугольник 422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424" name="Группа 423"/>
          <p:cNvGrpSpPr/>
          <p:nvPr/>
        </p:nvGrpSpPr>
        <p:grpSpPr>
          <a:xfrm>
            <a:off x="6855736" y="4572008"/>
            <a:ext cx="288032" cy="400110"/>
            <a:chOff x="971600" y="6457890"/>
            <a:chExt cx="288032" cy="400110"/>
          </a:xfrm>
        </p:grpSpPr>
        <p:sp>
          <p:nvSpPr>
            <p:cNvPr id="425" name="Прямоугольник 424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26" name="TextBox 425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445" name="Группа 444"/>
          <p:cNvGrpSpPr/>
          <p:nvPr/>
        </p:nvGrpSpPr>
        <p:grpSpPr>
          <a:xfrm>
            <a:off x="7215206" y="4572008"/>
            <a:ext cx="288032" cy="400110"/>
            <a:chOff x="8244408" y="2060848"/>
            <a:chExt cx="288032" cy="400110"/>
          </a:xfrm>
        </p:grpSpPr>
        <p:sp>
          <p:nvSpPr>
            <p:cNvPr id="446" name="Прямоугольник 445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47" name="TextBox 446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448" name="Группа 447"/>
          <p:cNvGrpSpPr/>
          <p:nvPr/>
        </p:nvGrpSpPr>
        <p:grpSpPr>
          <a:xfrm>
            <a:off x="3283836" y="5757936"/>
            <a:ext cx="288032" cy="548680"/>
            <a:chOff x="683568" y="6309320"/>
            <a:chExt cx="288032" cy="548680"/>
          </a:xfrm>
        </p:grpSpPr>
        <p:sp>
          <p:nvSpPr>
            <p:cNvPr id="449" name="Прямоугольник 448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50" name="TextBox 449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451" name="Группа 450"/>
          <p:cNvGrpSpPr/>
          <p:nvPr/>
        </p:nvGrpSpPr>
        <p:grpSpPr>
          <a:xfrm>
            <a:off x="2782630" y="5757936"/>
            <a:ext cx="432048" cy="548680"/>
            <a:chOff x="0" y="6309320"/>
            <a:chExt cx="432048" cy="548680"/>
          </a:xfrm>
        </p:grpSpPr>
        <p:sp>
          <p:nvSpPr>
            <p:cNvPr id="452" name="TextBox 451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453" name="Прямоугольник 452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454" name="Группа 453"/>
          <p:cNvGrpSpPr/>
          <p:nvPr/>
        </p:nvGrpSpPr>
        <p:grpSpPr>
          <a:xfrm>
            <a:off x="3783902" y="6000768"/>
            <a:ext cx="288032" cy="400110"/>
            <a:chOff x="8244408" y="2060848"/>
            <a:chExt cx="288032" cy="400110"/>
          </a:xfrm>
        </p:grpSpPr>
        <p:sp>
          <p:nvSpPr>
            <p:cNvPr id="455" name="Прямоугольник 454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56" name="TextBox 455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457" name="Группа 456"/>
          <p:cNvGrpSpPr/>
          <p:nvPr/>
        </p:nvGrpSpPr>
        <p:grpSpPr>
          <a:xfrm>
            <a:off x="3426712" y="6000768"/>
            <a:ext cx="288032" cy="400110"/>
            <a:chOff x="971600" y="6457890"/>
            <a:chExt cx="288032" cy="400110"/>
          </a:xfrm>
        </p:grpSpPr>
        <p:sp>
          <p:nvSpPr>
            <p:cNvPr id="458" name="Прямоугольник 457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59" name="TextBox 458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460" name="Группа 459"/>
          <p:cNvGrpSpPr/>
          <p:nvPr/>
        </p:nvGrpSpPr>
        <p:grpSpPr>
          <a:xfrm>
            <a:off x="4500562" y="4286256"/>
            <a:ext cx="432048" cy="548680"/>
            <a:chOff x="0" y="6309320"/>
            <a:chExt cx="432048" cy="548680"/>
          </a:xfrm>
        </p:grpSpPr>
        <p:sp>
          <p:nvSpPr>
            <p:cNvPr id="461" name="TextBox 460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462" name="Прямоугольник 461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463" name="Группа 462"/>
          <p:cNvGrpSpPr/>
          <p:nvPr/>
        </p:nvGrpSpPr>
        <p:grpSpPr>
          <a:xfrm>
            <a:off x="4786314" y="4286256"/>
            <a:ext cx="432048" cy="548680"/>
            <a:chOff x="0" y="6309320"/>
            <a:chExt cx="432048" cy="548680"/>
          </a:xfrm>
        </p:grpSpPr>
        <p:sp>
          <p:nvSpPr>
            <p:cNvPr id="464" name="TextBox 463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465" name="Прямоугольник 464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466" name="Группа 465"/>
          <p:cNvGrpSpPr/>
          <p:nvPr/>
        </p:nvGrpSpPr>
        <p:grpSpPr>
          <a:xfrm>
            <a:off x="5286380" y="4529088"/>
            <a:ext cx="288032" cy="400110"/>
            <a:chOff x="8244408" y="2060848"/>
            <a:chExt cx="288032" cy="400110"/>
          </a:xfrm>
        </p:grpSpPr>
        <p:sp>
          <p:nvSpPr>
            <p:cNvPr id="467" name="Прямоугольник 466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68" name="TextBox 467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469" name="Группа 468"/>
          <p:cNvGrpSpPr/>
          <p:nvPr/>
        </p:nvGrpSpPr>
        <p:grpSpPr>
          <a:xfrm>
            <a:off x="5572132" y="4529088"/>
            <a:ext cx="288032" cy="400110"/>
            <a:chOff x="8244408" y="2060848"/>
            <a:chExt cx="288032" cy="400110"/>
          </a:xfrm>
        </p:grpSpPr>
        <p:sp>
          <p:nvSpPr>
            <p:cNvPr id="470" name="Прямоугольник 469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71" name="TextBox 470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304" name="Группа 303"/>
          <p:cNvGrpSpPr/>
          <p:nvPr/>
        </p:nvGrpSpPr>
        <p:grpSpPr>
          <a:xfrm>
            <a:off x="2714612" y="3500438"/>
            <a:ext cx="432048" cy="548680"/>
            <a:chOff x="0" y="6309320"/>
            <a:chExt cx="432048" cy="548680"/>
          </a:xfrm>
        </p:grpSpPr>
        <p:sp>
          <p:nvSpPr>
            <p:cNvPr id="305" name="TextBox 304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306" name="Прямоугольник 305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472" name="Группа 471"/>
          <p:cNvGrpSpPr/>
          <p:nvPr/>
        </p:nvGrpSpPr>
        <p:grpSpPr>
          <a:xfrm>
            <a:off x="6429388" y="5786454"/>
            <a:ext cx="288032" cy="548680"/>
            <a:chOff x="683568" y="6309320"/>
            <a:chExt cx="288032" cy="548680"/>
          </a:xfrm>
        </p:grpSpPr>
        <p:sp>
          <p:nvSpPr>
            <p:cNvPr id="473" name="Прямоугольник 472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74" name="TextBox 473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475" name="Группа 474"/>
          <p:cNvGrpSpPr/>
          <p:nvPr/>
        </p:nvGrpSpPr>
        <p:grpSpPr>
          <a:xfrm>
            <a:off x="6715140" y="5786454"/>
            <a:ext cx="288032" cy="548680"/>
            <a:chOff x="683568" y="6309320"/>
            <a:chExt cx="288032" cy="548680"/>
          </a:xfrm>
        </p:grpSpPr>
        <p:sp>
          <p:nvSpPr>
            <p:cNvPr id="476" name="Прямоугольник 475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77" name="TextBox 476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478" name="Группа 477"/>
          <p:cNvGrpSpPr/>
          <p:nvPr/>
        </p:nvGrpSpPr>
        <p:grpSpPr>
          <a:xfrm>
            <a:off x="6858016" y="6029286"/>
            <a:ext cx="288032" cy="400110"/>
            <a:chOff x="971600" y="6457890"/>
            <a:chExt cx="288032" cy="400110"/>
          </a:xfrm>
        </p:grpSpPr>
        <p:sp>
          <p:nvSpPr>
            <p:cNvPr id="479" name="Прямоугольник 478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80" name="TextBox 479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481" name="Группа 480"/>
          <p:cNvGrpSpPr/>
          <p:nvPr/>
        </p:nvGrpSpPr>
        <p:grpSpPr>
          <a:xfrm>
            <a:off x="7215206" y="6029286"/>
            <a:ext cx="288032" cy="400110"/>
            <a:chOff x="8244408" y="2060848"/>
            <a:chExt cx="288032" cy="400110"/>
          </a:xfrm>
        </p:grpSpPr>
        <p:sp>
          <p:nvSpPr>
            <p:cNvPr id="482" name="Прямоугольник 481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83" name="TextBox 482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484" name="Группа 483"/>
          <p:cNvGrpSpPr/>
          <p:nvPr/>
        </p:nvGrpSpPr>
        <p:grpSpPr>
          <a:xfrm>
            <a:off x="5000628" y="5072074"/>
            <a:ext cx="288032" cy="548680"/>
            <a:chOff x="683568" y="6309320"/>
            <a:chExt cx="288032" cy="548680"/>
          </a:xfrm>
        </p:grpSpPr>
        <p:sp>
          <p:nvSpPr>
            <p:cNvPr id="485" name="Прямоугольник 484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86" name="TextBox 485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487" name="Группа 486"/>
          <p:cNvGrpSpPr/>
          <p:nvPr/>
        </p:nvGrpSpPr>
        <p:grpSpPr>
          <a:xfrm>
            <a:off x="4500562" y="5786454"/>
            <a:ext cx="432048" cy="548680"/>
            <a:chOff x="0" y="6309320"/>
            <a:chExt cx="432048" cy="548680"/>
          </a:xfrm>
        </p:grpSpPr>
        <p:sp>
          <p:nvSpPr>
            <p:cNvPr id="488" name="TextBox 487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489" name="Прямоугольник 488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490" name="Группа 489"/>
          <p:cNvGrpSpPr/>
          <p:nvPr/>
        </p:nvGrpSpPr>
        <p:grpSpPr>
          <a:xfrm>
            <a:off x="5000628" y="5786454"/>
            <a:ext cx="288032" cy="548680"/>
            <a:chOff x="683568" y="6309320"/>
            <a:chExt cx="288032" cy="548680"/>
          </a:xfrm>
        </p:grpSpPr>
        <p:sp>
          <p:nvSpPr>
            <p:cNvPr id="491" name="Прямоугольник 490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92" name="TextBox 491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493" name="Группа 492"/>
          <p:cNvGrpSpPr/>
          <p:nvPr/>
        </p:nvGrpSpPr>
        <p:grpSpPr>
          <a:xfrm>
            <a:off x="5286380" y="6072206"/>
            <a:ext cx="288032" cy="400110"/>
            <a:chOff x="8244408" y="2060848"/>
            <a:chExt cx="288032" cy="400110"/>
          </a:xfrm>
        </p:grpSpPr>
        <p:sp>
          <p:nvSpPr>
            <p:cNvPr id="494" name="Прямоугольник 493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95" name="TextBox 494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496" name="Группа 495"/>
          <p:cNvGrpSpPr/>
          <p:nvPr/>
        </p:nvGrpSpPr>
        <p:grpSpPr>
          <a:xfrm>
            <a:off x="5572132" y="6072206"/>
            <a:ext cx="288032" cy="400110"/>
            <a:chOff x="8244408" y="2060848"/>
            <a:chExt cx="288032" cy="400110"/>
          </a:xfrm>
        </p:grpSpPr>
        <p:sp>
          <p:nvSpPr>
            <p:cNvPr id="497" name="Прямоугольник 496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98" name="TextBox 497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499" name="Группа 498"/>
          <p:cNvGrpSpPr/>
          <p:nvPr/>
        </p:nvGrpSpPr>
        <p:grpSpPr>
          <a:xfrm>
            <a:off x="6429388" y="5072074"/>
            <a:ext cx="288032" cy="548680"/>
            <a:chOff x="683568" y="6309320"/>
            <a:chExt cx="288032" cy="548680"/>
          </a:xfrm>
        </p:grpSpPr>
        <p:sp>
          <p:nvSpPr>
            <p:cNvPr id="500" name="Прямоугольник 499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01" name="TextBox 500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502" name="Группа 501"/>
          <p:cNvGrpSpPr/>
          <p:nvPr/>
        </p:nvGrpSpPr>
        <p:grpSpPr>
          <a:xfrm>
            <a:off x="6712860" y="5094898"/>
            <a:ext cx="288032" cy="548680"/>
            <a:chOff x="683568" y="6309320"/>
            <a:chExt cx="288032" cy="548680"/>
          </a:xfrm>
        </p:grpSpPr>
        <p:sp>
          <p:nvSpPr>
            <p:cNvPr id="503" name="Прямоугольник 502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04" name="TextBox 503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505" name="Группа 504"/>
          <p:cNvGrpSpPr/>
          <p:nvPr/>
        </p:nvGrpSpPr>
        <p:grpSpPr>
          <a:xfrm>
            <a:off x="6858016" y="5314906"/>
            <a:ext cx="288032" cy="400110"/>
            <a:chOff x="971600" y="6457890"/>
            <a:chExt cx="288032" cy="400110"/>
          </a:xfrm>
        </p:grpSpPr>
        <p:sp>
          <p:nvSpPr>
            <p:cNvPr id="506" name="Прямоугольник 505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07" name="TextBox 506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508" name="Группа 507"/>
          <p:cNvGrpSpPr/>
          <p:nvPr/>
        </p:nvGrpSpPr>
        <p:grpSpPr>
          <a:xfrm>
            <a:off x="7143768" y="5314906"/>
            <a:ext cx="288032" cy="400110"/>
            <a:chOff x="971600" y="6457890"/>
            <a:chExt cx="288032" cy="400110"/>
          </a:xfrm>
        </p:grpSpPr>
        <p:sp>
          <p:nvSpPr>
            <p:cNvPr id="509" name="Прямоугольник 508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10" name="TextBox 509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523" name="Группа 522"/>
          <p:cNvGrpSpPr/>
          <p:nvPr/>
        </p:nvGrpSpPr>
        <p:grpSpPr>
          <a:xfrm>
            <a:off x="7784398" y="4286256"/>
            <a:ext cx="432048" cy="548680"/>
            <a:chOff x="0" y="6309320"/>
            <a:chExt cx="432048" cy="548680"/>
          </a:xfrm>
        </p:grpSpPr>
        <p:sp>
          <p:nvSpPr>
            <p:cNvPr id="524" name="TextBox 523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525" name="Прямоугольник 524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526" name="Группа 525"/>
          <p:cNvGrpSpPr/>
          <p:nvPr/>
        </p:nvGrpSpPr>
        <p:grpSpPr>
          <a:xfrm>
            <a:off x="8284464" y="4286256"/>
            <a:ext cx="288032" cy="548680"/>
            <a:chOff x="683568" y="6309320"/>
            <a:chExt cx="288032" cy="548680"/>
          </a:xfrm>
        </p:grpSpPr>
        <p:sp>
          <p:nvSpPr>
            <p:cNvPr id="527" name="Прямоугольник 526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28" name="TextBox 527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529" name="Группа 528"/>
          <p:cNvGrpSpPr/>
          <p:nvPr/>
        </p:nvGrpSpPr>
        <p:grpSpPr>
          <a:xfrm>
            <a:off x="8570216" y="4572008"/>
            <a:ext cx="288032" cy="400110"/>
            <a:chOff x="8244408" y="2060848"/>
            <a:chExt cx="288032" cy="400110"/>
          </a:xfrm>
        </p:grpSpPr>
        <p:sp>
          <p:nvSpPr>
            <p:cNvPr id="530" name="Прямоугольник 529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31" name="TextBox 530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532" name="Группа 531"/>
          <p:cNvGrpSpPr/>
          <p:nvPr/>
        </p:nvGrpSpPr>
        <p:grpSpPr>
          <a:xfrm>
            <a:off x="8855968" y="4572008"/>
            <a:ext cx="288032" cy="400110"/>
            <a:chOff x="8244408" y="2060848"/>
            <a:chExt cx="288032" cy="400110"/>
          </a:xfrm>
        </p:grpSpPr>
        <p:sp>
          <p:nvSpPr>
            <p:cNvPr id="533" name="Прямоугольник 532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34" name="TextBox 533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535" name="Группа 534"/>
          <p:cNvGrpSpPr/>
          <p:nvPr/>
        </p:nvGrpSpPr>
        <p:grpSpPr>
          <a:xfrm>
            <a:off x="8070150" y="5043556"/>
            <a:ext cx="288032" cy="548680"/>
            <a:chOff x="683568" y="6309320"/>
            <a:chExt cx="288032" cy="548680"/>
          </a:xfrm>
        </p:grpSpPr>
        <p:sp>
          <p:nvSpPr>
            <p:cNvPr id="536" name="Прямоугольник 535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37" name="TextBox 536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538" name="Группа 537"/>
          <p:cNvGrpSpPr/>
          <p:nvPr/>
        </p:nvGrpSpPr>
        <p:grpSpPr>
          <a:xfrm>
            <a:off x="8498778" y="5286388"/>
            <a:ext cx="288032" cy="400110"/>
            <a:chOff x="971600" y="6457890"/>
            <a:chExt cx="288032" cy="400110"/>
          </a:xfrm>
        </p:grpSpPr>
        <p:sp>
          <p:nvSpPr>
            <p:cNvPr id="539" name="Прямоугольник 538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40" name="TextBox 539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541" name="Группа 540"/>
          <p:cNvGrpSpPr/>
          <p:nvPr/>
        </p:nvGrpSpPr>
        <p:grpSpPr>
          <a:xfrm>
            <a:off x="8855968" y="6072206"/>
            <a:ext cx="288032" cy="400110"/>
            <a:chOff x="8244408" y="2060848"/>
            <a:chExt cx="288032" cy="400110"/>
          </a:xfrm>
        </p:grpSpPr>
        <p:sp>
          <p:nvSpPr>
            <p:cNvPr id="542" name="Прямоугольник 541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43" name="TextBox 542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544" name="Группа 543"/>
          <p:cNvGrpSpPr/>
          <p:nvPr/>
        </p:nvGrpSpPr>
        <p:grpSpPr>
          <a:xfrm>
            <a:off x="8355934" y="5072074"/>
            <a:ext cx="288032" cy="548680"/>
            <a:chOff x="683568" y="6309320"/>
            <a:chExt cx="288032" cy="548680"/>
          </a:xfrm>
        </p:grpSpPr>
        <p:sp>
          <p:nvSpPr>
            <p:cNvPr id="545" name="Прямоугольник 544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46" name="TextBox 545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547" name="Группа 546"/>
          <p:cNvGrpSpPr/>
          <p:nvPr/>
        </p:nvGrpSpPr>
        <p:grpSpPr>
          <a:xfrm>
            <a:off x="8355934" y="5809278"/>
            <a:ext cx="288032" cy="548680"/>
            <a:chOff x="683568" y="6309320"/>
            <a:chExt cx="288032" cy="548680"/>
          </a:xfrm>
        </p:grpSpPr>
        <p:sp>
          <p:nvSpPr>
            <p:cNvPr id="548" name="Прямоугольник 547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49" name="TextBox 548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550" name="Группа 549"/>
          <p:cNvGrpSpPr/>
          <p:nvPr/>
        </p:nvGrpSpPr>
        <p:grpSpPr>
          <a:xfrm>
            <a:off x="8072462" y="5809278"/>
            <a:ext cx="288032" cy="548680"/>
            <a:chOff x="683568" y="6309320"/>
            <a:chExt cx="288032" cy="548680"/>
          </a:xfrm>
        </p:grpSpPr>
        <p:sp>
          <p:nvSpPr>
            <p:cNvPr id="551" name="Прямоугольник 550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52" name="TextBox 551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553" name="Группа 552"/>
          <p:cNvGrpSpPr/>
          <p:nvPr/>
        </p:nvGrpSpPr>
        <p:grpSpPr>
          <a:xfrm>
            <a:off x="8570248" y="6072206"/>
            <a:ext cx="288032" cy="400110"/>
            <a:chOff x="8244408" y="2060848"/>
            <a:chExt cx="288032" cy="400110"/>
          </a:xfrm>
        </p:grpSpPr>
        <p:sp>
          <p:nvSpPr>
            <p:cNvPr id="554" name="Прямоугольник 553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55" name="TextBox 554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556" name="Группа 555"/>
          <p:cNvGrpSpPr/>
          <p:nvPr/>
        </p:nvGrpSpPr>
        <p:grpSpPr>
          <a:xfrm>
            <a:off x="8858280" y="5286388"/>
            <a:ext cx="288032" cy="400110"/>
            <a:chOff x="8244408" y="2060848"/>
            <a:chExt cx="288032" cy="400110"/>
          </a:xfrm>
        </p:grpSpPr>
        <p:sp>
          <p:nvSpPr>
            <p:cNvPr id="557" name="Прямоугольник 556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58" name="TextBox 557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559" name="Группа 558"/>
          <p:cNvGrpSpPr/>
          <p:nvPr/>
        </p:nvGrpSpPr>
        <p:grpSpPr>
          <a:xfrm>
            <a:off x="0" y="2714620"/>
            <a:ext cx="1368152" cy="1285884"/>
            <a:chOff x="0" y="2714620"/>
            <a:chExt cx="1368152" cy="1285884"/>
          </a:xfrm>
        </p:grpSpPr>
        <p:sp>
          <p:nvSpPr>
            <p:cNvPr id="560" name="Стрелка вправо 559"/>
            <p:cNvSpPr/>
            <p:nvPr/>
          </p:nvSpPr>
          <p:spPr>
            <a:xfrm rot="5400000">
              <a:off x="288000" y="3140968"/>
              <a:ext cx="1143008" cy="576064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uk-UA" sz="2400" b="1" dirty="0"/>
            </a:p>
          </p:txBody>
        </p:sp>
        <p:sp>
          <p:nvSpPr>
            <p:cNvPr id="561" name="Стрелка вправо 560"/>
            <p:cNvSpPr/>
            <p:nvPr/>
          </p:nvSpPr>
          <p:spPr>
            <a:xfrm>
              <a:off x="0" y="2714620"/>
              <a:ext cx="1368152" cy="576064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err="1" smtClean="0"/>
                <a:t>Гамети</a:t>
              </a:r>
              <a:endParaRPr lang="uk-UA" sz="2400" b="1" dirty="0"/>
            </a:p>
          </p:txBody>
        </p:sp>
      </p:grpSp>
      <p:grpSp>
        <p:nvGrpSpPr>
          <p:cNvPr id="562" name="Группа 561"/>
          <p:cNvGrpSpPr/>
          <p:nvPr/>
        </p:nvGrpSpPr>
        <p:grpSpPr>
          <a:xfrm>
            <a:off x="3071802" y="1928802"/>
            <a:ext cx="432048" cy="548680"/>
            <a:chOff x="0" y="6309320"/>
            <a:chExt cx="432048" cy="548680"/>
          </a:xfrm>
        </p:grpSpPr>
        <p:sp>
          <p:nvSpPr>
            <p:cNvPr id="563" name="TextBox 562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564" name="Прямоугольник 563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565" name="Группа 564"/>
          <p:cNvGrpSpPr/>
          <p:nvPr/>
        </p:nvGrpSpPr>
        <p:grpSpPr>
          <a:xfrm>
            <a:off x="3643306" y="1928802"/>
            <a:ext cx="288032" cy="548680"/>
            <a:chOff x="683568" y="6309320"/>
            <a:chExt cx="288032" cy="548680"/>
          </a:xfrm>
        </p:grpSpPr>
        <p:sp>
          <p:nvSpPr>
            <p:cNvPr id="566" name="Прямоугольник 565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67" name="TextBox 566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568" name="Группа 567"/>
          <p:cNvGrpSpPr/>
          <p:nvPr/>
        </p:nvGrpSpPr>
        <p:grpSpPr>
          <a:xfrm>
            <a:off x="3929058" y="2143116"/>
            <a:ext cx="288032" cy="400110"/>
            <a:chOff x="971600" y="6457890"/>
            <a:chExt cx="288032" cy="400110"/>
          </a:xfrm>
        </p:grpSpPr>
        <p:sp>
          <p:nvSpPr>
            <p:cNvPr id="569" name="Прямоугольник 568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70" name="TextBox 569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571" name="Группа 570"/>
          <p:cNvGrpSpPr/>
          <p:nvPr/>
        </p:nvGrpSpPr>
        <p:grpSpPr>
          <a:xfrm>
            <a:off x="4357686" y="2143116"/>
            <a:ext cx="288032" cy="400110"/>
            <a:chOff x="8244408" y="2060848"/>
            <a:chExt cx="288032" cy="400110"/>
          </a:xfrm>
        </p:grpSpPr>
        <p:sp>
          <p:nvSpPr>
            <p:cNvPr id="572" name="Прямоугольник 571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73" name="TextBox 572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574" name="Группа 573"/>
          <p:cNvGrpSpPr/>
          <p:nvPr/>
        </p:nvGrpSpPr>
        <p:grpSpPr>
          <a:xfrm>
            <a:off x="6286512" y="1928802"/>
            <a:ext cx="432048" cy="548680"/>
            <a:chOff x="0" y="6309320"/>
            <a:chExt cx="432048" cy="548680"/>
          </a:xfrm>
        </p:grpSpPr>
        <p:sp>
          <p:nvSpPr>
            <p:cNvPr id="575" name="TextBox 574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576" name="Прямоугольник 575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577" name="Группа 576"/>
          <p:cNvGrpSpPr/>
          <p:nvPr/>
        </p:nvGrpSpPr>
        <p:grpSpPr>
          <a:xfrm>
            <a:off x="6858016" y="1928802"/>
            <a:ext cx="288032" cy="548680"/>
            <a:chOff x="683568" y="6309320"/>
            <a:chExt cx="288032" cy="548680"/>
          </a:xfrm>
        </p:grpSpPr>
        <p:sp>
          <p:nvSpPr>
            <p:cNvPr id="578" name="Прямоугольник 577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79" name="TextBox 578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580" name="Группа 579"/>
          <p:cNvGrpSpPr/>
          <p:nvPr/>
        </p:nvGrpSpPr>
        <p:grpSpPr>
          <a:xfrm>
            <a:off x="7072330" y="2143116"/>
            <a:ext cx="288032" cy="400110"/>
            <a:chOff x="971600" y="6457890"/>
            <a:chExt cx="288032" cy="400110"/>
          </a:xfrm>
        </p:grpSpPr>
        <p:sp>
          <p:nvSpPr>
            <p:cNvPr id="581" name="Прямоугольник 580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82" name="TextBox 581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583" name="Группа 582"/>
          <p:cNvGrpSpPr/>
          <p:nvPr/>
        </p:nvGrpSpPr>
        <p:grpSpPr>
          <a:xfrm>
            <a:off x="7500958" y="2143116"/>
            <a:ext cx="288032" cy="400110"/>
            <a:chOff x="8244408" y="2060848"/>
            <a:chExt cx="288032" cy="400110"/>
          </a:xfrm>
        </p:grpSpPr>
        <p:sp>
          <p:nvSpPr>
            <p:cNvPr id="584" name="Прямоугольник 583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85" name="TextBox 584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586" name="Группа 585"/>
          <p:cNvGrpSpPr/>
          <p:nvPr/>
        </p:nvGrpSpPr>
        <p:grpSpPr>
          <a:xfrm>
            <a:off x="2714612" y="428604"/>
            <a:ext cx="432048" cy="548680"/>
            <a:chOff x="0" y="6309320"/>
            <a:chExt cx="432048" cy="548680"/>
          </a:xfrm>
        </p:grpSpPr>
        <p:sp>
          <p:nvSpPr>
            <p:cNvPr id="587" name="TextBox 586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588" name="Прямоугольник 587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589" name="Группа 588"/>
          <p:cNvGrpSpPr/>
          <p:nvPr/>
        </p:nvGrpSpPr>
        <p:grpSpPr>
          <a:xfrm>
            <a:off x="3000364" y="428604"/>
            <a:ext cx="432048" cy="548680"/>
            <a:chOff x="0" y="6309320"/>
            <a:chExt cx="432048" cy="548680"/>
          </a:xfrm>
        </p:grpSpPr>
        <p:sp>
          <p:nvSpPr>
            <p:cNvPr id="590" name="TextBox 589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591" name="Прямоугольник 590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592" name="Группа 591"/>
          <p:cNvGrpSpPr/>
          <p:nvPr/>
        </p:nvGrpSpPr>
        <p:grpSpPr>
          <a:xfrm>
            <a:off x="3500430" y="642918"/>
            <a:ext cx="288032" cy="400110"/>
            <a:chOff x="971600" y="6457890"/>
            <a:chExt cx="288032" cy="400110"/>
          </a:xfrm>
        </p:grpSpPr>
        <p:sp>
          <p:nvSpPr>
            <p:cNvPr id="593" name="Прямоугольник 592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94" name="TextBox 593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595" name="Группа 594"/>
          <p:cNvGrpSpPr/>
          <p:nvPr/>
        </p:nvGrpSpPr>
        <p:grpSpPr>
          <a:xfrm>
            <a:off x="3857620" y="642918"/>
            <a:ext cx="288032" cy="400110"/>
            <a:chOff x="971600" y="6457890"/>
            <a:chExt cx="288032" cy="400110"/>
          </a:xfrm>
        </p:grpSpPr>
        <p:sp>
          <p:nvSpPr>
            <p:cNvPr id="596" name="Прямоугольник 595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97" name="TextBox 596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601" name="Группа 600"/>
          <p:cNvGrpSpPr/>
          <p:nvPr/>
        </p:nvGrpSpPr>
        <p:grpSpPr>
          <a:xfrm>
            <a:off x="7286644" y="500042"/>
            <a:ext cx="288032" cy="548680"/>
            <a:chOff x="683568" y="6309320"/>
            <a:chExt cx="288032" cy="548680"/>
          </a:xfrm>
        </p:grpSpPr>
        <p:sp>
          <p:nvSpPr>
            <p:cNvPr id="602" name="Прямоугольник 601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03" name="TextBox 602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604" name="Группа 603"/>
          <p:cNvGrpSpPr/>
          <p:nvPr/>
        </p:nvGrpSpPr>
        <p:grpSpPr>
          <a:xfrm>
            <a:off x="7572396" y="500042"/>
            <a:ext cx="288032" cy="548680"/>
            <a:chOff x="683568" y="6309320"/>
            <a:chExt cx="288032" cy="548680"/>
          </a:xfrm>
        </p:grpSpPr>
        <p:sp>
          <p:nvSpPr>
            <p:cNvPr id="605" name="Прямоугольник 604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06" name="TextBox 605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607" name="Группа 606"/>
          <p:cNvGrpSpPr/>
          <p:nvPr/>
        </p:nvGrpSpPr>
        <p:grpSpPr>
          <a:xfrm>
            <a:off x="7858148" y="714356"/>
            <a:ext cx="288032" cy="400110"/>
            <a:chOff x="8244408" y="2060848"/>
            <a:chExt cx="288032" cy="400110"/>
          </a:xfrm>
        </p:grpSpPr>
        <p:sp>
          <p:nvSpPr>
            <p:cNvPr id="608" name="Прямоугольник 607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09" name="TextBox 608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grpSp>
        <p:nvGrpSpPr>
          <p:cNvPr id="610" name="Группа 609"/>
          <p:cNvGrpSpPr/>
          <p:nvPr/>
        </p:nvGrpSpPr>
        <p:grpSpPr>
          <a:xfrm>
            <a:off x="8143900" y="714356"/>
            <a:ext cx="288032" cy="400110"/>
            <a:chOff x="8244408" y="2060848"/>
            <a:chExt cx="288032" cy="400110"/>
          </a:xfrm>
        </p:grpSpPr>
        <p:sp>
          <p:nvSpPr>
            <p:cNvPr id="611" name="Прямоугольник 610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12" name="TextBox 611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  <p:pic>
        <p:nvPicPr>
          <p:cNvPr id="355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500042"/>
            <a:ext cx="656594" cy="58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Стрелка вправо 355"/>
          <p:cNvSpPr/>
          <p:nvPr/>
        </p:nvSpPr>
        <p:spPr>
          <a:xfrm>
            <a:off x="0" y="1142984"/>
            <a:ext cx="1368152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Гамети</a:t>
            </a:r>
            <a:endParaRPr lang="uk-UA" sz="2400" b="1" dirty="0"/>
          </a:p>
        </p:txBody>
      </p:sp>
      <p:grpSp>
        <p:nvGrpSpPr>
          <p:cNvPr id="370" name="Группа 369"/>
          <p:cNvGrpSpPr/>
          <p:nvPr/>
        </p:nvGrpSpPr>
        <p:grpSpPr>
          <a:xfrm>
            <a:off x="3500430" y="1428736"/>
            <a:ext cx="288032" cy="400110"/>
            <a:chOff x="971600" y="6457890"/>
            <a:chExt cx="288032" cy="400110"/>
          </a:xfrm>
        </p:grpSpPr>
        <p:sp>
          <p:nvSpPr>
            <p:cNvPr id="371" name="Прямоугольник 370"/>
            <p:cNvSpPr/>
            <p:nvPr/>
          </p:nvSpPr>
          <p:spPr>
            <a:xfrm>
              <a:off x="1187624" y="6525344"/>
              <a:ext cx="72008" cy="21602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72" name="TextBox 371"/>
            <p:cNvSpPr txBox="1"/>
            <p:nvPr/>
          </p:nvSpPr>
          <p:spPr>
            <a:xfrm>
              <a:off x="971600" y="6457890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В</a:t>
              </a:r>
              <a:endParaRPr lang="uk-UA" sz="2000" dirty="0"/>
            </a:p>
          </p:txBody>
        </p:sp>
      </p:grpSp>
      <p:grpSp>
        <p:nvGrpSpPr>
          <p:cNvPr id="376" name="Группа 375"/>
          <p:cNvGrpSpPr/>
          <p:nvPr/>
        </p:nvGrpSpPr>
        <p:grpSpPr>
          <a:xfrm>
            <a:off x="3071802" y="1142984"/>
            <a:ext cx="432048" cy="548680"/>
            <a:chOff x="0" y="6309320"/>
            <a:chExt cx="432048" cy="548680"/>
          </a:xfrm>
        </p:grpSpPr>
        <p:sp>
          <p:nvSpPr>
            <p:cNvPr id="377" name="TextBox 376"/>
            <p:cNvSpPr txBox="1"/>
            <p:nvPr/>
          </p:nvSpPr>
          <p:spPr>
            <a:xfrm>
              <a:off x="0" y="630932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A</a:t>
              </a:r>
              <a:endParaRPr lang="uk-UA" sz="2000" dirty="0"/>
            </a:p>
          </p:txBody>
        </p:sp>
        <p:sp>
          <p:nvSpPr>
            <p:cNvPr id="378" name="Прямоугольник 377"/>
            <p:cNvSpPr/>
            <p:nvPr/>
          </p:nvSpPr>
          <p:spPr>
            <a:xfrm>
              <a:off x="32352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415" name="Группа 414"/>
          <p:cNvGrpSpPr/>
          <p:nvPr/>
        </p:nvGrpSpPr>
        <p:grpSpPr>
          <a:xfrm>
            <a:off x="7429520" y="1214422"/>
            <a:ext cx="288032" cy="548680"/>
            <a:chOff x="683568" y="6309320"/>
            <a:chExt cx="288032" cy="548680"/>
          </a:xfrm>
        </p:grpSpPr>
        <p:sp>
          <p:nvSpPr>
            <p:cNvPr id="416" name="Прямоугольник 415"/>
            <p:cNvSpPr/>
            <p:nvPr/>
          </p:nvSpPr>
          <p:spPr>
            <a:xfrm>
              <a:off x="683568" y="6425952"/>
              <a:ext cx="7200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17" name="TextBox 416"/>
            <p:cNvSpPr txBox="1"/>
            <p:nvPr/>
          </p:nvSpPr>
          <p:spPr>
            <a:xfrm>
              <a:off x="683568" y="6309320"/>
              <a:ext cx="2880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dirty="0" smtClean="0"/>
                <a:t>а</a:t>
              </a:r>
              <a:endParaRPr lang="uk-UA" sz="2000" dirty="0"/>
            </a:p>
          </p:txBody>
        </p:sp>
      </p:grpSp>
      <p:grpSp>
        <p:nvGrpSpPr>
          <p:cNvPr id="427" name="Группа 426"/>
          <p:cNvGrpSpPr/>
          <p:nvPr/>
        </p:nvGrpSpPr>
        <p:grpSpPr>
          <a:xfrm>
            <a:off x="7715272" y="1500174"/>
            <a:ext cx="288032" cy="400110"/>
            <a:chOff x="8244408" y="2060848"/>
            <a:chExt cx="288032" cy="400110"/>
          </a:xfrm>
        </p:grpSpPr>
        <p:sp>
          <p:nvSpPr>
            <p:cNvPr id="428" name="Прямоугольник 427"/>
            <p:cNvSpPr/>
            <p:nvPr/>
          </p:nvSpPr>
          <p:spPr>
            <a:xfrm>
              <a:off x="8244408" y="2132856"/>
              <a:ext cx="72008" cy="2160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29" name="TextBox 428"/>
            <p:cNvSpPr txBox="1"/>
            <p:nvPr/>
          </p:nvSpPr>
          <p:spPr>
            <a:xfrm>
              <a:off x="8316416" y="2060848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b</a:t>
              </a:r>
              <a:endParaRPr lang="uk-UA" sz="2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/>
          <a:lstStyle/>
          <a:p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Висновки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5143536"/>
          </a:xfrm>
          <a:solidFill>
            <a:srgbClr val="CCFF99"/>
          </a:solidFill>
        </p:spPr>
        <p:txBody>
          <a:bodyPr>
            <a:norm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Дигібридне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схрещування – це по суті два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моногібридних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які ніби накладаються одне на друге. 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дигібридному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схрещуванні розщеплення за фенотипом відбувається у співвідношенні 9:3:3:1. </a:t>
            </a:r>
          </a:p>
          <a:p>
            <a:pPr algn="just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При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дигідридному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схрещуванні обидві пари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алельних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генів успадковуються незалежно одна від одної.</a:t>
            </a:r>
          </a:p>
          <a:p>
            <a:pPr algn="just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4. Закон незалежного комбінування станів ознак  справджується при умові, якщо пари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алельних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генів розташовані в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негомологічних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хромосомах</a:t>
            </a:r>
            <a:r>
              <a:rPr lang="uk-UA" sz="2800" dirty="0" smtClean="0"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FF00"/>
                </a:solidFill>
              </a:rPr>
              <a:t>Практична робота №5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4143380"/>
            <a:ext cx="8715404" cy="2062103"/>
          </a:xfrm>
          <a:prstGeom prst="rect">
            <a:avLst/>
          </a:prstGeom>
          <a:solidFill>
            <a:srgbClr val="CCFF9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solidFill>
                  <a:schemeClr val="tx1"/>
                </a:solidFill>
              </a:rPr>
              <a:t>Мета:</a:t>
            </a:r>
            <a:r>
              <a:rPr lang="uk-UA" sz="3200" dirty="0" smtClean="0">
                <a:solidFill>
                  <a:schemeClr val="tx1"/>
                </a:solidFill>
              </a:rPr>
              <a:t> навчитись </a:t>
            </a:r>
            <a:r>
              <a:rPr lang="uk-UA" sz="3200" dirty="0" smtClean="0"/>
              <a:t>моделювати закономірності </a:t>
            </a:r>
            <a:r>
              <a:rPr lang="uk-UA" sz="3200" dirty="0" err="1" smtClean="0"/>
              <a:t>дигібридного</a:t>
            </a:r>
            <a:r>
              <a:rPr lang="uk-UA" sz="3200" dirty="0" smtClean="0"/>
              <a:t> схрещування, визначати генотип і фенотип нащадків та батьківських форм, прогнозувати прояви ознак у потомстві. </a:t>
            </a:r>
            <a:endParaRPr lang="uk-UA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285860"/>
            <a:ext cx="8572560" cy="2585323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5400" b="1" dirty="0" err="1" smtClean="0"/>
              <a:t>“</a:t>
            </a:r>
            <a:r>
              <a:rPr lang="uk-UA" sz="5400" b="1" i="1" dirty="0" err="1" smtClean="0"/>
              <a:t>Розв</a:t>
            </a:r>
            <a:r>
              <a:rPr lang="uk-UA" sz="5400" b="1" i="1" dirty="0" err="1" smtClean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uk-UA" sz="5400" b="1" i="1" dirty="0" err="1" smtClean="0"/>
              <a:t>язання</a:t>
            </a:r>
            <a:r>
              <a:rPr lang="uk-UA" sz="5400" b="1" i="1" dirty="0" smtClean="0"/>
              <a:t> типових задач з генетики. </a:t>
            </a:r>
            <a:r>
              <a:rPr lang="uk-UA" sz="5400" b="1" i="1" dirty="0" err="1" smtClean="0"/>
              <a:t>Дигібридне</a:t>
            </a:r>
            <a:r>
              <a:rPr lang="uk-UA" sz="5400" b="1" i="1" dirty="0" smtClean="0"/>
              <a:t> </a:t>
            </a:r>
            <a:r>
              <a:rPr lang="uk-UA" sz="5400" b="1" i="1" dirty="0" err="1" smtClean="0"/>
              <a:t>схрещування”</a:t>
            </a:r>
            <a:endParaRPr lang="uk-UA" sz="5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1000100" y="4286256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0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дві</a:t>
            </a:r>
            <a:endParaRPr lang="ru-RU" sz="40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929188" y="4357688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endParaRPr lang="ru-RU" sz="3200" b="1" dirty="0" smtClean="0">
              <a:solidFill>
                <a:srgbClr val="000000"/>
              </a:solidFill>
              <a:latin typeface="Arial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sz="40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багато</a:t>
            </a:r>
            <a:endParaRPr lang="ru-RU" sz="4000" b="1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uk-UA" sz="3200" b="1" dirty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857752" y="2857500"/>
            <a:ext cx="3286123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  <a:endParaRPr lang="uk-UA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00100" y="2928934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одна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Управляющая кнопка: настраиваемая 30">
            <a:hlinkClick r:id="" action="ppaction://hlinkshowjump?jump=nextslide" highlightClick="1"/>
          </p:cNvPr>
          <p:cNvSpPr/>
          <p:nvPr/>
        </p:nvSpPr>
        <p:spPr>
          <a:xfrm>
            <a:off x="7429500" y="6357938"/>
            <a:ext cx="1714500" cy="500062"/>
          </a:xfrm>
          <a:prstGeom prst="actionButtonBlank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/>
              <a:t>Далі</a:t>
            </a:r>
            <a:r>
              <a:rPr lang="en-US" sz="2400" b="1" dirty="0"/>
              <a:t>&gt;&gt;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85918" y="6072206"/>
            <a:ext cx="5143536" cy="78579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/>
              <a:t>Вірна</a:t>
            </a:r>
            <a:r>
              <a:rPr lang="ru-RU" sz="3200" b="1" dirty="0"/>
              <a:t> </a:t>
            </a:r>
            <a:r>
              <a:rPr lang="ru-RU" sz="3200" b="1" dirty="0" err="1"/>
              <a:t>відповідь</a:t>
            </a:r>
            <a:endParaRPr lang="ru-RU" sz="3200" b="1" dirty="0"/>
          </a:p>
        </p:txBody>
      </p:sp>
      <p:sp>
        <p:nvSpPr>
          <p:cNvPr id="13" name="Овал 12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357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357188" y="4857750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8358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8358188" y="478631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25" name="Овал 2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26" name="Овал 25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32" name="Овал 31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Г</a:t>
            </a:r>
            <a:endParaRPr lang="ru-RU" sz="3600" b="1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358246" cy="1785950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uk-UA" sz="4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 час </a:t>
            </a:r>
            <a:r>
              <a:rPr lang="uk-UA" sz="48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дигібридного</a:t>
            </a:r>
            <a:r>
              <a:rPr lang="uk-UA" sz="4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схрещування аналізуються кількість ознак:</a:t>
            </a:r>
            <a:r>
              <a:rPr lang="uk-UA" sz="4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uk-UA" sz="4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uk-UA" sz="4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071670" y="0"/>
            <a:ext cx="51209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Тести вихідного контролю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F873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5" grpId="1" animBg="1"/>
      <p:bldP spid="26" grpId="0" animBg="1"/>
      <p:bldP spid="26" grpId="1" animBg="1"/>
      <p:bldP spid="32" grpId="0" animBg="1"/>
      <p:bldP spid="32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4857752" y="2786058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40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aabb</a:t>
            </a:r>
            <a:endParaRPr lang="ru-RU" sz="40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929190" y="4357694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en-US" sz="40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AaBB</a:t>
            </a:r>
            <a:endParaRPr lang="uk-UA" sz="3200" b="1" dirty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142976" y="2786058"/>
            <a:ext cx="3286123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ААВВ</a:t>
            </a:r>
            <a:endParaRPr lang="uk-UA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71538" y="4286256"/>
            <a:ext cx="3357586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АаВ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Управляющая кнопка: настраиваемая 30">
            <a:hlinkClick r:id="" action="ppaction://hlinkshowjump?jump=nextslide" highlightClick="1"/>
          </p:cNvPr>
          <p:cNvSpPr/>
          <p:nvPr/>
        </p:nvSpPr>
        <p:spPr>
          <a:xfrm>
            <a:off x="7429500" y="6357938"/>
            <a:ext cx="1714500" cy="500062"/>
          </a:xfrm>
          <a:prstGeom prst="actionButtonBlank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/>
              <a:t>Далі</a:t>
            </a:r>
            <a:r>
              <a:rPr lang="en-US" sz="2400" b="1" dirty="0"/>
              <a:t>&gt;&gt;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85918" y="6072206"/>
            <a:ext cx="5143536" cy="78579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/>
              <a:t>Вірна</a:t>
            </a:r>
            <a:r>
              <a:rPr lang="ru-RU" sz="3200" b="1" dirty="0"/>
              <a:t> </a:t>
            </a:r>
            <a:r>
              <a:rPr lang="ru-RU" sz="3200" b="1" dirty="0" err="1"/>
              <a:t>відповідь</a:t>
            </a:r>
            <a:endParaRPr lang="ru-RU" sz="3200" b="1" dirty="0"/>
          </a:p>
        </p:txBody>
      </p:sp>
      <p:sp>
        <p:nvSpPr>
          <p:cNvPr id="13" name="Овал 12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357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357188" y="4857750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8358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8358188" y="478631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25" name="Овал 2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26" name="Овал 25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32" name="Овал 31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Г</a:t>
            </a:r>
            <a:endParaRPr lang="ru-RU" sz="3600" b="1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857364"/>
          </a:xfrm>
        </p:spPr>
        <p:txBody>
          <a:bodyPr>
            <a:noAutofit/>
          </a:bodyPr>
          <a:lstStyle/>
          <a:p>
            <a:r>
              <a:rPr lang="uk-UA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Дигомозиготний</a:t>
            </a:r>
            <a:r>
              <a:rPr lang="uk-UA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за рецесивними алелями організм позначається:</a:t>
            </a:r>
            <a:endParaRPr lang="uk-UA" sz="4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14546" y="0"/>
            <a:ext cx="51209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Тести вихідного контролю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F873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1" grpId="1" animBg="1"/>
      <p:bldP spid="25" grpId="0" animBg="1"/>
      <p:bldP spid="25" grpId="1" animBg="1"/>
      <p:bldP spid="26" grpId="0" animBg="1"/>
      <p:bldP spid="26" grpId="1" animBg="1"/>
      <p:bldP spid="32" grpId="0" animBg="1"/>
      <p:bldP spid="32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1214414" y="4357694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40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929190" y="4357694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en-US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uk-UA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BB</a:t>
            </a:r>
            <a:endParaRPr lang="uk-UA" sz="3200" b="1" dirty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142976" y="2786058"/>
            <a:ext cx="3286123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40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en-US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bb</a:t>
            </a:r>
            <a:endParaRPr lang="uk-UA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857752" y="2857496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АаВ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Управляющая кнопка: настраиваемая 30">
            <a:hlinkClick r:id="" action="ppaction://hlinkshowjump?jump=nextslide" highlightClick="1"/>
          </p:cNvPr>
          <p:cNvSpPr/>
          <p:nvPr/>
        </p:nvSpPr>
        <p:spPr>
          <a:xfrm>
            <a:off x="7429500" y="6357938"/>
            <a:ext cx="1714500" cy="500062"/>
          </a:xfrm>
          <a:prstGeom prst="actionButtonBlank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/>
              <a:t>Далі</a:t>
            </a:r>
            <a:r>
              <a:rPr lang="en-US" sz="2400" b="1" dirty="0"/>
              <a:t>&gt;&gt;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85918" y="6072206"/>
            <a:ext cx="5143536" cy="78579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/>
              <a:t>Вірна</a:t>
            </a:r>
            <a:r>
              <a:rPr lang="ru-RU" sz="3200" b="1" dirty="0"/>
              <a:t> </a:t>
            </a:r>
            <a:r>
              <a:rPr lang="ru-RU" sz="3200" b="1" dirty="0" err="1"/>
              <a:t>відповідь</a:t>
            </a:r>
            <a:endParaRPr lang="ru-RU" sz="3200" b="1" dirty="0"/>
          </a:p>
        </p:txBody>
      </p:sp>
      <p:sp>
        <p:nvSpPr>
          <p:cNvPr id="13" name="Овал 12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357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357188" y="4857750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8358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8358188" y="478631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25" name="Овал 2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26" name="Овал 25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32" name="Овал 31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Г</a:t>
            </a:r>
            <a:endParaRPr lang="ru-RU" sz="3600" b="1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0" y="571480"/>
            <a:ext cx="9144000" cy="2500330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Гомозиготна особина за домінантною алеллю одного гена і гетерозиготна за другим позначається:</a:t>
            </a:r>
            <a:b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uk-UA" sz="40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14546" y="0"/>
            <a:ext cx="51209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Тести вихідного контролю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F873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3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4857752" y="4286256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чотири</a:t>
            </a:r>
            <a:endParaRPr lang="ru-RU" sz="40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857752" y="2786058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uk-UA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  <a:endParaRPr lang="uk-UA" sz="3200" b="1" dirty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142976" y="2786058"/>
            <a:ext cx="3286123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одну</a:t>
            </a:r>
            <a:endParaRPr lang="uk-UA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142976" y="4286256"/>
            <a:ext cx="3286148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дві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Управляющая кнопка: настраиваемая 30">
            <a:hlinkClick r:id="" action="ppaction://hlinkshowjump?jump=nextslide" highlightClick="1"/>
          </p:cNvPr>
          <p:cNvSpPr/>
          <p:nvPr/>
        </p:nvSpPr>
        <p:spPr>
          <a:xfrm>
            <a:off x="7429500" y="6357938"/>
            <a:ext cx="1714500" cy="500062"/>
          </a:xfrm>
          <a:prstGeom prst="actionButtonBlank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/>
              <a:t>Далі</a:t>
            </a:r>
            <a:r>
              <a:rPr lang="en-US" sz="2400" b="1" dirty="0"/>
              <a:t>&gt;&gt;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85918" y="6072206"/>
            <a:ext cx="5143536" cy="78579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/>
              <a:t>Вірна</a:t>
            </a:r>
            <a:r>
              <a:rPr lang="ru-RU" sz="3200" b="1" dirty="0"/>
              <a:t> </a:t>
            </a:r>
            <a:r>
              <a:rPr lang="ru-RU" sz="3200" b="1" dirty="0" err="1"/>
              <a:t>відповідь</a:t>
            </a:r>
            <a:endParaRPr lang="ru-RU" sz="3200" b="1" dirty="0"/>
          </a:p>
        </p:txBody>
      </p:sp>
      <p:sp>
        <p:nvSpPr>
          <p:cNvPr id="13" name="Овал 12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357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357188" y="4857750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8358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8358188" y="478631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25" name="Овал 2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26" name="Овал 25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32" name="Овал 31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Г</a:t>
            </a:r>
            <a:endParaRPr lang="ru-RU" sz="3600" b="1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0" y="857232"/>
            <a:ext cx="8643966" cy="1857364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Скільки типів гамет утворює організм з генотипом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АаВ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</a:br>
            <a:endParaRPr lang="uk-UA" sz="4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14546" y="0"/>
            <a:ext cx="51209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Тести вихідного контролю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F873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3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4857752" y="2714620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АаВВ</a:t>
            </a:r>
            <a:endParaRPr lang="uk-UA" sz="3200" b="1" dirty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142976" y="2714620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ААВВ</a:t>
            </a:r>
            <a:endParaRPr lang="uk-UA" sz="3200" b="1" dirty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786314" y="4286256"/>
            <a:ext cx="3286123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endParaRPr lang="uk-UA" sz="4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uk-UA" sz="40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bb</a:t>
            </a:r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endParaRPr lang="uk-UA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71538" y="4286256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АаВ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Управляющая кнопка: настраиваемая 30">
            <a:hlinkClick r:id="" action="ppaction://hlinkshowjump?jump=nextslide" highlightClick="1"/>
          </p:cNvPr>
          <p:cNvSpPr/>
          <p:nvPr/>
        </p:nvSpPr>
        <p:spPr>
          <a:xfrm>
            <a:off x="7429500" y="6357938"/>
            <a:ext cx="1714500" cy="500062"/>
          </a:xfrm>
          <a:prstGeom prst="actionButtonBlank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/>
              <a:t>Далі</a:t>
            </a:r>
            <a:r>
              <a:rPr lang="en-US" sz="2400" b="1" dirty="0"/>
              <a:t>&gt;&gt;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85918" y="6072206"/>
            <a:ext cx="5143536" cy="78579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/>
              <a:t>Вірна</a:t>
            </a:r>
            <a:r>
              <a:rPr lang="ru-RU" sz="3200" b="1" dirty="0"/>
              <a:t> </a:t>
            </a:r>
            <a:r>
              <a:rPr lang="ru-RU" sz="3200" b="1" dirty="0" err="1"/>
              <a:t>відповідь</a:t>
            </a:r>
            <a:endParaRPr lang="ru-RU" sz="3200" b="1" dirty="0"/>
          </a:p>
        </p:txBody>
      </p:sp>
      <p:sp>
        <p:nvSpPr>
          <p:cNvPr id="13" name="Овал 12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357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357188" y="4857750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8358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8358188" y="478631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25" name="Овал 2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26" name="Овал 25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32" name="Овал 31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Г</a:t>
            </a:r>
            <a:endParaRPr lang="ru-RU" sz="3600" b="1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214446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Гамети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В,  </a:t>
            </a:r>
            <a:r>
              <a:rPr lang="uk-UA" sz="4800" b="1" i="1" dirty="0" err="1" smtClean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утворені організмом з генотипом: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</a:br>
            <a:endParaRPr lang="uk-UA" sz="4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14546" y="0"/>
            <a:ext cx="51209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Тести вихідного контролю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F873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3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1214414" y="4357694"/>
            <a:ext cx="3214688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9:3:3:1</a:t>
            </a:r>
            <a:endParaRPr lang="ru-RU" sz="40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857752" y="2786058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uk-UA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1:1:1:1</a:t>
            </a:r>
            <a:endParaRPr lang="uk-UA" sz="3200" b="1" dirty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142976" y="2786058"/>
            <a:ext cx="3286123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3:1</a:t>
            </a:r>
            <a:endParaRPr lang="uk-UA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857752" y="4286256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1:2:1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Управляющая кнопка: настраиваемая 30">
            <a:hlinkClick r:id="" action="ppaction://hlinkshowjump?jump=nextslide" highlightClick="1"/>
          </p:cNvPr>
          <p:cNvSpPr/>
          <p:nvPr/>
        </p:nvSpPr>
        <p:spPr>
          <a:xfrm>
            <a:off x="7429500" y="6357938"/>
            <a:ext cx="1714500" cy="500062"/>
          </a:xfrm>
          <a:prstGeom prst="actionButtonBlank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/>
              <a:t>Далі</a:t>
            </a:r>
            <a:r>
              <a:rPr lang="en-US" sz="2400" b="1" dirty="0"/>
              <a:t>&gt;&gt;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85918" y="6072206"/>
            <a:ext cx="5143536" cy="78579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/>
              <a:t>Вірна</a:t>
            </a:r>
            <a:r>
              <a:rPr lang="ru-RU" sz="3200" b="1" dirty="0"/>
              <a:t> </a:t>
            </a:r>
            <a:r>
              <a:rPr lang="ru-RU" sz="3200" b="1" dirty="0" err="1"/>
              <a:t>відповідь</a:t>
            </a:r>
            <a:endParaRPr lang="ru-RU" sz="3200" b="1" dirty="0"/>
          </a:p>
        </p:txBody>
      </p:sp>
      <p:sp>
        <p:nvSpPr>
          <p:cNvPr id="13" name="Овал 12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357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357188" y="4857750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8358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8358188" y="478631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25" name="Овал 2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26" name="Овал 25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32" name="Овал 31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Г</a:t>
            </a:r>
            <a:endParaRPr lang="ru-RU" sz="3600" b="1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2571768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 схрещуванні організмів з генотипами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АаВ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АаВ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у фенотипі нащадків спостерігається розщеплення:</a:t>
            </a:r>
            <a:br>
              <a:rPr lang="uk-UA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endParaRPr lang="uk-UA" sz="4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14546" y="0"/>
            <a:ext cx="51209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Тести вихідного контролю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F873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3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857232"/>
            <a:ext cx="8429652" cy="5509200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1.А, В, – домінантні гени;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2.а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, в, – рецесивні гени;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3.Р – батьківські організми, взяті для схрещування (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відлат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Parentes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»);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4. х – схрещування організмів;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5.♂ – особа чоловічої статі;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6.♀ - особа жіночої статі;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7.F – гібридні покоління (F</a:t>
            </a:r>
            <a:r>
              <a:rPr lang="uk-UA" sz="3200" baseline="-25000" dirty="0" smtClean="0">
                <a:latin typeface="Times New Roman" pitchFamily="18" charset="0"/>
                <a:cs typeface="Times New Roman" pitchFamily="18" charset="0"/>
              </a:rPr>
              <a:t>1 –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перше покоління, F</a:t>
            </a:r>
            <a:r>
              <a:rPr lang="uk-UA" sz="3200" baseline="-25000" dirty="0" smtClean="0">
                <a:latin typeface="Times New Roman" pitchFamily="18" charset="0"/>
                <a:cs typeface="Times New Roman" pitchFamily="18" charset="0"/>
              </a:rPr>
              <a:t>2 –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друге покоління;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8. Р (F</a:t>
            </a:r>
            <a:r>
              <a:rPr lang="uk-UA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) – батьки, які взяті з числа нащадків першого покоління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0"/>
            <a:ext cx="68482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Позначення і символи генетики</a:t>
            </a:r>
            <a:endParaRPr lang="uk-UA" sz="3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7500990" cy="107157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Дайте відповідь на запитання</a:t>
            </a:r>
            <a:endParaRPr lang="uk-UA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142984"/>
            <a:ext cx="8429652" cy="125729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3600" b="1" dirty="0" smtClean="0"/>
              <a:t>3. Як називається перший закон спадковості? Сформулюйте його.</a:t>
            </a:r>
          </a:p>
        </p:txBody>
      </p:sp>
      <p:pic>
        <p:nvPicPr>
          <p:cNvPr id="4" name="Picture 6" descr="F:\биосинтез\vopr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0"/>
            <a:ext cx="1143008" cy="1109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42976" y="2428868"/>
            <a:ext cx="6572296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i="1" dirty="0" smtClean="0"/>
              <a:t>Закон одноманітності гібридів </a:t>
            </a:r>
          </a:p>
          <a:p>
            <a:pPr algn="ctr"/>
            <a:r>
              <a:rPr lang="uk-UA" sz="3200" i="1" dirty="0" smtClean="0"/>
              <a:t>першого покоління</a:t>
            </a:r>
            <a:endParaRPr lang="uk-UA" sz="32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3749457"/>
            <a:ext cx="5357850" cy="31085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i="1" dirty="0" smtClean="0"/>
              <a:t>При схрещуванні особин гомозиготних за домінантними алелями з особинами за рецесивними алелями у фенотипі гібридів першого покоління проявляється лише домінантний стан ознаки</a:t>
            </a:r>
            <a:endParaRPr lang="uk-UA" sz="2800" i="1" dirty="0"/>
          </a:p>
        </p:txBody>
      </p:sp>
      <p:pic>
        <p:nvPicPr>
          <p:cNvPr id="117762" name="Picture 2" descr="Картинки по запросу перший закон менделя"/>
          <p:cNvPicPr>
            <a:picLocks noChangeAspect="1" noChangeArrowheads="1"/>
          </p:cNvPicPr>
          <p:nvPr/>
        </p:nvPicPr>
        <p:blipFill>
          <a:blip r:embed="rId3" cstate="print"/>
          <a:srcRect l="9375" t="10417" r="7813" b="14583"/>
          <a:stretch>
            <a:fillRect/>
          </a:stretch>
        </p:blipFill>
        <p:spPr bwMode="auto">
          <a:xfrm>
            <a:off x="5700151" y="3929066"/>
            <a:ext cx="3192857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857232"/>
            <a:ext cx="8715404" cy="5379037"/>
          </a:xfrm>
          <a:prstGeom prst="rect">
            <a:avLst/>
          </a:prstGeom>
          <a:solidFill>
            <a:srgbClr val="CCFF9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uk-UA" sz="1600" dirty="0" smtClean="0"/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uk-UA" sz="2000" dirty="0" smtClean="0"/>
              <a:t> </a:t>
            </a: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Визначте </a:t>
            </a: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 умовами задачі (або малюнком) домінантну і рецесивну ознаки.</a:t>
            </a:r>
            <a:endParaRPr lang="uk-UA" sz="20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2. Введіть буквені позначення домінантної та рецесивної ознак.</a:t>
            </a:r>
            <a:endParaRPr lang="uk-UA" sz="20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3. Запишіть скорочений запис умови за допомогою генетичної символіки.</a:t>
            </a:r>
            <a:endParaRPr lang="uk-UA" sz="20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4. Запишіть генотипи особин з рецесивною ознакою або особин з відомим за умовою задачі генотипом. </a:t>
            </a:r>
            <a:endParaRPr lang="uk-UA" sz="20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5. Запишіть передбачувані генотипи для особин, у яких гамети відомі, враховуючи при цьому , що один з генів успадковується від особини з рецесивною ознакою, рецесивна ознака виявляється у гомозиготної особини.</a:t>
            </a:r>
            <a:endParaRPr lang="uk-UA" sz="20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6. Запишіть, які гамети утворюють батьківські форми.</a:t>
            </a:r>
            <a:endParaRPr lang="uk-UA" sz="20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7. Складіть схему схрещування. Запишіть генотипи гібридів та їхні гамети в решітку </a:t>
            </a:r>
            <a:r>
              <a:rPr lang="uk-UA" sz="200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Пеннета</a:t>
            </a: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по горизонталі й вертикалі.</a:t>
            </a:r>
            <a:endParaRPr lang="uk-UA" sz="20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8. Запишіть генотипи нащадків у клітинах перетину.</a:t>
            </a:r>
            <a:endParaRPr lang="uk-UA" sz="2000" dirty="0" smtClean="0">
              <a:ea typeface="Times New Roman"/>
              <a:cs typeface="Times New Roman"/>
            </a:endParaRPr>
          </a:p>
          <a:p>
            <a:pPr marL="1260475" marR="13335" indent="-1260475"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9. Визначте співвідношення фенотипів у поколіннях. </a:t>
            </a:r>
            <a:endParaRPr lang="uk-UA" sz="2000" dirty="0" smtClean="0">
              <a:ea typeface="Times New Roman"/>
              <a:cs typeface="Times New Roman"/>
            </a:endParaRPr>
          </a:p>
          <a:p>
            <a:pPr marL="1260475" marR="13335" indent="-1260475" algn="just">
              <a:lnSpc>
                <a:spcPct val="115000"/>
              </a:lnSpc>
              <a:spcAft>
                <a:spcPts val="100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10. Дайте відповіді на всі поставлені питання</a:t>
            </a: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uk-UA" sz="2000" dirty="0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0"/>
            <a:ext cx="89297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Алгоритм  розв’язування генетичних задач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5715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uk-UA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uk-UA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  </a:t>
            </a:r>
            <a:endParaRPr lang="uk-UA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4294967295"/>
          </p:nvPr>
        </p:nvSpPr>
        <p:spPr>
          <a:xfrm>
            <a:off x="0" y="642939"/>
            <a:ext cx="9144000" cy="1214425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73038" marR="13335" indent="-173038" algn="just">
              <a:spcAft>
                <a:spcPts val="1000"/>
              </a:spcAft>
              <a:buNone/>
            </a:pPr>
            <a:r>
              <a:rPr lang="uk-UA" sz="2400" dirty="0" smtClean="0">
                <a:latin typeface="Times New Roman"/>
                <a:ea typeface="Times New Roman"/>
                <a:cs typeface="Times New Roman"/>
              </a:rPr>
              <a:t>          </a:t>
            </a:r>
            <a:r>
              <a:rPr lang="uk-UA" sz="20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Ген чорного забарвлення шерсті мишей домінує над геном білого забарвлення, а коротка шерсть – над довгою. Яке потомство за фенотипом слід очікувати від схрещування чорних довгошерстих з білими короткошерстими мишами, якщо вони гетерозиготні за одним з генів? </a:t>
            </a:r>
            <a:endParaRPr lang="uk-UA" sz="20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4000560" y="435769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214282" y="2071678"/>
          <a:ext cx="8715435" cy="4583291"/>
        </p:xfrm>
        <a:graphic>
          <a:graphicData uri="http://schemas.openxmlformats.org/drawingml/2006/table">
            <a:tbl>
              <a:tblPr/>
              <a:tblGrid>
                <a:gridCol w="3071834"/>
                <a:gridCol w="142876"/>
                <a:gridCol w="571504"/>
                <a:gridCol w="1000132"/>
                <a:gridCol w="1928826"/>
                <a:gridCol w="1857388"/>
                <a:gridCol w="142875"/>
              </a:tblGrid>
              <a:tr h="961778">
                <a:tc rowSpan="4">
                  <a:txBody>
                    <a:bodyPr/>
                    <a:lstStyle/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Дано:</a:t>
                      </a:r>
                    </a:p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 – ген чорної шерсті;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– ген білої шерсті;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– ген короткої шерсті;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– ген довгої шерсті.</a:t>
                      </a:r>
                    </a:p>
                    <a:p>
                      <a:pPr lvl="0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uk-UA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♀</a:t>
                      </a:r>
                      <a:r>
                        <a:rPr lang="ru-RU" sz="2400" dirty="0" smtClean="0">
                          <a:ln w="31550" cmpd="sng">
                            <a:solidFill>
                              <a:schemeClr val="tx1"/>
                            </a:solidFill>
                            <a:prstDash val="solid"/>
                          </a:ln>
                          <a:effectLst>
                            <a:outerShdw blurRad="50800" dist="40000" dir="5400000" algn="tl" rotWithShape="0">
                              <a:srgbClr val="000000">
                                <a:shade val="5000"/>
                                <a:satMod val="120000"/>
                                <a:alpha val="33000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uk-UA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uk-UA" sz="2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en-US" sz="2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bb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lvl="0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uk-UA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♂ </a:t>
                      </a:r>
                      <a:r>
                        <a:rPr lang="uk-UA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ааВ</a:t>
                      </a:r>
                      <a:r>
                        <a:rPr lang="en-US" sz="2400" dirty="0" smtClean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lang="uk-UA" sz="2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Розв'язання:</a:t>
                      </a: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 </a:t>
                      </a:r>
                      <a:r>
                        <a:rPr lang="uk-UA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♀</a:t>
                      </a:r>
                      <a:r>
                        <a:rPr lang="ru-RU" sz="2400" dirty="0" smtClean="0">
                          <a:ln w="31550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50800" dist="40000" dir="5400000" algn="tl" rotWithShape="0">
                              <a:srgbClr val="000000">
                                <a:shade val="5000"/>
                                <a:satMod val="120000"/>
                                <a:alpha val="33000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uk-UA" sz="2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uk-UA" sz="24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bb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 </a:t>
                      </a:r>
                      <a:r>
                        <a:rPr lang="uk-UA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♂ </a:t>
                      </a:r>
                      <a:r>
                        <a:rPr lang="uk-UA" sz="2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ааВ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8757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r>
                        <a:rPr lang="en-US" sz="2400" baseline="-250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</a:t>
                      </a:r>
                      <a:r>
                        <a:rPr lang="uk-UA" sz="16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♂</a:t>
                      </a:r>
                      <a:endParaRPr lang="uk-UA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♀</a:t>
                      </a:r>
                      <a:endParaRPr lang="uk-UA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аВ</a:t>
                      </a: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77164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АаВ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чорні</a:t>
                      </a: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коротка шерсть</a:t>
                      </a: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Аа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bb</a:t>
                      </a:r>
                      <a:endParaRPr lang="uk-UA" sz="24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чорні,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довга шерсть</a:t>
                      </a: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1259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ааВ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білі, </a:t>
                      </a:r>
                      <a:endParaRPr lang="uk-UA" sz="18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коротка </a:t>
                      </a:r>
                      <a:r>
                        <a:rPr lang="uk-UA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шерсть</a:t>
                      </a: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аа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bb</a:t>
                      </a: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білі, </a:t>
                      </a:r>
                      <a:endParaRPr lang="uk-UA" sz="18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довга </a:t>
                      </a:r>
                      <a:r>
                        <a:rPr lang="uk-UA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шерсть</a:t>
                      </a: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91482">
                <a:tc>
                  <a:txBody>
                    <a:bodyPr/>
                    <a:lstStyle/>
                    <a:p>
                      <a:pPr lvl="0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Визначити:</a:t>
                      </a:r>
                    </a:p>
                    <a:p>
                      <a:pPr lvl="0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uk-UA" sz="24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– ? (за фенотипом)</a:t>
                      </a:r>
                      <a:endParaRPr lang="uk-UA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36328">
                <a:tc gridSpan="6">
                  <a:txBody>
                    <a:bodyPr/>
                    <a:lstStyle/>
                    <a:p>
                      <a:pPr lvl="0"/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Відповідь: ¼ чорні, коротка шерсть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;</a:t>
                      </a: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¼ чорні, довга шерсть; </a:t>
                      </a:r>
                    </a:p>
                    <a:p>
                      <a:pPr marL="1435100" lvl="0" indent="0"/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¼ білі, коротка шерсть; ¼ білі, довга шерсть.</a:t>
                      </a:r>
                      <a:endParaRPr lang="uk-UA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1435100" lvl="0" indent="0"/>
                      <a:endParaRPr lang="uk-UA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22" name="Прямая соединительная линия 21"/>
          <p:cNvCxnSpPr/>
          <p:nvPr/>
        </p:nvCxnSpPr>
        <p:spPr>
          <a:xfrm>
            <a:off x="4000496" y="3071810"/>
            <a:ext cx="1000132" cy="7143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5715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uk-UA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uk-UA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  </a:t>
            </a:r>
            <a:endParaRPr lang="uk-UA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4294967295"/>
          </p:nvPr>
        </p:nvSpPr>
        <p:spPr>
          <a:xfrm>
            <a:off x="0" y="642939"/>
            <a:ext cx="9144000" cy="1071549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13335" indent="361950" algn="just">
              <a:spcAft>
                <a:spcPts val="1000"/>
              </a:spcAft>
              <a:buNone/>
            </a:pPr>
            <a:r>
              <a:rPr lang="uk-UA" sz="2000" dirty="0" smtClean="0">
                <a:latin typeface="Times New Roman"/>
                <a:ea typeface="Times New Roman"/>
                <a:cs typeface="Times New Roman"/>
              </a:rPr>
              <a:t>Батько хворіє на мігрень (домінантна ознака), а мати здорова. У батька нормальний слух, у матері також, але вона має рецесивний алель глухоти. Яка ймовірність народження дітей з обома хворобами, якщо батько </a:t>
            </a:r>
            <a:r>
              <a:rPr lang="uk-UA" sz="2000" dirty="0" err="1" smtClean="0">
                <a:latin typeface="Times New Roman"/>
                <a:ea typeface="Times New Roman"/>
                <a:cs typeface="Times New Roman"/>
              </a:rPr>
              <a:t>дигетерозиготний</a:t>
            </a:r>
            <a:r>
              <a:rPr lang="uk-UA" sz="2000" dirty="0" smtClean="0">
                <a:latin typeface="Times New Roman"/>
                <a:ea typeface="Times New Roman"/>
                <a:cs typeface="Times New Roman"/>
              </a:rPr>
              <a:t>? </a:t>
            </a:r>
            <a:endParaRPr lang="uk-UA" sz="2000" dirty="0" smtClean="0">
              <a:ea typeface="Times New Roman"/>
              <a:cs typeface="Times New Roman"/>
            </a:endParaRPr>
          </a:p>
          <a:p>
            <a:pPr marL="173038" marR="13335" indent="-173038" algn="just">
              <a:spcAft>
                <a:spcPts val="1000"/>
              </a:spcAft>
              <a:buNone/>
            </a:pPr>
            <a:endParaRPr lang="uk-UA" sz="20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4000560" y="435769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214282" y="1643051"/>
          <a:ext cx="8775582" cy="4962144"/>
        </p:xfrm>
        <a:graphic>
          <a:graphicData uri="http://schemas.openxmlformats.org/drawingml/2006/table">
            <a:tbl>
              <a:tblPr/>
              <a:tblGrid>
                <a:gridCol w="2154617"/>
                <a:gridCol w="128664"/>
                <a:gridCol w="400859"/>
                <a:gridCol w="701503"/>
                <a:gridCol w="1352899"/>
                <a:gridCol w="1302792"/>
                <a:gridCol w="1302792"/>
                <a:gridCol w="1302792"/>
                <a:gridCol w="128664"/>
              </a:tblGrid>
              <a:tr h="776716">
                <a:tc rowSpan="4">
                  <a:txBody>
                    <a:bodyPr/>
                    <a:lstStyle/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Дано:</a:t>
                      </a:r>
                    </a:p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 – ген мігрені;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– ген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відсутності мігрені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– ген нормального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слуху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– ген глухоти.</a:t>
                      </a:r>
                    </a:p>
                    <a:p>
                      <a:pPr lvl="0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uk-UA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♀</a:t>
                      </a:r>
                      <a:r>
                        <a:rPr lang="ru-RU" sz="2400" dirty="0" smtClean="0">
                          <a:ln w="31550" cmpd="sng">
                            <a:solidFill>
                              <a:schemeClr val="tx1"/>
                            </a:solidFill>
                            <a:prstDash val="solid"/>
                          </a:ln>
                          <a:effectLst>
                            <a:outerShdw blurRad="50800" dist="40000" dir="5400000" algn="tl" rotWithShape="0">
                              <a:srgbClr val="000000">
                                <a:shade val="5000"/>
                                <a:satMod val="120000"/>
                                <a:alpha val="33000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uk-UA" sz="24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ааВ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uk-UA" sz="24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uk-UA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♂ 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lang="uk-UA" sz="2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Розв'язання:</a:t>
                      </a: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 </a:t>
                      </a:r>
                      <a:r>
                        <a:rPr lang="uk-UA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♀</a:t>
                      </a:r>
                      <a:r>
                        <a:rPr lang="ru-RU" sz="2400" dirty="0" smtClean="0">
                          <a:ln w="31550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50800" dist="40000" dir="5400000" algn="tl" rotWithShape="0">
                              <a:srgbClr val="000000">
                                <a:shade val="5000"/>
                                <a:satMod val="120000"/>
                                <a:alpha val="33000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uk-UA" sz="24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ааВ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 </a:t>
                      </a: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 </a:t>
                      </a:r>
                      <a:r>
                        <a:rPr lang="uk-UA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♂ 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26906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r>
                        <a:rPr lang="en-US" sz="2400" baseline="-250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</a:t>
                      </a:r>
                      <a:r>
                        <a:rPr lang="uk-UA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♂</a:t>
                      </a:r>
                      <a:endParaRPr lang="uk-UA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♀</a:t>
                      </a:r>
                      <a:endParaRPr lang="uk-UA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AB</a:t>
                      </a:r>
                      <a:endParaRPr lang="uk-UA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Ab</a:t>
                      </a:r>
                      <a:endParaRPr lang="uk-UA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aB</a:t>
                      </a:r>
                      <a:endParaRPr lang="uk-UA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ab</a:t>
                      </a:r>
                      <a:endParaRPr lang="uk-UA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33379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aB</a:t>
                      </a:r>
                      <a:endParaRPr lang="uk-UA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AaBB</a:t>
                      </a:r>
                      <a:endParaRPr lang="uk-UA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мігрень, норм. слух</a:t>
                      </a:r>
                      <a:endParaRPr lang="uk-UA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AaBb</a:t>
                      </a:r>
                      <a:endParaRPr lang="uk-UA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мігрень, норм. слух</a:t>
                      </a:r>
                      <a:endParaRPr lang="uk-UA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aBB</a:t>
                      </a:r>
                      <a:endParaRPr lang="uk-UA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відсутн</a:t>
                      </a: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. мігрені, норм. слух</a:t>
                      </a:r>
                      <a:endParaRPr lang="uk-UA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aaBb</a:t>
                      </a:r>
                      <a:endParaRPr lang="uk-UA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відсутн</a:t>
                      </a: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мігрені, норм. слух</a:t>
                      </a:r>
                      <a:endParaRPr lang="uk-UA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99050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</a:t>
                      </a:r>
                      <a:endParaRPr lang="uk-UA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AaBb</a:t>
                      </a:r>
                      <a:endParaRPr lang="uk-UA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мігрень, норм. слух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Aabb</a:t>
                      </a:r>
                      <a:endParaRPr lang="uk-UA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мігрень, </a:t>
                      </a:r>
                    </a:p>
                    <a:p>
                      <a:pPr algn="ctr"/>
                      <a:r>
                        <a:rPr lang="uk-UA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глухота</a:t>
                      </a:r>
                      <a:endParaRPr lang="uk-UA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aaBb</a:t>
                      </a:r>
                      <a:endParaRPr lang="uk-UA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відсутн</a:t>
                      </a: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мігрені,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норм. слух</a:t>
                      </a:r>
                      <a:endParaRPr lang="uk-UA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aabb</a:t>
                      </a:r>
                      <a:endParaRPr lang="uk-UA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відсутн</a:t>
                      </a: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мігрені, глухота</a:t>
                      </a:r>
                      <a:endParaRPr lang="uk-UA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31520">
                <a:tc>
                  <a:txBody>
                    <a:bodyPr/>
                    <a:lstStyle/>
                    <a:p>
                      <a:pPr lvl="0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Визначити:</a:t>
                      </a:r>
                    </a:p>
                    <a:p>
                      <a:pPr lvl="0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uk-UA" sz="24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bb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(%)</a:t>
                      </a:r>
                      <a:endParaRPr lang="uk-UA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1435100" indent="-14351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8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1435100" indent="-14351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Відповідь: ймовірність народження дитини з обома хворобами 1/8 (12,5%).</a:t>
                      </a:r>
                      <a:endParaRPr lang="uk-UA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uk-UA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22" name="Прямая соединительная линия 21"/>
          <p:cNvCxnSpPr/>
          <p:nvPr/>
        </p:nvCxnSpPr>
        <p:spPr>
          <a:xfrm rot="16200000" flipH="1">
            <a:off x="2821769" y="2607463"/>
            <a:ext cx="857256" cy="6429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5715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uk-UA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uk-UA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  </a:t>
            </a:r>
            <a:endParaRPr lang="uk-UA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4294967295"/>
          </p:nvPr>
        </p:nvSpPr>
        <p:spPr>
          <a:xfrm>
            <a:off x="0" y="642939"/>
            <a:ext cx="9144000" cy="1214425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13335" indent="361950" algn="just">
              <a:spcAft>
                <a:spcPts val="1000"/>
              </a:spcAft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 людини карий колір очей домінує над блакитним, а здатність краще володіти правою рукою – над здатністю володіти лівою. Кароокий лівша одружився з блакитноокою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правшею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В них народилась дитина – блакитноока лівша. Визначте генотипи батьків.</a:t>
            </a:r>
            <a:endParaRPr lang="uk-UA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4000560" y="435769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214283" y="2071679"/>
          <a:ext cx="8935447" cy="4754880"/>
        </p:xfrm>
        <a:graphic>
          <a:graphicData uri="http://schemas.openxmlformats.org/drawingml/2006/table">
            <a:tbl>
              <a:tblPr/>
              <a:tblGrid>
                <a:gridCol w="3082082"/>
                <a:gridCol w="128664"/>
                <a:gridCol w="5596037"/>
                <a:gridCol w="128664"/>
              </a:tblGrid>
              <a:tr h="3744250"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Дано:</a:t>
                      </a:r>
                    </a:p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 – ген карих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очей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– ген блакитних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очей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– ген володіння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правою рукою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– ген володіння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лівою рукою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lvl="0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uk-UA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♀</a:t>
                      </a:r>
                      <a:r>
                        <a:rPr lang="ru-RU" sz="2400" baseline="0" dirty="0" smtClean="0">
                          <a:ln w="31550" cmpd="sng">
                            <a:solidFill>
                              <a:schemeClr val="tx1"/>
                            </a:solidFill>
                            <a:prstDash val="solid"/>
                          </a:ln>
                          <a:effectLst>
                            <a:outerShdw blurRad="50800" dist="40000" dir="5400000" algn="tl" rotWithShape="0">
                              <a:srgbClr val="000000">
                                <a:shade val="5000"/>
                                <a:satMod val="120000"/>
                                <a:alpha val="33000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ааВ</a:t>
                      </a:r>
                      <a:r>
                        <a:rPr lang="ru-RU" sz="2400" baseline="0" dirty="0" smtClean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lvl="0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uk-UA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♂ 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en-US" sz="2400" dirty="0" smtClean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lvl="0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uk-UA" sz="24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аа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bb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uk-UA" sz="2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Розв'язання: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Генотипи батьків можна визначити за фенотипом і генотипом нащадків. Якщо народилася дитина з рецесивним ознаками, то  її генотип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аа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bb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Це означає, що вона успадкувала один з кожної пари </a:t>
                      </a:r>
                      <a:r>
                        <a:rPr lang="uk-UA" sz="24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алельних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генів від матері, другий – від батька. Звідси, генотип матері </a:t>
                      </a:r>
                      <a:r>
                        <a:rPr lang="uk-UA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ааВ</a:t>
                      </a:r>
                      <a:r>
                        <a:rPr lang="en-US" sz="2400" dirty="0" smtClean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lang="uk-UA" sz="2400" dirty="0" smtClean="0">
                          <a:latin typeface="Times New Roman"/>
                          <a:cs typeface="Times New Roman"/>
                        </a:rPr>
                        <a:t>, батька </a:t>
                      </a:r>
                      <a:r>
                        <a:rPr lang="uk-UA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uk-UA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en-US" sz="2400" dirty="0" smtClean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lang="uk-UA" sz="2400" dirty="0" smtClean="0">
                          <a:latin typeface="Times New Roman"/>
                          <a:cs typeface="Times New Roman"/>
                        </a:rPr>
                        <a:t>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400" dirty="0" smtClean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800" dirty="0" smtClean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1528763" marR="0" indent="-1528763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Відповідь: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генотип матері </a:t>
                      </a:r>
                      <a:r>
                        <a:rPr lang="uk-UA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ааВ</a:t>
                      </a:r>
                      <a:r>
                        <a:rPr lang="en-US" sz="2400" dirty="0" smtClean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lang="uk-UA" sz="2400" dirty="0" smtClean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uk-UA" sz="2400" baseline="0" dirty="0" smtClean="0">
                          <a:latin typeface="Times New Roman"/>
                          <a:cs typeface="Times New Roman"/>
                        </a:rPr>
                        <a:t> </a:t>
                      </a:r>
                    </a:p>
                    <a:p>
                      <a:pPr marL="1528763" marR="0" indent="-93663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aseline="0" dirty="0" smtClean="0">
                          <a:latin typeface="Times New Roman"/>
                          <a:cs typeface="Times New Roman"/>
                        </a:rPr>
                        <a:t>генотип батька </a:t>
                      </a:r>
                      <a:r>
                        <a:rPr lang="uk-UA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uk-UA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en-US" sz="2400" dirty="0" smtClean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lang="uk-UA" sz="2400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lang="uk-UA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632" marR="5163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80773">
                <a:tc>
                  <a:txBody>
                    <a:bodyPr/>
                    <a:lstStyle/>
                    <a:p>
                      <a:pPr lvl="0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Визначити:</a:t>
                      </a:r>
                    </a:p>
                    <a:p>
                      <a:pPr lvl="0"/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генотипи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Р?</a:t>
                      </a:r>
                      <a:endParaRPr lang="uk-UA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5715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uk-UA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uk-UA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  </a:t>
            </a:r>
            <a:endParaRPr lang="uk-UA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4294967295"/>
          </p:nvPr>
        </p:nvSpPr>
        <p:spPr>
          <a:xfrm>
            <a:off x="0" y="500042"/>
            <a:ext cx="9144000" cy="1071549"/>
          </a:xfr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13335" indent="361950" algn="just">
              <a:spcAft>
                <a:spcPts val="1000"/>
              </a:spcAft>
              <a:buNone/>
            </a:pPr>
            <a:r>
              <a:rPr lang="uk-UA" sz="1800" dirty="0" smtClean="0">
                <a:latin typeface="Times New Roman"/>
                <a:ea typeface="Times New Roman"/>
              </a:rPr>
              <a:t>У кроликів звичайна шерсть домінує над подовженою – ангорською, стоячі вуха </a:t>
            </a:r>
            <a:r>
              <a:rPr lang="uk-UA" sz="1800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uk-UA" sz="1800" dirty="0" smtClean="0">
                <a:latin typeface="Times New Roman"/>
                <a:ea typeface="Times New Roman"/>
              </a:rPr>
              <a:t> над </a:t>
            </a:r>
            <a:r>
              <a:rPr lang="uk-UA" sz="1800" dirty="0" err="1" smtClean="0">
                <a:latin typeface="Times New Roman"/>
                <a:ea typeface="Times New Roman"/>
              </a:rPr>
              <a:t>капловухістю</a:t>
            </a:r>
            <a:r>
              <a:rPr lang="uk-UA" sz="1800" dirty="0" smtClean="0">
                <a:latin typeface="Times New Roman"/>
                <a:ea typeface="Times New Roman"/>
              </a:rPr>
              <a:t>. Під час схрещування кролиці зі звичайною шерстю та стоячими вухами з ангорським капловухим самцем у потомстві отримано 25% кроликів зі звичайною вовною і стоячими вухами, 25% </a:t>
            </a:r>
            <a:r>
              <a:rPr lang="uk-UA" sz="1800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– </a:t>
            </a:r>
            <a:r>
              <a:rPr lang="uk-UA" sz="1800" dirty="0" smtClean="0">
                <a:latin typeface="Times New Roman"/>
                <a:ea typeface="Times New Roman"/>
              </a:rPr>
              <a:t>звичайною вовною, але капловухих, 25% </a:t>
            </a:r>
            <a:r>
              <a:rPr lang="uk-UA" sz="1800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uk-UA" sz="1800" dirty="0" smtClean="0">
                <a:latin typeface="Times New Roman"/>
                <a:ea typeface="Times New Roman"/>
              </a:rPr>
              <a:t> з ангорською вовною та стоячими вухами і 25% </a:t>
            </a:r>
            <a:r>
              <a:rPr lang="uk-UA" sz="1800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–</a:t>
            </a:r>
            <a:r>
              <a:rPr lang="uk-UA" sz="1800" dirty="0" smtClean="0">
                <a:latin typeface="Times New Roman"/>
                <a:ea typeface="Times New Roman"/>
              </a:rPr>
              <a:t> капловухих з ангорською вовною. Які генотипи батьківських форм?</a:t>
            </a:r>
            <a:endParaRPr lang="uk-UA" sz="18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4000560" y="435769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214282" y="2203203"/>
          <a:ext cx="6019207" cy="4274767"/>
        </p:xfrm>
        <a:graphic>
          <a:graphicData uri="http://schemas.openxmlformats.org/drawingml/2006/table">
            <a:tbl>
              <a:tblPr/>
              <a:tblGrid>
                <a:gridCol w="2755781"/>
                <a:gridCol w="158010"/>
                <a:gridCol w="422155"/>
                <a:gridCol w="665654"/>
                <a:gridCol w="2017607"/>
              </a:tblGrid>
              <a:tr h="824300">
                <a:tc rowSpan="6">
                  <a:txBody>
                    <a:bodyPr/>
                    <a:lstStyle/>
                    <a:p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Дано:</a:t>
                      </a:r>
                    </a:p>
                    <a:p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А – ген звичайної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шерсті</a:t>
                      </a: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– ген ангорської шерсті;</a:t>
                      </a:r>
                      <a:endParaRPr lang="uk-UA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– ген стоячих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вух;</a:t>
                      </a:r>
                      <a:endParaRPr lang="uk-UA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– ген </a:t>
                      </a:r>
                      <a:r>
                        <a:rPr lang="uk-UA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капловухості</a:t>
                      </a: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lvl="0"/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Р </a:t>
                      </a:r>
                      <a:r>
                        <a:rPr lang="uk-UA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♀</a:t>
                      </a:r>
                      <a:r>
                        <a:rPr lang="ru-RU" sz="1800" dirty="0" smtClean="0">
                          <a:ln w="31550" cmpd="sng">
                            <a:solidFill>
                              <a:schemeClr val="tx1"/>
                            </a:solidFill>
                            <a:prstDash val="solid"/>
                          </a:ln>
                          <a:effectLst>
                            <a:outerShdw blurRad="50800" dist="40000" dir="5400000" algn="tl" rotWithShape="0">
                              <a:srgbClr val="000000">
                                <a:shade val="5000"/>
                                <a:satMod val="120000"/>
                                <a:alpha val="33000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–В–</a:t>
                      </a:r>
                      <a:endParaRPr lang="uk-UA" sz="1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Р </a:t>
                      </a:r>
                      <a:r>
                        <a:rPr lang="uk-UA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♂</a:t>
                      </a: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а</a:t>
                      </a:r>
                      <a:r>
                        <a:rPr lang="en-US" sz="18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abb</a:t>
                      </a:r>
                      <a:endParaRPr lang="uk-UA" sz="18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uk-UA" sz="18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A</a:t>
                      </a:r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–B– 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25%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</a:p>
                    <a:p>
                      <a:pPr lvl="0"/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A–bb 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25%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lvl="0"/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en-US" sz="18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aaB</a:t>
                      </a:r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– 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25%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</a:p>
                    <a:p>
                      <a:pPr lvl="0"/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en-US" sz="18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aabb</a:t>
                      </a:r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25%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).</a:t>
                      </a:r>
                      <a:endParaRPr lang="en-US" sz="18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/>
                      <a:endParaRPr lang="uk-UA" sz="18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7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Розв'язання: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 </a:t>
                      </a:r>
                      <a:r>
                        <a:rPr lang="uk-UA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♀</a:t>
                      </a:r>
                      <a:r>
                        <a:rPr lang="ru-RU" sz="1800" dirty="0" smtClean="0">
                          <a:ln w="31550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blurRad="50800" dist="40000" dir="5400000" algn="tl" rotWithShape="0">
                              <a:srgbClr val="000000">
                                <a:shade val="5000"/>
                                <a:satMod val="120000"/>
                                <a:alpha val="33000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uk-UA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uk-UA" sz="18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аВ</a:t>
                      </a:r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 </a:t>
                      </a:r>
                      <a:r>
                        <a:rPr lang="uk-UA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♂</a:t>
                      </a: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18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abb</a:t>
                      </a: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811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r>
                        <a:rPr lang="en-US" sz="1800" baseline="-250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♂</a:t>
                      </a:r>
                      <a:endParaRPr lang="uk-UA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♀</a:t>
                      </a:r>
                      <a:endParaRPr lang="uk-UA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ab</a:t>
                      </a:r>
                      <a:endParaRPr lang="uk-UA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4537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AB</a:t>
                      </a:r>
                      <a:endParaRPr lang="uk-UA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AaBb</a:t>
                      </a:r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звич</a:t>
                      </a:r>
                      <a:r>
                        <a:rPr lang="uk-UA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uk-UA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шерсть, стоячі вуха</a:t>
                      </a:r>
                      <a:endParaRPr lang="uk-UA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1504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Ab</a:t>
                      </a:r>
                      <a:endParaRPr lang="uk-UA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Aabb</a:t>
                      </a:r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звич</a:t>
                      </a:r>
                      <a:r>
                        <a:rPr lang="uk-UA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uk-UA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шерсть, </a:t>
                      </a:r>
                      <a:r>
                        <a:rPr lang="uk-UA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капловухість</a:t>
                      </a:r>
                      <a:endParaRPr lang="uk-UA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0066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aB</a:t>
                      </a:r>
                      <a:endParaRPr lang="uk-UA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aaBb</a:t>
                      </a:r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ангор. шерсть, стоячі вуха</a:t>
                      </a: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7217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ab</a:t>
                      </a:r>
                      <a:endParaRPr lang="uk-UA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aabb</a:t>
                      </a:r>
                      <a:endParaRPr lang="en-US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ангор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 шерсть,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капловух</a:t>
                      </a:r>
                      <a:r>
                        <a:rPr lang="uk-UA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сть</a:t>
                      </a:r>
                      <a:endParaRPr lang="uk-UA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4287">
                <a:tc>
                  <a:txBody>
                    <a:bodyPr/>
                    <a:lstStyle/>
                    <a:p>
                      <a:pPr lvl="0"/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Визначити: </a:t>
                      </a:r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генотипи</a:t>
                      </a:r>
                      <a:r>
                        <a:rPr lang="uk-UA" sz="1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Р?</a:t>
                      </a:r>
                      <a:endParaRPr lang="uk-UA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0">
                <a:tc gridSpan="5">
                  <a:txBody>
                    <a:bodyPr/>
                    <a:lstStyle/>
                    <a:p>
                      <a:pPr lvl="0"/>
                      <a:endParaRPr lang="uk-UA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Відповідь: генотип кролиці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8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Аа</a:t>
                      </a:r>
                      <a:r>
                        <a:rPr lang="en-US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Bb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генотип кроля </a:t>
                      </a:r>
                      <a:r>
                        <a:rPr lang="en-US" sz="18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aabb</a:t>
                      </a:r>
                      <a:endParaRPr lang="uk-UA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22" name="Прямая соединительная линия 21"/>
          <p:cNvCxnSpPr/>
          <p:nvPr/>
        </p:nvCxnSpPr>
        <p:spPr>
          <a:xfrm>
            <a:off x="3571868" y="3071810"/>
            <a:ext cx="642942" cy="5715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429388" y="2214554"/>
            <a:ext cx="271461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3038" algn="just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За умовою задачі самець має рецесивні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ознаки. Отже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, його генотип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bb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. Самка має домінантні ознаки, тому у її генотипі відомий лише один алель із пари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A–B–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. Визначити генотип самки можна за фенотипом і генотипом нащадків. </a:t>
            </a:r>
          </a:p>
          <a:p>
            <a:pPr indent="173038" algn="just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Спосіб 1. Розщеплення за фенотипом у нащадків 1:1:1:1 (по 25%). Таке розщеплення спостерігається, якщо генотипи батьківських форм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Bb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aabb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3038" algn="just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Спосіб 2. Якщо нащадок має рецесивні ознаки, його генотип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bb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. Отже, генотип кожного з батьківських форм має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рецесивний алель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у кожній парі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алельних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генів.</a:t>
            </a:r>
            <a:endParaRPr lang="uk-UA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796908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Закінчити речення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15370" cy="5715040"/>
          </a:xfrm>
          <a:solidFill>
            <a:srgbClr val="CCFF99"/>
          </a:solidFill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latin typeface="Times New Roman"/>
                <a:ea typeface="Times New Roman"/>
                <a:cs typeface="Times New Roman"/>
              </a:rPr>
              <a:t>1. </a:t>
            </a:r>
            <a:r>
              <a:rPr lang="uk-UA" sz="2800" dirty="0" err="1" smtClean="0">
                <a:latin typeface="Times New Roman"/>
                <a:ea typeface="Times New Roman"/>
                <a:cs typeface="Times New Roman"/>
              </a:rPr>
              <a:t>Дигібридне</a:t>
            </a:r>
            <a:r>
              <a:rPr lang="uk-UA" sz="2800" dirty="0" smtClean="0">
                <a:latin typeface="Times New Roman"/>
                <a:ea typeface="Times New Roman"/>
                <a:cs typeface="Times New Roman"/>
              </a:rPr>
              <a:t> схрещування – це схрещування батьківських форм, які ……….</a:t>
            </a:r>
            <a:endParaRPr lang="uk-UA" sz="28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latin typeface="Times New Roman"/>
                <a:ea typeface="Times New Roman"/>
                <a:cs typeface="Times New Roman"/>
              </a:rPr>
              <a:t>2. Третій закон спадковості, </a:t>
            </a:r>
            <a:r>
              <a:rPr lang="uk-UA" sz="2800" dirty="0" smtClean="0">
                <a:latin typeface="Times New Roman"/>
                <a:ea typeface="Times New Roman"/>
                <a:cs typeface="Times New Roman"/>
              </a:rPr>
              <a:t>встановлений                             Г. </a:t>
            </a:r>
            <a:r>
              <a:rPr lang="uk-UA" sz="2800" dirty="0" smtClean="0">
                <a:latin typeface="Times New Roman"/>
                <a:ea typeface="Times New Roman"/>
                <a:cs typeface="Times New Roman"/>
              </a:rPr>
              <a:t>Менделем, називається ………...</a:t>
            </a:r>
            <a:endParaRPr lang="uk-UA" sz="28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latin typeface="Times New Roman"/>
                <a:ea typeface="Times New Roman"/>
                <a:cs typeface="Times New Roman"/>
              </a:rPr>
              <a:t>3. При </a:t>
            </a:r>
            <a:r>
              <a:rPr lang="uk-UA" sz="2800" dirty="0" err="1" smtClean="0">
                <a:latin typeface="Times New Roman"/>
                <a:ea typeface="Times New Roman"/>
                <a:cs typeface="Times New Roman"/>
              </a:rPr>
              <a:t>дигібридному</a:t>
            </a:r>
            <a:r>
              <a:rPr lang="uk-UA" sz="2800" dirty="0" smtClean="0">
                <a:latin typeface="Times New Roman"/>
                <a:ea typeface="Times New Roman"/>
                <a:cs typeface="Times New Roman"/>
              </a:rPr>
              <a:t> схрещуванні розщеплення за кожною ознакою відбувається ………..</a:t>
            </a:r>
            <a:endParaRPr lang="uk-UA" sz="28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latin typeface="Times New Roman"/>
                <a:ea typeface="Times New Roman"/>
                <a:cs typeface="Times New Roman"/>
              </a:rPr>
              <a:t>4. Незалежне успадкування спостерігається, якщо гени містяться в. …………..</a:t>
            </a:r>
            <a:endParaRPr lang="uk-UA" sz="2800" dirty="0" smtClean="0">
              <a:ea typeface="Times New Roman"/>
              <a:cs typeface="Times New Roman"/>
            </a:endParaRPr>
          </a:p>
          <a:p>
            <a:pPr algn="just"/>
            <a:r>
              <a:rPr lang="uk-UA" sz="2800" dirty="0" smtClean="0">
                <a:latin typeface="Times New Roman"/>
                <a:ea typeface="Times New Roman"/>
              </a:rPr>
              <a:t>5. При схрещуванні </a:t>
            </a:r>
            <a:r>
              <a:rPr lang="uk-UA" sz="2800" dirty="0" err="1" smtClean="0">
                <a:latin typeface="Times New Roman"/>
                <a:ea typeface="Times New Roman"/>
              </a:rPr>
              <a:t>дигетерозиготних</a:t>
            </a:r>
            <a:r>
              <a:rPr lang="uk-UA" sz="2800" dirty="0" smtClean="0">
                <a:latin typeface="Times New Roman"/>
                <a:ea typeface="Times New Roman"/>
              </a:rPr>
              <a:t> особин, у нащадків спостерігається розщеплення за фенотипом …………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FFFF00"/>
                </a:solidFill>
              </a:rPr>
              <a:t>Рефлексія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429684" cy="4429156"/>
          </a:xfrm>
          <a:solidFill>
            <a:srgbClr val="CCFF99"/>
          </a:solidFill>
        </p:spPr>
        <p:txBody>
          <a:bodyPr>
            <a:normAutofit/>
          </a:bodyPr>
          <a:lstStyle/>
          <a:p>
            <a:r>
              <a:rPr lang="uk-UA" dirty="0" smtClean="0"/>
              <a:t>1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. Чи сподобалась Вам тема заняття?</a:t>
            </a:r>
          </a:p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2. Що корисного для себе Ви дізнались?</a:t>
            </a:r>
          </a:p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3. Яка інформація зацікавила Вас найбільше? </a:t>
            </a:r>
          </a:p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4. Як Ви оцінюєте свої набуті знання? Чи достатньо їх, щоб поділитися з іншими? 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FF00"/>
                </a:solidFill>
              </a:rPr>
              <a:t>Домашнє завдання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151553" name="Rectangle 1"/>
          <p:cNvSpPr>
            <a:spLocks noChangeArrowheads="1"/>
          </p:cNvSpPr>
          <p:nvPr/>
        </p:nvSpPr>
        <p:spPr bwMode="auto">
          <a:xfrm>
            <a:off x="500034" y="1394966"/>
            <a:ext cx="8072494" cy="4524315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043238" indent="-3043238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1. Вивчити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§6 у підручнику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Біологія: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для 11 кл.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.: рівень стандарту,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академічний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рівень /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Балан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Ю.Г., Вервес». </a:t>
            </a:r>
          </a:p>
          <a:p>
            <a:pPr marL="3411538" indent="-3411538"/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11538" indent="-3411538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Вивчити §9,10 у підручнику «Загальна біологія: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Для 11 кл.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закладів / М.Є. Кучеренко, Ю.Г. Вервес, П.Г.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Балан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В.М.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Войціцький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Розв’язати задачі 5 – 8 інструктивної картки.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844" y="0"/>
            <a:ext cx="9150844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28596" y="428604"/>
            <a:ext cx="8229600" cy="1143000"/>
          </a:xfrm>
        </p:spPr>
        <p:txBody>
          <a:bodyPr>
            <a:noAutofit/>
          </a:bodyPr>
          <a:lstStyle/>
          <a:p>
            <a:r>
              <a:rPr lang="uk-UA" sz="8000" b="1" dirty="0" smtClean="0">
                <a:solidFill>
                  <a:srgbClr val="99CC00"/>
                </a:solidFill>
              </a:rPr>
              <a:t>ДЯКУЮ ЗА УВАГУ!</a:t>
            </a:r>
            <a:endParaRPr lang="uk-UA" sz="8000" b="1" dirty="0">
              <a:solidFill>
                <a:srgbClr val="99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7643866" cy="107157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Дайте відповідь на запитання</a:t>
            </a:r>
            <a:endParaRPr lang="uk-UA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429684" cy="97154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3600" b="1" dirty="0" smtClean="0"/>
              <a:t>4. Як називається другий закон спадковості? Сформулюйте його</a:t>
            </a:r>
          </a:p>
        </p:txBody>
      </p:sp>
      <p:pic>
        <p:nvPicPr>
          <p:cNvPr id="4" name="Picture 6" descr="F:\биосинтез\vopr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0"/>
            <a:ext cx="1143008" cy="1109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714612" y="2214554"/>
            <a:ext cx="371477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i="1" dirty="0" smtClean="0"/>
              <a:t>Закон розщеплення</a:t>
            </a:r>
            <a:endParaRPr lang="uk-UA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3214686"/>
            <a:ext cx="4929222" cy="329320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i="1" dirty="0" smtClean="0"/>
              <a:t>При схрещуванні гібридів першого покоління між собою серед їхніх нащадків спостерігається явище розщеплення ознак:</a:t>
            </a:r>
          </a:p>
          <a:p>
            <a:pPr algn="ctr"/>
            <a:r>
              <a:rPr lang="uk-UA" sz="2800" i="1" dirty="0" smtClean="0"/>
              <a:t>у фенотипі ¾ гібридів другого покоління проявляється домінантний стан ознаки, а у ¼ - рецесивний. </a:t>
            </a:r>
            <a:endParaRPr lang="uk-UA" sz="2800" i="1" dirty="0"/>
          </a:p>
        </p:txBody>
      </p:sp>
      <p:pic>
        <p:nvPicPr>
          <p:cNvPr id="115713" name="Picture 1" descr="C:\Users\Admin\Desktop\Безымянный...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675324"/>
            <a:ext cx="3929058" cy="21685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5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5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29552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Дайте відповідь на запитання</a:t>
            </a:r>
            <a:endParaRPr lang="uk-UA" sz="3600" dirty="0"/>
          </a:p>
        </p:txBody>
      </p:sp>
      <p:pic>
        <p:nvPicPr>
          <p:cNvPr id="4" name="Picture 6" descr="F:\биосинтез\vopr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0"/>
            <a:ext cx="1143008" cy="1109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034" y="2714620"/>
            <a:ext cx="8215370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i="1" dirty="0" smtClean="0"/>
              <a:t>Гамети гібридного (гетерозиготного) організму </a:t>
            </a:r>
            <a:r>
              <a:rPr lang="uk-UA" sz="3200" i="1" dirty="0" err="1" smtClean="0"/>
              <a:t>“чисті”</a:t>
            </a:r>
            <a:r>
              <a:rPr lang="uk-UA" sz="3200" i="1" dirty="0" smtClean="0"/>
              <a:t>, тобто кожна з його гамет має лише один алель певного гена</a:t>
            </a:r>
            <a:endParaRPr lang="uk-UA" sz="3200" i="1" dirty="0"/>
          </a:p>
        </p:txBody>
      </p:sp>
      <p:sp>
        <p:nvSpPr>
          <p:cNvPr id="6" name="Овал 5"/>
          <p:cNvSpPr/>
          <p:nvPr/>
        </p:nvSpPr>
        <p:spPr>
          <a:xfrm>
            <a:off x="2928926" y="5786430"/>
            <a:ext cx="1071570" cy="107157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А</a:t>
            </a:r>
            <a:endParaRPr lang="uk-UA" sz="4000" b="1" dirty="0"/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4000496" y="4500570"/>
            <a:ext cx="1428760" cy="7858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b="1" dirty="0" err="1" smtClean="0"/>
              <a:t>Аа</a:t>
            </a:r>
            <a:endParaRPr lang="uk-UA" sz="5400" b="1" dirty="0"/>
          </a:p>
        </p:txBody>
      </p:sp>
      <p:sp>
        <p:nvSpPr>
          <p:cNvPr id="8" name="Овал 7"/>
          <p:cNvSpPr/>
          <p:nvPr/>
        </p:nvSpPr>
        <p:spPr>
          <a:xfrm>
            <a:off x="5357818" y="5786430"/>
            <a:ext cx="1071570" cy="107157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/>
              <a:t>а</a:t>
            </a:r>
            <a:endParaRPr lang="uk-UA" sz="4000" b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5000628" y="5429264"/>
            <a:ext cx="435468" cy="520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 flipV="1">
            <a:off x="3714744" y="5429264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316583" y="1500174"/>
            <a:ext cx="89341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/>
              <a:t>5. Як формулюється закон </a:t>
            </a:r>
            <a:r>
              <a:rPr lang="uk-UA" sz="3600" b="1" dirty="0" err="1" smtClean="0"/>
              <a:t>“чистоти”</a:t>
            </a:r>
            <a:r>
              <a:rPr lang="uk-UA" sz="3600" b="1" dirty="0" smtClean="0"/>
              <a:t> гамет?</a:t>
            </a:r>
            <a:endParaRPr lang="uk-U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7286676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Дайте відповідь на запитання</a:t>
            </a:r>
            <a:endParaRPr lang="uk-UA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501122" cy="11144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3600" b="1" dirty="0" smtClean="0"/>
              <a:t>6. Яке схрещування називається </a:t>
            </a:r>
            <a:r>
              <a:rPr lang="uk-UA" sz="3600" b="1" dirty="0" err="1" smtClean="0"/>
              <a:t>аналізуючим</a:t>
            </a:r>
            <a:r>
              <a:rPr lang="uk-UA" sz="3600" b="1" dirty="0" smtClean="0"/>
              <a:t>? </a:t>
            </a:r>
            <a:endParaRPr lang="uk-UA" sz="3600" b="1" dirty="0"/>
          </a:p>
        </p:txBody>
      </p:sp>
      <p:pic>
        <p:nvPicPr>
          <p:cNvPr id="4" name="Picture 6" descr="F:\биосинтез\vopr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0"/>
            <a:ext cx="1143008" cy="1109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48" y="2428868"/>
            <a:ext cx="7858180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i="1" dirty="0" smtClean="0"/>
              <a:t>Схрещування особини, генотип якої невідомий, з особиною, гомозиготною за рецесивною алеллю досліджуваного гена. </a:t>
            </a:r>
            <a:endParaRPr lang="uk-UA" sz="3200" i="1" dirty="0"/>
          </a:p>
        </p:txBody>
      </p:sp>
      <p:pic>
        <p:nvPicPr>
          <p:cNvPr id="119810" name="Picture 2" descr="C:\Users\Admin\Desktop\Безымянный... 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270" y="4214818"/>
            <a:ext cx="5160959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116632"/>
            <a:ext cx="392909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n>
                  <a:solidFill>
                    <a:srgbClr val="00B050"/>
                  </a:solidFill>
                </a:ln>
              </a:rPr>
              <a:t>ГЕНЕТИЧНІ ТЕРМІНИ</a:t>
            </a:r>
            <a:endParaRPr lang="uk-UA" sz="2400" b="1" dirty="0">
              <a:ln>
                <a:solidFill>
                  <a:srgbClr val="00B050"/>
                </a:solidFill>
              </a:ln>
            </a:endParaRPr>
          </a:p>
        </p:txBody>
      </p:sp>
      <p:pic>
        <p:nvPicPr>
          <p:cNvPr id="3" name="Picture 6" descr="F:\биосинтез\vopr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0"/>
            <a:ext cx="662401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-27384"/>
          <a:ext cx="9144000" cy="7002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56740">
                <a:tc rowSpan="1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19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5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grid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8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19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grid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8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7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9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7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3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grid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2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4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1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9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11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5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6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8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94691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00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7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10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94691"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00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</a:tr>
              <a:tr h="364330">
                <a:tc rowSpan="7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187624" y="292494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187624" y="327569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М</a:t>
            </a:r>
            <a:endParaRPr lang="uk-UA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187624" y="370774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214414" y="4000504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З</a:t>
            </a:r>
            <a:endParaRPr lang="uk-UA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187624" y="44278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И</a:t>
            </a:r>
            <a:endParaRPr lang="uk-UA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187624" y="478786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Г</a:t>
            </a:r>
            <a:endParaRPr lang="uk-UA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187624" y="514790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187624" y="550794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187624" y="255561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Г</a:t>
            </a:r>
            <a:endParaRPr lang="uk-UA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187624" y="586798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А</a:t>
            </a:r>
            <a:endParaRPr lang="uk-UA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400050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ІІІ</a:t>
            </a:r>
            <a:endParaRPr lang="uk-UA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835696" y="220486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Д</a:t>
            </a:r>
            <a:endParaRPr lang="uk-UA" sz="2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835696" y="255561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835696" y="291565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М</a:t>
            </a:r>
            <a:endParaRPr lang="uk-UA" sz="2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835696" y="327569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І</a:t>
            </a:r>
            <a:endParaRPr lang="uk-UA" sz="20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835696" y="36450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857356" y="40005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А</a:t>
            </a:r>
            <a:endParaRPr lang="uk-UA" sz="20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835696" y="44278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835696" y="478786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835696" y="514790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835696" y="550794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И</a:t>
            </a:r>
            <a:endParaRPr lang="uk-UA" sz="2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835696" y="586798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Й</a:t>
            </a:r>
            <a:endParaRPr lang="uk-UA" sz="20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2411760" y="18448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Г</a:t>
            </a:r>
            <a:endParaRPr lang="uk-UA" sz="20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2411760" y="220486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2411760" y="25649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2411760" y="292494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2411760" y="32849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2411760" y="36450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И</a:t>
            </a:r>
            <a:endParaRPr lang="uk-UA" sz="20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2428860" y="40005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К</a:t>
            </a:r>
            <a:endParaRPr lang="uk-UA" sz="20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2411760" y="44278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А</a:t>
            </a:r>
            <a:endParaRPr lang="uk-UA" sz="20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059832" y="25649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3059832" y="298766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3059832" y="32849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3059832" y="36450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Р</a:t>
            </a:r>
            <a:endParaRPr lang="uk-UA" sz="20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3071802" y="4000504"/>
            <a:ext cx="5766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3071802" y="4357694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З</a:t>
            </a:r>
            <a:endParaRPr lang="uk-UA" sz="20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3071802" y="4714884"/>
            <a:ext cx="5766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И</a:t>
            </a:r>
            <a:endParaRPr lang="uk-UA" sz="20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3059832" y="514790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Г</a:t>
            </a:r>
            <a:endParaRPr lang="uk-UA" sz="20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3059832" y="550794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3059832" y="586798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3059832" y="62280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А</a:t>
            </a:r>
            <a:endParaRPr lang="uk-UA" sz="20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3059832" y="220486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Г</a:t>
            </a:r>
            <a:endParaRPr lang="uk-UA" sz="2000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3635896" y="32849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М</a:t>
            </a:r>
            <a:endParaRPr lang="uk-UA" sz="2000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3635896" y="363573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І</a:t>
            </a:r>
            <a:endParaRPr lang="uk-UA" sz="2000" b="1" dirty="0"/>
          </a:p>
        </p:txBody>
      </p:sp>
      <p:sp>
        <p:nvSpPr>
          <p:cNvPr id="82" name="TextBox 81"/>
          <p:cNvSpPr txBox="1"/>
          <p:nvPr/>
        </p:nvSpPr>
        <p:spPr>
          <a:xfrm>
            <a:off x="3643306" y="40005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83" name="TextBox 82"/>
          <p:cNvSpPr txBox="1"/>
          <p:nvPr/>
        </p:nvSpPr>
        <p:spPr>
          <a:xfrm>
            <a:off x="3635896" y="44278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Л</a:t>
            </a:r>
            <a:endParaRPr lang="uk-UA" sz="2000" b="1" dirty="0"/>
          </a:p>
        </p:txBody>
      </p:sp>
      <p:sp>
        <p:nvSpPr>
          <p:cNvPr id="84" name="TextBox 83"/>
          <p:cNvSpPr txBox="1"/>
          <p:nvPr/>
        </p:nvSpPr>
        <p:spPr>
          <a:xfrm>
            <a:off x="3635896" y="47148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И</a:t>
            </a:r>
            <a:endParaRPr lang="uk-UA" sz="2000" b="1" dirty="0"/>
          </a:p>
        </p:txBody>
      </p:sp>
      <p:sp>
        <p:nvSpPr>
          <p:cNvPr id="85" name="TextBox 84"/>
          <p:cNvSpPr txBox="1"/>
          <p:nvPr/>
        </p:nvSpPr>
        <p:spPr>
          <a:xfrm>
            <a:off x="3635896" y="514790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В</a:t>
            </a:r>
            <a:endParaRPr lang="uk-UA" sz="2000" b="1" dirty="0"/>
          </a:p>
        </p:txBody>
      </p:sp>
      <p:sp>
        <p:nvSpPr>
          <p:cNvPr id="86" name="TextBox 85"/>
          <p:cNvSpPr txBox="1"/>
          <p:nvPr/>
        </p:nvSpPr>
        <p:spPr>
          <a:xfrm>
            <a:off x="3635896" y="550794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І</a:t>
            </a:r>
            <a:endParaRPr lang="uk-UA" sz="2000" b="1" dirty="0"/>
          </a:p>
        </p:txBody>
      </p:sp>
      <p:sp>
        <p:nvSpPr>
          <p:cNvPr id="87" name="TextBox 86"/>
          <p:cNvSpPr txBox="1"/>
          <p:nvPr/>
        </p:nvSpPr>
        <p:spPr>
          <a:xfrm>
            <a:off x="3635896" y="587727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С</a:t>
            </a:r>
            <a:endParaRPr lang="uk-UA" sz="2000" b="1" dirty="0"/>
          </a:p>
        </p:txBody>
      </p:sp>
      <p:sp>
        <p:nvSpPr>
          <p:cNvPr id="88" name="TextBox 87"/>
          <p:cNvSpPr txBox="1"/>
          <p:nvPr/>
        </p:nvSpPr>
        <p:spPr>
          <a:xfrm>
            <a:off x="3635896" y="62280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89" name="TextBox 88"/>
          <p:cNvSpPr txBox="1"/>
          <p:nvPr/>
        </p:nvSpPr>
        <p:spPr>
          <a:xfrm>
            <a:off x="3643306" y="657227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Ь</a:t>
            </a:r>
            <a:endParaRPr lang="uk-UA" sz="2000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4860032" y="36450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А</a:t>
            </a:r>
            <a:endParaRPr lang="uk-UA" sz="2000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4857752" y="40005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М</a:t>
            </a:r>
            <a:endParaRPr lang="uk-UA" sz="2000" b="1" dirty="0"/>
          </a:p>
        </p:txBody>
      </p:sp>
      <p:sp>
        <p:nvSpPr>
          <p:cNvPr id="94" name="TextBox 93"/>
          <p:cNvSpPr txBox="1"/>
          <p:nvPr/>
        </p:nvSpPr>
        <p:spPr>
          <a:xfrm>
            <a:off x="4860032" y="43651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95" name="TextBox 94"/>
          <p:cNvSpPr txBox="1"/>
          <p:nvPr/>
        </p:nvSpPr>
        <p:spPr>
          <a:xfrm>
            <a:off x="4860032" y="478786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96" name="TextBox 95"/>
          <p:cNvSpPr txBox="1"/>
          <p:nvPr/>
        </p:nvSpPr>
        <p:spPr>
          <a:xfrm>
            <a:off x="4860032" y="514790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А</a:t>
            </a:r>
            <a:endParaRPr lang="uk-UA" sz="2000" b="1" dirty="0"/>
          </a:p>
        </p:txBody>
      </p:sp>
      <p:sp>
        <p:nvSpPr>
          <p:cNvPr id="97" name="TextBox 96"/>
          <p:cNvSpPr txBox="1"/>
          <p:nvPr/>
        </p:nvSpPr>
        <p:spPr>
          <a:xfrm>
            <a:off x="4860032" y="32849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Г</a:t>
            </a:r>
            <a:endParaRPr lang="uk-UA" sz="2000" b="1" dirty="0"/>
          </a:p>
        </p:txBody>
      </p:sp>
      <p:sp>
        <p:nvSpPr>
          <p:cNvPr id="98" name="TextBox 97"/>
          <p:cNvSpPr txBox="1"/>
          <p:nvPr/>
        </p:nvSpPr>
        <p:spPr>
          <a:xfrm>
            <a:off x="5508104" y="36450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Г</a:t>
            </a:r>
            <a:endParaRPr lang="uk-UA" sz="2000" b="1" dirty="0"/>
          </a:p>
        </p:txBody>
      </p:sp>
      <p:sp>
        <p:nvSpPr>
          <p:cNvPr id="99" name="TextBox 98"/>
          <p:cNvSpPr txBox="1"/>
          <p:nvPr/>
        </p:nvSpPr>
        <p:spPr>
          <a:xfrm>
            <a:off x="5500694" y="40005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100" name="TextBox 99"/>
          <p:cNvSpPr txBox="1"/>
          <p:nvPr/>
        </p:nvSpPr>
        <p:spPr>
          <a:xfrm>
            <a:off x="5508104" y="44278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101" name="TextBox 100"/>
          <p:cNvSpPr txBox="1"/>
          <p:nvPr/>
        </p:nvSpPr>
        <p:spPr>
          <a:xfrm>
            <a:off x="6084168" y="32849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Г</a:t>
            </a:r>
            <a:endParaRPr lang="uk-UA" sz="2000" b="1" dirty="0"/>
          </a:p>
        </p:txBody>
      </p:sp>
      <p:sp>
        <p:nvSpPr>
          <p:cNvPr id="102" name="TextBox 101"/>
          <p:cNvSpPr txBox="1"/>
          <p:nvPr/>
        </p:nvSpPr>
        <p:spPr>
          <a:xfrm>
            <a:off x="6084168" y="363573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103" name="TextBox 102"/>
          <p:cNvSpPr txBox="1"/>
          <p:nvPr/>
        </p:nvSpPr>
        <p:spPr>
          <a:xfrm>
            <a:off x="6072198" y="40005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6072198" y="435769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105" name="TextBox 104"/>
          <p:cNvSpPr txBox="1"/>
          <p:nvPr/>
        </p:nvSpPr>
        <p:spPr>
          <a:xfrm>
            <a:off x="6072198" y="4714884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106" name="TextBox 105"/>
          <p:cNvSpPr txBox="1"/>
          <p:nvPr/>
        </p:nvSpPr>
        <p:spPr>
          <a:xfrm>
            <a:off x="6084168" y="514790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И</a:t>
            </a:r>
            <a:endParaRPr lang="uk-UA" sz="2000" b="1" dirty="0"/>
          </a:p>
        </p:txBody>
      </p:sp>
      <p:sp>
        <p:nvSpPr>
          <p:cNvPr id="107" name="TextBox 106"/>
          <p:cNvSpPr txBox="1"/>
          <p:nvPr/>
        </p:nvSpPr>
        <p:spPr>
          <a:xfrm>
            <a:off x="6084168" y="550794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П</a:t>
            </a:r>
            <a:endParaRPr lang="uk-UA" sz="2000" b="1" dirty="0"/>
          </a:p>
        </p:txBody>
      </p:sp>
      <p:sp>
        <p:nvSpPr>
          <p:cNvPr id="108" name="TextBox 107"/>
          <p:cNvSpPr txBox="1"/>
          <p:nvPr/>
        </p:nvSpPr>
        <p:spPr>
          <a:xfrm>
            <a:off x="6660232" y="292494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С</a:t>
            </a:r>
            <a:endParaRPr lang="uk-UA" sz="2000" b="1" dirty="0"/>
          </a:p>
        </p:txBody>
      </p:sp>
      <p:sp>
        <p:nvSpPr>
          <p:cNvPr id="109" name="TextBox 108"/>
          <p:cNvSpPr txBox="1"/>
          <p:nvPr/>
        </p:nvSpPr>
        <p:spPr>
          <a:xfrm>
            <a:off x="6660232" y="32849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П</a:t>
            </a:r>
            <a:endParaRPr lang="uk-UA" sz="2000" b="1" dirty="0"/>
          </a:p>
        </p:txBody>
      </p:sp>
      <p:sp>
        <p:nvSpPr>
          <p:cNvPr id="110" name="TextBox 109"/>
          <p:cNvSpPr txBox="1"/>
          <p:nvPr/>
        </p:nvSpPr>
        <p:spPr>
          <a:xfrm>
            <a:off x="6660232" y="363573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А</a:t>
            </a:r>
            <a:endParaRPr lang="uk-UA" sz="2000" b="1" dirty="0"/>
          </a:p>
        </p:txBody>
      </p:sp>
      <p:sp>
        <p:nvSpPr>
          <p:cNvPr id="111" name="TextBox 110"/>
          <p:cNvSpPr txBox="1"/>
          <p:nvPr/>
        </p:nvSpPr>
        <p:spPr>
          <a:xfrm>
            <a:off x="6715140" y="4000504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Д</a:t>
            </a:r>
            <a:endParaRPr lang="uk-UA" sz="2000" b="1" dirty="0"/>
          </a:p>
        </p:txBody>
      </p:sp>
      <p:sp>
        <p:nvSpPr>
          <p:cNvPr id="112" name="TextBox 111"/>
          <p:cNvSpPr txBox="1"/>
          <p:nvPr/>
        </p:nvSpPr>
        <p:spPr>
          <a:xfrm>
            <a:off x="6715140" y="4357694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К</a:t>
            </a:r>
            <a:endParaRPr lang="uk-UA" sz="2000" b="1" dirty="0"/>
          </a:p>
        </p:txBody>
      </p:sp>
      <p:sp>
        <p:nvSpPr>
          <p:cNvPr id="113" name="TextBox 112"/>
          <p:cNvSpPr txBox="1"/>
          <p:nvPr/>
        </p:nvSpPr>
        <p:spPr>
          <a:xfrm>
            <a:off x="6660232" y="478786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114" name="TextBox 113"/>
          <p:cNvSpPr txBox="1"/>
          <p:nvPr/>
        </p:nvSpPr>
        <p:spPr>
          <a:xfrm>
            <a:off x="6660232" y="514790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В</a:t>
            </a:r>
            <a:endParaRPr lang="uk-UA" sz="2000" b="1" dirty="0"/>
          </a:p>
        </p:txBody>
      </p:sp>
      <p:sp>
        <p:nvSpPr>
          <p:cNvPr id="115" name="TextBox 114"/>
          <p:cNvSpPr txBox="1"/>
          <p:nvPr/>
        </p:nvSpPr>
        <p:spPr>
          <a:xfrm>
            <a:off x="6660232" y="551723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І</a:t>
            </a:r>
            <a:endParaRPr lang="uk-UA" sz="2000" b="1" dirty="0"/>
          </a:p>
        </p:txBody>
      </p:sp>
      <p:sp>
        <p:nvSpPr>
          <p:cNvPr id="116" name="TextBox 115"/>
          <p:cNvSpPr txBox="1"/>
          <p:nvPr/>
        </p:nvSpPr>
        <p:spPr>
          <a:xfrm>
            <a:off x="6660232" y="586798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С</a:t>
            </a:r>
            <a:endParaRPr lang="uk-UA" sz="2000" b="1" dirty="0"/>
          </a:p>
        </p:txBody>
      </p:sp>
      <p:sp>
        <p:nvSpPr>
          <p:cNvPr id="117" name="TextBox 116"/>
          <p:cNvSpPr txBox="1"/>
          <p:nvPr/>
        </p:nvSpPr>
        <p:spPr>
          <a:xfrm>
            <a:off x="6660232" y="62280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118" name="TextBox 117"/>
          <p:cNvSpPr txBox="1"/>
          <p:nvPr/>
        </p:nvSpPr>
        <p:spPr>
          <a:xfrm>
            <a:off x="6660232" y="658806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Ь</a:t>
            </a:r>
            <a:endParaRPr lang="uk-UA" sz="2000" b="1" dirty="0"/>
          </a:p>
        </p:txBody>
      </p:sp>
      <p:sp>
        <p:nvSpPr>
          <p:cNvPr id="126" name="TextBox 125"/>
          <p:cNvSpPr txBox="1"/>
          <p:nvPr/>
        </p:nvSpPr>
        <p:spPr>
          <a:xfrm>
            <a:off x="7308304" y="36450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Ф</a:t>
            </a:r>
            <a:endParaRPr lang="uk-UA" sz="2000" b="1" dirty="0"/>
          </a:p>
        </p:txBody>
      </p:sp>
      <p:sp>
        <p:nvSpPr>
          <p:cNvPr id="127" name="TextBox 126"/>
          <p:cNvSpPr txBox="1"/>
          <p:nvPr/>
        </p:nvSpPr>
        <p:spPr>
          <a:xfrm>
            <a:off x="7358082" y="4000504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128" name="TextBox 127"/>
          <p:cNvSpPr txBox="1"/>
          <p:nvPr/>
        </p:nvSpPr>
        <p:spPr>
          <a:xfrm>
            <a:off x="7308304" y="44278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129" name="TextBox 128"/>
          <p:cNvSpPr txBox="1"/>
          <p:nvPr/>
        </p:nvSpPr>
        <p:spPr>
          <a:xfrm>
            <a:off x="7308304" y="478786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130" name="TextBox 129"/>
          <p:cNvSpPr txBox="1"/>
          <p:nvPr/>
        </p:nvSpPr>
        <p:spPr>
          <a:xfrm>
            <a:off x="7308304" y="514790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131" name="TextBox 130"/>
          <p:cNvSpPr txBox="1"/>
          <p:nvPr/>
        </p:nvSpPr>
        <p:spPr>
          <a:xfrm>
            <a:off x="7308304" y="550794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И</a:t>
            </a:r>
            <a:endParaRPr lang="uk-UA" sz="2000" b="1" dirty="0"/>
          </a:p>
        </p:txBody>
      </p:sp>
      <p:sp>
        <p:nvSpPr>
          <p:cNvPr id="132" name="TextBox 131"/>
          <p:cNvSpPr txBox="1"/>
          <p:nvPr/>
        </p:nvSpPr>
        <p:spPr>
          <a:xfrm>
            <a:off x="7308304" y="586798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П</a:t>
            </a:r>
            <a:endParaRPr lang="uk-UA" sz="2000" b="1" dirty="0"/>
          </a:p>
        </p:txBody>
      </p:sp>
      <p:sp>
        <p:nvSpPr>
          <p:cNvPr id="133" name="TextBox 132"/>
          <p:cNvSpPr txBox="1"/>
          <p:nvPr/>
        </p:nvSpPr>
        <p:spPr>
          <a:xfrm>
            <a:off x="7884368" y="292494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А</a:t>
            </a:r>
            <a:endParaRPr lang="uk-UA" sz="2000" b="1" dirty="0"/>
          </a:p>
        </p:txBody>
      </p:sp>
      <p:sp>
        <p:nvSpPr>
          <p:cNvPr id="134" name="TextBox 133"/>
          <p:cNvSpPr txBox="1"/>
          <p:nvPr/>
        </p:nvSpPr>
        <p:spPr>
          <a:xfrm>
            <a:off x="7884368" y="32849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Л</a:t>
            </a:r>
            <a:endParaRPr lang="uk-UA" sz="2000" b="1" dirty="0"/>
          </a:p>
        </p:txBody>
      </p:sp>
      <p:sp>
        <p:nvSpPr>
          <p:cNvPr id="135" name="TextBox 134"/>
          <p:cNvSpPr txBox="1"/>
          <p:nvPr/>
        </p:nvSpPr>
        <p:spPr>
          <a:xfrm>
            <a:off x="7884368" y="36450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136" name="TextBox 135"/>
          <p:cNvSpPr txBox="1"/>
          <p:nvPr/>
        </p:nvSpPr>
        <p:spPr>
          <a:xfrm>
            <a:off x="7884368" y="40005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Л</a:t>
            </a:r>
            <a:endParaRPr lang="uk-UA" sz="2000" b="1" dirty="0"/>
          </a:p>
        </p:txBody>
      </p:sp>
      <p:sp>
        <p:nvSpPr>
          <p:cNvPr id="137" name="TextBox 136"/>
          <p:cNvSpPr txBox="1"/>
          <p:nvPr/>
        </p:nvSpPr>
        <p:spPr>
          <a:xfrm>
            <a:off x="7929586" y="4357694"/>
            <a:ext cx="5766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Ь</a:t>
            </a:r>
            <a:endParaRPr lang="uk-UA" sz="2000" b="1" dirty="0"/>
          </a:p>
        </p:txBody>
      </p:sp>
      <p:sp>
        <p:nvSpPr>
          <p:cNvPr id="139" name="TextBox 138"/>
          <p:cNvSpPr txBox="1"/>
          <p:nvPr/>
        </p:nvSpPr>
        <p:spPr>
          <a:xfrm>
            <a:off x="8495928" y="357166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Р</a:t>
            </a:r>
            <a:endParaRPr lang="uk-UA" sz="2400" b="1" dirty="0"/>
          </a:p>
        </p:txBody>
      </p:sp>
      <p:sp>
        <p:nvSpPr>
          <p:cNvPr id="140" name="TextBox 139"/>
          <p:cNvSpPr txBox="1"/>
          <p:nvPr/>
        </p:nvSpPr>
        <p:spPr>
          <a:xfrm>
            <a:off x="8495928" y="71435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141" name="TextBox 140"/>
          <p:cNvSpPr txBox="1"/>
          <p:nvPr/>
        </p:nvSpPr>
        <p:spPr>
          <a:xfrm>
            <a:off x="8495928" y="107154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З</a:t>
            </a:r>
            <a:endParaRPr lang="uk-UA" sz="2000" b="1" dirty="0"/>
          </a:p>
        </p:txBody>
      </p:sp>
      <p:sp>
        <p:nvSpPr>
          <p:cNvPr id="142" name="TextBox 141"/>
          <p:cNvSpPr txBox="1"/>
          <p:nvPr/>
        </p:nvSpPr>
        <p:spPr>
          <a:xfrm>
            <a:off x="8495928" y="142873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Щ</a:t>
            </a:r>
            <a:endParaRPr lang="uk-UA" sz="2000" b="1" dirty="0"/>
          </a:p>
        </p:txBody>
      </p:sp>
      <p:sp>
        <p:nvSpPr>
          <p:cNvPr id="143" name="TextBox 142"/>
          <p:cNvSpPr txBox="1"/>
          <p:nvPr/>
        </p:nvSpPr>
        <p:spPr>
          <a:xfrm>
            <a:off x="8495928" y="178592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144" name="TextBox 143"/>
          <p:cNvSpPr txBox="1"/>
          <p:nvPr/>
        </p:nvSpPr>
        <p:spPr>
          <a:xfrm>
            <a:off x="8495928" y="214311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П</a:t>
            </a:r>
            <a:endParaRPr lang="uk-UA" sz="2000" b="1" dirty="0"/>
          </a:p>
        </p:txBody>
      </p:sp>
      <p:sp>
        <p:nvSpPr>
          <p:cNvPr id="145" name="TextBox 144"/>
          <p:cNvSpPr txBox="1"/>
          <p:nvPr/>
        </p:nvSpPr>
        <p:spPr>
          <a:xfrm>
            <a:off x="8495928" y="250030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Л</a:t>
            </a:r>
            <a:endParaRPr lang="uk-UA" sz="2000" b="1" dirty="0"/>
          </a:p>
        </p:txBody>
      </p:sp>
      <p:sp>
        <p:nvSpPr>
          <p:cNvPr id="146" name="TextBox 145"/>
          <p:cNvSpPr txBox="1"/>
          <p:nvPr/>
        </p:nvSpPr>
        <p:spPr>
          <a:xfrm>
            <a:off x="8495928" y="285749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147" name="TextBox 146"/>
          <p:cNvSpPr txBox="1"/>
          <p:nvPr/>
        </p:nvSpPr>
        <p:spPr>
          <a:xfrm>
            <a:off x="8495928" y="32861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148" name="TextBox 147"/>
          <p:cNvSpPr txBox="1"/>
          <p:nvPr/>
        </p:nvSpPr>
        <p:spPr>
          <a:xfrm>
            <a:off x="8495928" y="364331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149" name="TextBox 148"/>
          <p:cNvSpPr txBox="1"/>
          <p:nvPr/>
        </p:nvSpPr>
        <p:spPr>
          <a:xfrm>
            <a:off x="8495928" y="40005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Я</a:t>
            </a:r>
            <a:endParaRPr lang="uk-UA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9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2" fill="hold">
                      <p:stCondLst>
                        <p:cond delay="indefinite"/>
                      </p:stCondLst>
                      <p:childTnLst>
                        <p:par>
                          <p:cTn id="453" fill="hold">
                            <p:stCondLst>
                              <p:cond delay="0"/>
                            </p:stCondLst>
                            <p:childTnLst>
                              <p:par>
                                <p:cTn id="4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1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8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3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4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3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4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3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8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3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6" fill="hold">
                      <p:stCondLst>
                        <p:cond delay="indefinite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4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28662" y="500042"/>
            <a:ext cx="7529538" cy="1470025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Тема заняття</a:t>
            </a:r>
            <a:endParaRPr lang="uk-UA" sz="60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42910" y="2500306"/>
            <a:ext cx="8072494" cy="3000396"/>
          </a:xfrm>
        </p:spPr>
        <p:txBody>
          <a:bodyPr>
            <a:noAutofit/>
          </a:bodyPr>
          <a:lstStyle/>
          <a:p>
            <a:endParaRPr lang="uk-UA" sz="5400" dirty="0" smtClean="0"/>
          </a:p>
          <a:p>
            <a:endParaRPr lang="uk-UA" sz="54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-285784" y="2285992"/>
            <a:ext cx="10144196" cy="233910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uk-UA" sz="6600" b="1" dirty="0" err="1" smtClean="0">
                <a:ln w="1905"/>
                <a:solidFill>
                  <a:srgbClr val="FFCC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Дигібридне</a:t>
            </a:r>
            <a:r>
              <a:rPr lang="uk-UA" sz="6600" b="1" dirty="0" smtClean="0">
                <a:ln w="1905"/>
                <a:solidFill>
                  <a:srgbClr val="FFCC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схрещування.</a:t>
            </a:r>
          </a:p>
          <a:p>
            <a:pPr algn="ctr"/>
            <a:endParaRPr lang="uk-UA" sz="1400" b="1" dirty="0" smtClean="0">
              <a:ln w="1905"/>
              <a:solidFill>
                <a:srgbClr val="FFCC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6600" b="1" dirty="0" smtClean="0">
                <a:ln w="1905"/>
                <a:solidFill>
                  <a:srgbClr val="FFCC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Третій закон Г. Менделя</a:t>
            </a:r>
            <a:endParaRPr lang="uk-UA" sz="6600" b="1" dirty="0">
              <a:ln w="1905"/>
              <a:solidFill>
                <a:srgbClr val="FFCC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резентация РУССКИ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5422</TotalTime>
  <Words>2490</Words>
  <Application>Microsoft Office PowerPoint</Application>
  <PresentationFormat>Экран (4:3)</PresentationFormat>
  <Paragraphs>798</Paragraphs>
  <Slides>48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48</vt:i4>
      </vt:variant>
    </vt:vector>
  </HeadingPairs>
  <TitlesOfParts>
    <vt:vector size="52" baseType="lpstr">
      <vt:lpstr>Тема Office</vt:lpstr>
      <vt:lpstr>1_Тема Office</vt:lpstr>
      <vt:lpstr>Презентация РУССКИЙ</vt:lpstr>
      <vt:lpstr>2_Тема Office</vt:lpstr>
      <vt:lpstr>    Презентація  заняття  з біології на тему “Дигібридне схрещування. ІІІ закон Г. Менделя”  </vt:lpstr>
      <vt:lpstr>Дайте відповідь на запитання</vt:lpstr>
      <vt:lpstr>Дайте відповідь на запитання</vt:lpstr>
      <vt:lpstr>Дайте відповідь на запитання</vt:lpstr>
      <vt:lpstr>Дайте відповідь на запитання</vt:lpstr>
      <vt:lpstr>Дайте відповідь на запитання</vt:lpstr>
      <vt:lpstr>Дайте відповідь на запитання</vt:lpstr>
      <vt:lpstr>Слайд 8</vt:lpstr>
      <vt:lpstr>Тема заняття</vt:lpstr>
      <vt:lpstr>Девіз заняття</vt:lpstr>
      <vt:lpstr>Слайд 11</vt:lpstr>
      <vt:lpstr>     Які закономірності успадкування при дигібридному схрещуванні, коли організми, яких схрещують, відрізняються різними станами не однієї, а двох спадкових ознак?    </vt:lpstr>
      <vt:lpstr>Освітні цілі:</vt:lpstr>
      <vt:lpstr>План заняття</vt:lpstr>
      <vt:lpstr>Схема успадкування ознак  при дигібридному схрещуванні</vt:lpstr>
      <vt:lpstr>     Як пояснити виникнення у другому поколінні гібридів чотирьох фенотипних груп організмів у кількісному співвідношенні 9 : 3 : 3 : 1?</vt:lpstr>
      <vt:lpstr> Умовні позначення</vt:lpstr>
      <vt:lpstr>Схема успадкування ознак  при дигібридному схрещуванні</vt:lpstr>
      <vt:lpstr>Схема успадкування ознак  при дигібридному схрещуванні</vt:lpstr>
      <vt:lpstr>Слайд 20</vt:lpstr>
      <vt:lpstr>Розщеплення за фенотипом у гібридів другого покоління</vt:lpstr>
      <vt:lpstr>Слайд 22</vt:lpstr>
      <vt:lpstr>Слайд 23</vt:lpstr>
      <vt:lpstr>Слайд 24</vt:lpstr>
      <vt:lpstr>Слайд 25</vt:lpstr>
      <vt:lpstr>Розщеплення за кожною ознакою у гібридів другого покоління</vt:lpstr>
      <vt:lpstr>ІІІ закон Г.Менделя. Закон незалежного комбінування станів ознак</vt:lpstr>
      <vt:lpstr>Слайд 28</vt:lpstr>
      <vt:lpstr>Цитологічні основи третього закону Г.Менделя</vt:lpstr>
      <vt:lpstr>Цитологічні основи дигібридного схрещування</vt:lpstr>
      <vt:lpstr>Висновки</vt:lpstr>
      <vt:lpstr>Практична робота №5</vt:lpstr>
      <vt:lpstr> Під час дигібридного схрещування аналізуються кількість ознак: </vt:lpstr>
      <vt:lpstr>Дигомозиготний  за рецесивними алелями організм позначається:</vt:lpstr>
      <vt:lpstr>  Гомозиготна особина за домінантною алеллю одного гена і гетерозиготна за другим позначається:   </vt:lpstr>
      <vt:lpstr>Скільки типів гамет утворює організм з генотипом АаВb: </vt:lpstr>
      <vt:lpstr>  Гамети  АВ,  аВ утворені організмом з генотипом:  </vt:lpstr>
      <vt:lpstr>    При схрещуванні організмів з генотипами АаВb х АаВb, у фенотипі нащадків спостерігається розщеплення:   </vt:lpstr>
      <vt:lpstr>Слайд 39</vt:lpstr>
      <vt:lpstr>Слайд 40</vt:lpstr>
      <vt:lpstr>Задача 1  </vt:lpstr>
      <vt:lpstr>Задача 2  </vt:lpstr>
      <vt:lpstr>Задача 3  </vt:lpstr>
      <vt:lpstr>Задача 4  </vt:lpstr>
      <vt:lpstr>Закінчити речення</vt:lpstr>
      <vt:lpstr>Рефлексія</vt:lpstr>
      <vt:lpstr>Домашнє завдання</vt:lpstr>
      <vt:lpstr>ДЯКУЮ ЗА УВАГУ!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ІІІ закон Г. Менделя. Практична робота № 5. Розв’язання типових задач з генетики. Дигібридне схрещування </dc:title>
  <dc:creator>Admin</dc:creator>
  <cp:lastModifiedBy>Admin</cp:lastModifiedBy>
  <cp:revision>104</cp:revision>
  <dcterms:created xsi:type="dcterms:W3CDTF">2017-04-18T19:03:01Z</dcterms:created>
  <dcterms:modified xsi:type="dcterms:W3CDTF">2018-01-08T21:41:29Z</dcterms:modified>
</cp:coreProperties>
</file>