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7"/>
  </p:notesMasterIdLst>
  <p:sldIdLst>
    <p:sldId id="269" r:id="rId2"/>
    <p:sldId id="270" r:id="rId3"/>
    <p:sldId id="285" r:id="rId4"/>
    <p:sldId id="271" r:id="rId5"/>
    <p:sldId id="272" r:id="rId6"/>
    <p:sldId id="273" r:id="rId7"/>
    <p:sldId id="274" r:id="rId8"/>
    <p:sldId id="276" r:id="rId9"/>
    <p:sldId id="275" r:id="rId10"/>
    <p:sldId id="277" r:id="rId11"/>
    <p:sldId id="286" r:id="rId12"/>
    <p:sldId id="282" r:id="rId13"/>
    <p:sldId id="283" r:id="rId14"/>
    <p:sldId id="278" r:id="rId15"/>
    <p:sldId id="281" r:id="rId16"/>
    <p:sldId id="280" r:id="rId17"/>
    <p:sldId id="279" r:id="rId18"/>
    <p:sldId id="263" r:id="rId19"/>
    <p:sldId id="288" r:id="rId20"/>
    <p:sldId id="258" r:id="rId21"/>
    <p:sldId id="261" r:id="rId22"/>
    <p:sldId id="259" r:id="rId23"/>
    <p:sldId id="264" r:id="rId24"/>
    <p:sldId id="296" r:id="rId25"/>
    <p:sldId id="287" r:id="rId26"/>
    <p:sldId id="266" r:id="rId27"/>
    <p:sldId id="267" r:id="rId28"/>
    <p:sldId id="268" r:id="rId29"/>
    <p:sldId id="284" r:id="rId30"/>
    <p:sldId id="295" r:id="rId31"/>
    <p:sldId id="289" r:id="rId32"/>
    <p:sldId id="290" r:id="rId33"/>
    <p:sldId id="291" r:id="rId34"/>
    <p:sldId id="294" r:id="rId35"/>
    <p:sldId id="293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7" autoAdjust="0"/>
    <p:restoredTop sz="86359" autoAdjust="0"/>
  </p:normalViewPr>
  <p:slideViewPr>
    <p:cSldViewPr>
      <p:cViewPr varScale="1">
        <p:scale>
          <a:sx n="90" d="100"/>
          <a:sy n="90" d="100"/>
        </p:scale>
        <p:origin x="-1954" y="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3850-620E-4571-B5A7-16945DFE9527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4D7F7F-9684-4646-B352-57B5368DD8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219C73A-55C8-4E4C-8891-D9B04E987D44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F7EDF6A-A7A1-4B40-B621-422662D3F3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19C73A-55C8-4E4C-8891-D9B04E987D44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7EDF6A-A7A1-4B40-B621-422662D3F3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19C73A-55C8-4E4C-8891-D9B04E987D44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7EDF6A-A7A1-4B40-B621-422662D3F3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19C73A-55C8-4E4C-8891-D9B04E987D44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7EDF6A-A7A1-4B40-B621-422662D3F3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19C73A-55C8-4E4C-8891-D9B04E987D44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7EDF6A-A7A1-4B40-B621-422662D3F3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19C73A-55C8-4E4C-8891-D9B04E987D44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7EDF6A-A7A1-4B40-B621-422662D3F3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19C73A-55C8-4E4C-8891-D9B04E987D44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7EDF6A-A7A1-4B40-B621-422662D3F3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19C73A-55C8-4E4C-8891-D9B04E987D44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7EDF6A-A7A1-4B40-B621-422662D3F3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19C73A-55C8-4E4C-8891-D9B04E987D44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7EDF6A-A7A1-4B40-B621-422662D3F3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219C73A-55C8-4E4C-8891-D9B04E987D44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7EDF6A-A7A1-4B40-B621-422662D3F3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219C73A-55C8-4E4C-8891-D9B04E987D44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F7EDF6A-A7A1-4B40-B621-422662D3F3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219C73A-55C8-4E4C-8891-D9B04E987D44}" type="datetimeFigureOut">
              <a:rPr lang="ru-RU" smtClean="0"/>
              <a:pPr/>
              <a:t>20.12.2017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0F7EDF6A-A7A1-4B40-B621-422662D3F3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uk-UA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Тема уроку</a:t>
            </a:r>
            <a:r>
              <a:rPr lang="uk-UA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Види коренів. Типи кореневих систем. Видозміни коренів</a:t>
            </a:r>
            <a:br>
              <a:rPr lang="uk-UA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uk-UA" sz="16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Підготувала  вчитель біології </a:t>
            </a:r>
          </a:p>
          <a:p>
            <a:r>
              <a:rPr lang="uk-UA" sz="16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Балаклійської загальноосвітньої </a:t>
            </a:r>
          </a:p>
          <a:p>
            <a:r>
              <a:rPr lang="uk-UA" sz="16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школи</a:t>
            </a:r>
            <a:r>
              <a:rPr lang="en-US" sz="16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 I –III</a:t>
            </a:r>
            <a:r>
              <a:rPr lang="uk-UA" sz="16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 степенів  № 1 </a:t>
            </a:r>
          </a:p>
          <a:p>
            <a:r>
              <a:rPr lang="uk-UA" sz="16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Ярошенко Олена Дмитрівна</a:t>
            </a:r>
          </a:p>
          <a:p>
            <a:endParaRPr lang="ru-RU" sz="1600" dirty="0">
              <a:solidFill>
                <a:schemeClr val="accent5"/>
              </a:solidFill>
            </a:endParaRPr>
          </a:p>
        </p:txBody>
      </p:sp>
      <p:pic>
        <p:nvPicPr>
          <p:cNvPr id="8194" name="Picture 2" descr="C:\Users\компик\Desktop\фото\imagesIAZ13M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068960"/>
            <a:ext cx="3384376" cy="32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2050" name="Picture 2" descr="C:\Users\компик\Desktop\фото\-7-638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3968" y="332656"/>
            <a:ext cx="4680520" cy="603468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Яка коренева система краще закріплює рослину в ґрунті, а яка ефективніше всмоктує поживні речовини з ґрунту?</a:t>
            </a:r>
            <a:endParaRPr lang="ru-RU" dirty="0"/>
          </a:p>
        </p:txBody>
      </p:sp>
      <p:pic>
        <p:nvPicPr>
          <p:cNvPr id="2050" name="Picture 2" descr="C:\Users\компик\Desktop\фото\imagesEJKFNNV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3888432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компик\Desktop\фото\-8-63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276872"/>
            <a:ext cx="4861560" cy="4298052"/>
          </a:xfrm>
          <a:prstGeom prst="rect">
            <a:avLst/>
          </a:prstGeom>
          <a:noFill/>
        </p:spPr>
      </p:pic>
      <p:pic>
        <p:nvPicPr>
          <p:cNvPr id="3075" name="Picture 3" descr="C:\Users\компик\Desktop\фото\-9-6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04664"/>
            <a:ext cx="4896544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компик\Desktop\фото\-10-63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5488" y="2420888"/>
            <a:ext cx="4608512" cy="4437112"/>
          </a:xfrm>
          <a:prstGeom prst="rect">
            <a:avLst/>
          </a:prstGeom>
          <a:noFill/>
        </p:spPr>
      </p:pic>
      <p:pic>
        <p:nvPicPr>
          <p:cNvPr id="4099" name="Picture 3" descr="C:\Users\компик\Desktop\фото\-11-6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4464496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компик\Desktop\фото\-12-6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6632"/>
            <a:ext cx="4608512" cy="4464496"/>
          </a:xfrm>
          <a:prstGeom prst="rect">
            <a:avLst/>
          </a:prstGeom>
          <a:noFill/>
        </p:spPr>
      </p:pic>
      <p:pic>
        <p:nvPicPr>
          <p:cNvPr id="5123" name="Picture 3" descr="C:\Users\компик\Desktop\фото\-13-6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348880"/>
            <a:ext cx="4348758" cy="4320480"/>
          </a:xfrm>
          <a:prstGeom prst="rect">
            <a:avLst/>
          </a:prstGeom>
          <a:solidFill>
            <a:schemeClr val="accent3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компик\Desktop\фото\-14-63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"/>
            <a:ext cx="5004048" cy="5301208"/>
          </a:xfrm>
          <a:prstGeom prst="rect">
            <a:avLst/>
          </a:prstGeom>
          <a:solidFill>
            <a:schemeClr val="accent3">
              <a:lumMod val="60000"/>
              <a:lumOff val="40000"/>
              <a:alpha val="0"/>
            </a:schemeClr>
          </a:solidFill>
        </p:spPr>
      </p:pic>
      <p:pic>
        <p:nvPicPr>
          <p:cNvPr id="6147" name="Picture 3" descr="C:\Users\компик\Desktop\фото\-15-6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2204864"/>
            <a:ext cx="4680520" cy="446449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Проведемо дослідження</a:t>
            </a:r>
            <a:endParaRPr lang="ru-RU" dirty="0"/>
          </a:p>
        </p:txBody>
      </p:sp>
      <p:pic>
        <p:nvPicPr>
          <p:cNvPr id="7170" name="Picture 2" descr="C:\Users\компик\Desktop\фото\-16-638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6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компик\Desktop\фото\-17-6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3649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1"/>
            <a:ext cx="9252520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компик\Desktop\фото\-19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68759"/>
          <a:ext cx="8229600" cy="4752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827098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Видозміни </a:t>
                      </a:r>
                      <a:r>
                        <a:rPr lang="uk-UA" baseline="0" dirty="0" smtClean="0"/>
                        <a:t> кореня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З якого кореня утворилося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Приклади рослин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Функції та значення</a:t>
                      </a:r>
                      <a:endParaRPr lang="ru-RU" dirty="0"/>
                    </a:p>
                  </a:txBody>
                  <a:tcPr/>
                </a:tc>
              </a:tr>
              <a:tr h="479192">
                <a:tc>
                  <a:txBody>
                    <a:bodyPr/>
                    <a:lstStyle/>
                    <a:p>
                      <a:r>
                        <a:rPr lang="uk-UA" dirty="0" smtClean="0"/>
                        <a:t>Коренеплід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9192">
                <a:tc>
                  <a:txBody>
                    <a:bodyPr/>
                    <a:lstStyle/>
                    <a:p>
                      <a:r>
                        <a:rPr lang="uk-UA" dirty="0" smtClean="0"/>
                        <a:t>Бульбокорені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9192">
                <a:tc>
                  <a:txBody>
                    <a:bodyPr/>
                    <a:lstStyle/>
                    <a:p>
                      <a:r>
                        <a:rPr lang="uk-UA" dirty="0" smtClean="0"/>
                        <a:t>Дихальні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9192">
                <a:tc>
                  <a:txBody>
                    <a:bodyPr/>
                    <a:lstStyle/>
                    <a:p>
                      <a:r>
                        <a:rPr lang="uk-UA" dirty="0" smtClean="0"/>
                        <a:t>Повітряні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7098">
                <a:tc>
                  <a:txBody>
                    <a:bodyPr/>
                    <a:lstStyle/>
                    <a:p>
                      <a:r>
                        <a:rPr lang="uk-UA" dirty="0" smtClean="0"/>
                        <a:t>Опорні або ходульні корені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81568">
                <a:tc>
                  <a:txBody>
                    <a:bodyPr/>
                    <a:lstStyle/>
                    <a:p>
                      <a:r>
                        <a:rPr lang="uk-UA" dirty="0" smtClean="0"/>
                        <a:t>Корені присоски або гаусторії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ВИДОЗМІНИ КОРЕНЮ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сформувати поняття про види коренів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та типи кореневих систем ,розглянути  видозміни коренів, з’ясувати,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чому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утворюються ці видозміни; 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розвивати логічне мислення, вміння пошуку причинно-наслідкових зв’язків, різні форми компетентності, вміння роботи з друкованими джерелами інформації; формувати пізнавальну активність до вивчення біології;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виховувати бережне ставлення до навколишнього світу.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Мета уроку: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Корені причіпки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spc="-150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компик\Desktop\фото\-20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1"/>
            <a:ext cx="9252520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компик\Desktop\фото\-21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омпик\Downloads\orchid roots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629049" y="3717032"/>
            <a:ext cx="2514951" cy="31409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компик\Desktop\фото\-23-6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компик\Desktop\фото\-22-6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омпик\Desktop\фото\-25-6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компик\Desktop\фото\Mlomp-Fromager1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2"/>
            <a:ext cx="8556443" cy="6552728"/>
          </a:xfrm>
          <a:prstGeom prst="rect">
            <a:avLst/>
          </a:prstGeom>
          <a:noFill/>
        </p:spPr>
      </p:pic>
      <p:pic>
        <p:nvPicPr>
          <p:cNvPr id="3075" name="Picture 3" descr="C:\Users\компик\Desktop\фото\slide-3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260648"/>
            <a:ext cx="4896544" cy="27363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C:\Users\компик\Desktop\фото\-24-6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компик\Desktop\фото\-26-6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957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компик\Desktop\фото\-27-6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Узагальнення та систематизація знань</a:t>
            </a:r>
            <a:endParaRPr lang="ru-RU" dirty="0"/>
          </a:p>
        </p:txBody>
      </p:sp>
      <p:pic>
        <p:nvPicPr>
          <p:cNvPr id="5122" name="Picture 2" descr="C:\Users\компик\Desktop\фото\slide-2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1138"/>
            <a:ext cx="9144000" cy="5376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ЗАВДАННЯ УРОКУ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07504" y="1340768"/>
            <a:ext cx="8856984" cy="5184576"/>
          </a:xfrm>
        </p:spPr>
        <p:txBody>
          <a:bodyPr>
            <a:normAutofit lnSpcReduction="10000"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Сформувати поняття про види коренів та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типи кореневих систем;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З'ясувати, які бувають види коренів та їх видозміни;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Визначити функції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кореневих системи та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видозмін кореня;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Розвивати логічне мислення, причинено -  наслідкові зв'язки, аналізувати, робити висновки;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З'ясувати практичне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значення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знань про управління ростом та розвитком кореневих систем в сільському господарстві;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Виховувати бережливе ставлення до навколишнього світу.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компик\Desktop\444955_9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248472" cy="2880320"/>
          </a:xfrm>
          <a:prstGeom prst="rect">
            <a:avLst/>
          </a:prstGeom>
          <a:noFill/>
        </p:spPr>
      </p:pic>
      <p:pic>
        <p:nvPicPr>
          <p:cNvPr id="51203" name="Picture 3" descr="C:\Users\компик\Desktop\dbe50bf8e35ac633c2a67a5f136c932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429000"/>
            <a:ext cx="3888432" cy="3222104"/>
          </a:xfrm>
          <a:prstGeom prst="rect">
            <a:avLst/>
          </a:prstGeom>
          <a:noFill/>
        </p:spPr>
      </p:pic>
      <p:pic>
        <p:nvPicPr>
          <p:cNvPr id="51204" name="Picture 4" descr="C:\Users\компик\Desktop\fioletovaya-orxideya-falenopsis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32656"/>
            <a:ext cx="4032448" cy="2880320"/>
          </a:xfrm>
          <a:prstGeom prst="rect">
            <a:avLst/>
          </a:prstGeom>
          <a:noFill/>
        </p:spPr>
      </p:pic>
      <p:pic>
        <p:nvPicPr>
          <p:cNvPr id="51205" name="Picture 5" descr="C:\Users\компик\Desktop\Mangrovye-lesa-18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3429000"/>
            <a:ext cx="4572000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435280" cy="4525963"/>
          </a:xfrm>
        </p:spPr>
        <p:txBody>
          <a:bodyPr/>
          <a:lstStyle/>
          <a:p>
            <a:r>
              <a:rPr lang="uk-UA" dirty="0" smtClean="0"/>
              <a:t>Корінь, що розвивається із зародкового корінця…</a:t>
            </a:r>
          </a:p>
          <a:p>
            <a:r>
              <a:rPr lang="uk-UA" dirty="0" smtClean="0"/>
              <a:t>Корінь, що відходить від стебла або листя…</a:t>
            </a:r>
          </a:p>
          <a:p>
            <a:r>
              <a:rPr lang="uk-UA" dirty="0" smtClean="0"/>
              <a:t>Сукупність усіх коренів рослини називають…</a:t>
            </a:r>
          </a:p>
          <a:p>
            <a:r>
              <a:rPr lang="uk-UA" dirty="0" smtClean="0"/>
              <a:t>Кореневі системи бувають…</a:t>
            </a:r>
          </a:p>
          <a:p>
            <a:r>
              <a:rPr lang="uk-UA" dirty="0" smtClean="0"/>
              <a:t>Коренева система з гарно розвиненим головним коренем …</a:t>
            </a:r>
          </a:p>
          <a:p>
            <a:r>
              <a:rPr lang="uk-UA" dirty="0" smtClean="0"/>
              <a:t>Корені, які накопичують поживні речовини…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ВПРАВА ДОМІНО: </a:t>
            </a:r>
            <a:br>
              <a:rPr lang="uk-UA" dirty="0" smtClean="0"/>
            </a:br>
            <a:r>
              <a:rPr lang="uk-UA" dirty="0" smtClean="0"/>
              <a:t>ДОПОВНІТЬ РЕЧЕННЯ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Із запропонованого переліку вибрати:</a:t>
            </a:r>
          </a:p>
          <a:p>
            <a:r>
              <a:rPr lang="uk-UA" dirty="0" smtClean="0"/>
              <a:t>А. Видозміни головного кореня.</a:t>
            </a:r>
          </a:p>
          <a:p>
            <a:r>
              <a:rPr lang="uk-UA" dirty="0" smtClean="0"/>
              <a:t>Б.  Видозміни додаткового або бічних</a:t>
            </a:r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sz="1800" dirty="0" smtClean="0"/>
              <a:t>1.Морква                       5. Плющ                     9. Жоржина</a:t>
            </a:r>
          </a:p>
          <a:p>
            <a:r>
              <a:rPr lang="uk-UA" sz="1800" dirty="0" smtClean="0"/>
              <a:t>2. Батат                         6. Буряк                     10. Баньян</a:t>
            </a:r>
          </a:p>
          <a:p>
            <a:r>
              <a:rPr lang="uk-UA" sz="1800" dirty="0" smtClean="0"/>
              <a:t>3. Редиска                     7. Орхідея                 11. Омела</a:t>
            </a:r>
          </a:p>
          <a:p>
            <a:r>
              <a:rPr lang="uk-UA" sz="1800" dirty="0" smtClean="0"/>
              <a:t>4. Кукурудза                  8. Хрін                       12. Топінамбур</a:t>
            </a:r>
          </a:p>
          <a:p>
            <a:pPr>
              <a:buNone/>
            </a:pPr>
            <a:endParaRPr lang="ru-RU" sz="1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Ярмарок видозмін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1. Чого навчилися на уроці.</a:t>
            </a:r>
          </a:p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2. Що найбільше сподобалось або запам'яталось.</a:t>
            </a:r>
          </a:p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3. Як ви будете використовувати отримані знання на практиці. </a:t>
            </a:r>
          </a:p>
          <a:p>
            <a:pPr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ПІДВЕДЕННЯ ПІДСУМКІВ УРОКУ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компик\Desktop\фото\-29-6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2"/>
            <a:ext cx="9144000" cy="7056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компик\Desktop\фото\img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579296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sz="3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Відкритий мікрофон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1.Які органи рослин належать до вегетативних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2.Які органи рослин належать до генеративних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3.Який орган рослини називають пагоном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4.Який орган рослини називають коренем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5. Яку функцію виконує корінь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Уривок з басні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………Чим нашкодила свиня дереву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Активізація опорних </a:t>
            </a:r>
            <a:r>
              <a:rPr lang="uk-UA" dirty="0" smtClean="0">
                <a:solidFill>
                  <a:schemeClr val="accent5"/>
                </a:solidFill>
              </a:rPr>
              <a:t>знань</a:t>
            </a:r>
            <a:r>
              <a:rPr lang="uk-UA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uk-UA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1340768"/>
            <a:ext cx="8856984" cy="5184576"/>
          </a:xfrm>
        </p:spPr>
        <p:txBody>
          <a:bodyPr>
            <a:norm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1.Корінь забезпечує органічне живлення рослини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2.Клітини, що утворюють тканини кореня, подібні за своєю будовою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3.Кореневий чохлик складається з мертвих клітин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4.Зона поділу кореня утворена клітинами основної тканини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5. Кореневі волоски розташовані у всисній зоні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6. У зоні кореневих волосків корінь галузиться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7.Більшу частину кореня становить провідна зона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8. Судини і ситоподібні трубки провідні елементи кореня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9. По судинах транспортуються органічні речовини, а по ситоподібних трубках - мінеральні</a:t>
            </a:r>
          </a:p>
          <a:p>
            <a:endParaRPr lang="uk-UA" sz="2400" dirty="0" smtClean="0"/>
          </a:p>
          <a:p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dirty="0" smtClean="0"/>
              <a:t>Робота з твердженнями згоден - не згоден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84"/>
                <a:gridCol w="6059016"/>
              </a:tblGrid>
              <a:tr h="370840">
                <a:tc>
                  <a:txBody>
                    <a:bodyPr/>
                    <a:lstStyle/>
                    <a:p>
                      <a:r>
                        <a:rPr lang="uk-UA" sz="2400" dirty="0" smtClean="0"/>
                        <a:t>Зони кореня</a:t>
                      </a:r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/>
                        <a:t>Характеристика зон</a:t>
                      </a:r>
                      <a:endParaRPr lang="ru-RU" sz="2800" dirty="0"/>
                    </a:p>
                  </a:txBody>
                  <a:tcPr/>
                </a:tc>
              </a:tr>
              <a:tr h="739710">
                <a:tc>
                  <a:txBody>
                    <a:bodyPr/>
                    <a:lstStyle/>
                    <a:p>
                      <a:r>
                        <a:rPr lang="uk-UA" dirty="0" smtClean="0"/>
                        <a:t>А. Кореневий чохлик</a:t>
                      </a:r>
                    </a:p>
                    <a:p>
                      <a:endParaRPr lang="uk-UA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1. Забезпечує поглинання</a:t>
                      </a:r>
                      <a:r>
                        <a:rPr lang="uk-UA" baseline="0" dirty="0" smtClean="0"/>
                        <a:t> води і мінеральних речовин з ґрунту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Б. Зона поділу</a:t>
                      </a:r>
                    </a:p>
                    <a:p>
                      <a:endParaRPr lang="uk-UA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dirty="0" smtClean="0"/>
                        <a:t>2. Забезпечує рух</a:t>
                      </a:r>
                      <a:r>
                        <a:rPr lang="uk-UA" baseline="0" dirty="0" smtClean="0"/>
                        <a:t>  води і мінеральних речовин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В.</a:t>
                      </a:r>
                      <a:r>
                        <a:rPr lang="uk-UA" baseline="0" dirty="0" smtClean="0"/>
                        <a:t> Провідна зона </a:t>
                      </a:r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r>
                        <a:rPr lang="uk-UA" dirty="0" smtClean="0"/>
                        <a:t>Г.Всисна</a:t>
                      </a:r>
                      <a:r>
                        <a:rPr lang="uk-UA" baseline="0" dirty="0" smtClean="0"/>
                        <a:t> зона</a:t>
                      </a:r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3. Складається з клітин твірної тканини, які постійно діляться</a:t>
                      </a:r>
                    </a:p>
                    <a:p>
                      <a:endParaRPr lang="uk-UA" dirty="0" smtClean="0"/>
                    </a:p>
                    <a:p>
                      <a:r>
                        <a:rPr lang="uk-UA" dirty="0" smtClean="0"/>
                        <a:t>4. Вкриває верхівку кореня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Завдання на відповідність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481328"/>
            <a:ext cx="8784976" cy="4525963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/>
              <a:t>Проблемне запитання</a:t>
            </a:r>
          </a:p>
          <a:p>
            <a:r>
              <a:rPr lang="uk-UA" dirty="0" smtClean="0"/>
              <a:t>В пустелях денна температура піднімається до  60 градусів, у ночі бувають приморозки, ґрунт сухий. У болотистій місцевості в ґрунті недостатньо кисню. Який орган рослини допомагає вижити за таких умов. </a:t>
            </a:r>
          </a:p>
          <a:p>
            <a:r>
              <a:rPr lang="uk-UA" dirty="0" smtClean="0"/>
              <a:t>У книзі </a:t>
            </a:r>
            <a:r>
              <a:rPr lang="uk-UA" dirty="0" err="1" smtClean="0"/>
              <a:t>“Життя</a:t>
            </a:r>
            <a:r>
              <a:rPr lang="uk-UA" dirty="0" smtClean="0"/>
              <a:t> </a:t>
            </a:r>
            <a:r>
              <a:rPr lang="uk-UA" dirty="0" err="1" smtClean="0"/>
              <a:t>рослин”</a:t>
            </a:r>
            <a:r>
              <a:rPr lang="uk-UA" dirty="0" smtClean="0"/>
              <a:t>  К.Тімірязєв писав </a:t>
            </a:r>
          </a:p>
          <a:p>
            <a:r>
              <a:rPr lang="uk-UA" dirty="0" smtClean="0"/>
              <a:t>”… природа тут вдалася до хитрощів, корінь за як найменшої витрати будівельного матеріалу у змозі оббігти більшу кількість частинок ґрунту, та як найщільніше прилягти до нього. ” </a:t>
            </a:r>
          </a:p>
          <a:p>
            <a:r>
              <a:rPr lang="uk-UA" dirty="0" smtClean="0">
                <a:solidFill>
                  <a:srgbClr val="C00000"/>
                </a:solidFill>
              </a:rPr>
              <a:t>Про які хитрощі коренів говорить вчений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Мотивація навчальної діяльності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0"/>
            <a:ext cx="8554144" cy="10527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компик\Desktop\фото\-6-6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9144000" cy="6741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1481328"/>
            <a:ext cx="8784976" cy="4525963"/>
          </a:xfrm>
        </p:spPr>
        <p:txBody>
          <a:bodyPr/>
          <a:lstStyle/>
          <a:p>
            <a:r>
              <a:rPr lang="uk-UA" sz="2800" dirty="0" smtClean="0">
                <a:solidFill>
                  <a:schemeClr val="accent4">
                    <a:lumMod val="75000"/>
                  </a:schemeClr>
                </a:solidFill>
              </a:rPr>
              <a:t>1. Головний корінь - виникає із зародкового корінця.</a:t>
            </a:r>
          </a:p>
          <a:p>
            <a:r>
              <a:rPr lang="uk-UA" sz="2800" dirty="0" smtClean="0">
                <a:solidFill>
                  <a:schemeClr val="accent4">
                    <a:lumMod val="75000"/>
                  </a:schemeClr>
                </a:solidFill>
              </a:rPr>
              <a:t>2. Додаткові корені – утворюються на  пагоні (листках, стеблі), </a:t>
            </a:r>
            <a:r>
              <a:rPr lang="uk-UA" sz="2800" dirty="0" smtClean="0">
                <a:solidFill>
                  <a:schemeClr val="accent4">
                    <a:lumMod val="75000"/>
                  </a:schemeClr>
                </a:solidFill>
              </a:rPr>
              <a:t>та відходять </a:t>
            </a:r>
            <a:r>
              <a:rPr lang="uk-UA" sz="2800" dirty="0" smtClean="0">
                <a:solidFill>
                  <a:schemeClr val="accent4">
                    <a:lumMod val="75000"/>
                  </a:schemeClr>
                </a:solidFill>
              </a:rPr>
              <a:t>від бічних коренів.</a:t>
            </a:r>
          </a:p>
          <a:p>
            <a:r>
              <a:rPr lang="uk-UA" sz="2800" dirty="0" smtClean="0">
                <a:solidFill>
                  <a:schemeClr val="accent4">
                    <a:lumMod val="75000"/>
                  </a:schemeClr>
                </a:solidFill>
              </a:rPr>
              <a:t>3. Бічні корені – відходять від головного кореня або додаткових.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Різноманітність коренів</a:t>
            </a:r>
            <a:endParaRPr lang="ru-RU" dirty="0"/>
          </a:p>
        </p:txBody>
      </p:sp>
      <p:pic>
        <p:nvPicPr>
          <p:cNvPr id="4098" name="Picture 2" descr="C:\Users\компик\Desktop\фото\imagesGKS97F0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221088"/>
            <a:ext cx="3255243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1181</TotalTime>
  <Words>635</Words>
  <Application>Microsoft Office PowerPoint</Application>
  <PresentationFormat>Экран (4:3)</PresentationFormat>
  <Paragraphs>114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Открытая</vt:lpstr>
      <vt:lpstr>Тема уроку:  Види коренів. Типи кореневих систем. Видозміни коренів </vt:lpstr>
      <vt:lpstr>Мета уроку:</vt:lpstr>
      <vt:lpstr>          ЗАВДАННЯ УРОКУ</vt:lpstr>
      <vt:lpstr>Активізація опорних знань : </vt:lpstr>
      <vt:lpstr>Робота з твердженнями згоден - не згоден</vt:lpstr>
      <vt:lpstr>Завдання на відповідність</vt:lpstr>
      <vt:lpstr>Мотивація навчальної діяльності</vt:lpstr>
      <vt:lpstr>Слайд 8</vt:lpstr>
      <vt:lpstr>Різноманітність коренів</vt:lpstr>
      <vt:lpstr>Слайд 10</vt:lpstr>
      <vt:lpstr>Яка коренева система краще закріплює рослину в ґрунті, а яка ефективніше всмоктує поживні речовини з ґрунту?</vt:lpstr>
      <vt:lpstr>Слайд 12</vt:lpstr>
      <vt:lpstr>Слайд 13</vt:lpstr>
      <vt:lpstr>Слайд 14</vt:lpstr>
      <vt:lpstr>Слайд 15</vt:lpstr>
      <vt:lpstr>Проведемо дослідження</vt:lpstr>
      <vt:lpstr>Слайд 17</vt:lpstr>
      <vt:lpstr>Слайд 18</vt:lpstr>
      <vt:lpstr>ВИДОЗМІНИ КОРЕНЮ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Узагальнення та систематизація знань</vt:lpstr>
      <vt:lpstr>Слайд 30</vt:lpstr>
      <vt:lpstr>ВПРАВА ДОМІНО:  ДОПОВНІТЬ РЕЧЕННЯ</vt:lpstr>
      <vt:lpstr>Ярмарок видозмін</vt:lpstr>
      <vt:lpstr>ПІДВЕДЕННЯ ПІДСУМКІВ УРОКУ</vt:lpstr>
      <vt:lpstr>Слайд 34</vt:lpstr>
      <vt:lpstr>Слайд 35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130</cp:revision>
  <dcterms:created xsi:type="dcterms:W3CDTF">2017-11-22T13:43:33Z</dcterms:created>
  <dcterms:modified xsi:type="dcterms:W3CDTF">2017-12-20T20:07:35Z</dcterms:modified>
</cp:coreProperties>
</file>