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7"/>
  </p:notesMasterIdLst>
  <p:sldIdLst>
    <p:sldId id="256" r:id="rId4"/>
    <p:sldId id="340" r:id="rId5"/>
    <p:sldId id="341" r:id="rId6"/>
    <p:sldId id="401" r:id="rId7"/>
    <p:sldId id="342" r:id="rId8"/>
    <p:sldId id="343" r:id="rId9"/>
    <p:sldId id="345" r:id="rId10"/>
    <p:sldId id="389" r:id="rId11"/>
    <p:sldId id="326" r:id="rId12"/>
    <p:sldId id="404" r:id="rId13"/>
    <p:sldId id="334" r:id="rId14"/>
    <p:sldId id="362" r:id="rId15"/>
    <p:sldId id="374" r:id="rId16"/>
    <p:sldId id="377" r:id="rId17"/>
    <p:sldId id="375" r:id="rId18"/>
    <p:sldId id="378" r:id="rId19"/>
    <p:sldId id="376" r:id="rId20"/>
    <p:sldId id="300" r:id="rId21"/>
    <p:sldId id="353" r:id="rId22"/>
    <p:sldId id="402" r:id="rId23"/>
    <p:sldId id="384" r:id="rId24"/>
    <p:sldId id="394" r:id="rId25"/>
    <p:sldId id="393" r:id="rId2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</p:showPr>
  <p:clrMru>
    <a:srgbClr val="FFFF00"/>
    <a:srgbClr val="CCFF99"/>
    <a:srgbClr val="99CC00"/>
    <a:srgbClr val="FFFF99"/>
    <a:srgbClr val="CCFF33"/>
    <a:srgbClr val="FF33CC"/>
    <a:srgbClr val="FF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14" autoAdjust="0"/>
    <p:restoredTop sz="94624" autoAdjust="0"/>
  </p:normalViewPr>
  <p:slideViewPr>
    <p:cSldViewPr>
      <p:cViewPr>
        <p:scale>
          <a:sx n="70" d="100"/>
          <a:sy n="70" d="100"/>
        </p:scale>
        <p:origin x="-1194" y="-8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2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3CB1FC-C104-41BC-B782-105729D1CADD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71D383-8E30-4D19-A36C-1DDB2AEF3CFF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873594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7BA36F-639A-4AB1-A7C6-576831E8A7F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7BA36F-639A-4AB1-A7C6-576831E8A7F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7BA36F-639A-4AB1-A7C6-576831E8A7F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7BA36F-639A-4AB1-A7C6-576831E8A7F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7BA36F-639A-4AB1-A7C6-576831E8A7F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7BA36F-639A-4AB1-A7C6-576831E8A7F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1357298"/>
            <a:ext cx="6672282" cy="1470025"/>
          </a:xfrm>
        </p:spPr>
        <p:txBody>
          <a:bodyPr/>
          <a:lstStyle>
            <a:lvl1pPr>
              <a:defRPr b="1" cap="none" spc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18" y="371475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A9996-7911-41D3-9870-0D5DE33DC3F9}" type="datetimeFigureOut">
              <a:rPr lang="ru-RU"/>
              <a:pPr>
                <a:defRPr/>
              </a:pPr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EA1C4-4FF7-434D-B3E7-45089717E2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D78B9-29A1-4D3C-8D26-EBA09A43EB75}" type="datetimeFigureOut">
              <a:rPr lang="ru-RU"/>
              <a:pPr>
                <a:defRPr/>
              </a:pPr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89728-DC88-4B3F-99CF-897A610795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C62BF-F6B2-4BE4-BE7D-AD0A3D88E535}" type="datetimeFigureOut">
              <a:rPr lang="ru-RU"/>
              <a:pPr>
                <a:defRPr/>
              </a:pPr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DB3A0-5D27-4F7A-9331-DF346A2B9B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A2DE4-0E9A-4C33-9E65-115CC7995DB4}" type="datetimeFigureOut">
              <a:rPr lang="ru-RU"/>
              <a:pPr>
                <a:defRPr/>
              </a:pPr>
              <a:t>23.02.2018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DE9E8-8A0F-4944-80B7-564B1786F5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AC764-49E4-4A68-B001-4485C64E82D0}" type="datetimeFigureOut">
              <a:rPr lang="ru-RU"/>
              <a:pPr>
                <a:defRPr/>
              </a:pPr>
              <a:t>23.02.2018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3B1D4-3563-4174-BF58-37404DFFE7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8DC43-6D10-41AE-91EB-61ED6C801510}" type="datetimeFigureOut">
              <a:rPr lang="ru-RU"/>
              <a:pPr>
                <a:defRPr/>
              </a:pPr>
              <a:t>23.02.2018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8912E-787D-42AE-B59C-07E8F10EAB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BD826-CA04-4572-AF00-6EAC0E7C98E2}" type="datetimeFigureOut">
              <a:rPr lang="ru-RU"/>
              <a:pPr>
                <a:defRPr/>
              </a:pPr>
              <a:t>23.02.2018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33E16-D921-4CE8-BDBD-D5B33A530D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4028C-F69B-4EE7-B642-ED962AF86CA5}" type="datetimeFigureOut">
              <a:rPr lang="ru-RU"/>
              <a:pPr>
                <a:defRPr/>
              </a:pPr>
              <a:t>23.02.2018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EE230-5B0A-4062-8F92-27F60D056A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B2A65-86F3-465F-8EBB-0A5F47EBC33F}" type="datetimeFigureOut">
              <a:rPr lang="ru-RU"/>
              <a:pPr>
                <a:defRPr/>
              </a:pPr>
              <a:t>23.02.2018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D0F5C-F213-4A25-B675-10A8D2FEC4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BC079-98F5-40F5-B3BF-853B08564838}" type="datetimeFigureOut">
              <a:rPr lang="ru-RU"/>
              <a:pPr>
                <a:defRPr/>
              </a:pPr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8724F-E6F2-4DC2-8BF9-F7C907263F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D654E-4B42-4919-9EFE-9D5528EE7540}" type="datetimeFigureOut">
              <a:rPr lang="ru-RU"/>
              <a:pPr>
                <a:defRPr/>
              </a:pPr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FD78C-50F7-4B8B-A397-EC5718B20B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274638"/>
            <a:ext cx="757237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1214438" y="1600200"/>
            <a:ext cx="7572375" cy="482917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C27E2-5EF5-426E-9AD9-33E1E91B59A0}" type="datetimeFigureOut">
              <a:rPr lang="ru-RU"/>
              <a:pPr>
                <a:defRPr/>
              </a:pPr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D5C10-A449-4306-8EC8-EC15FBEDA1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274638"/>
            <a:ext cx="757237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214438" y="1600200"/>
            <a:ext cx="7572375" cy="482917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D9056-DEB2-4AB2-B497-EFFEC04F1C8A}" type="datetimeFigureOut">
              <a:rPr lang="ru-RU"/>
              <a:pPr>
                <a:defRPr/>
              </a:pPr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BC81C-BCD2-43AE-B002-88D8373A62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274638"/>
            <a:ext cx="757237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214438" y="1600200"/>
            <a:ext cx="3709987" cy="4829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76825" y="1600200"/>
            <a:ext cx="3709988" cy="23383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076825" y="4090988"/>
            <a:ext cx="3709988" cy="2338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335A1-4EB6-444C-A3B6-60707D175DA1}" type="datetimeFigureOut">
              <a:rPr lang="ru-RU"/>
              <a:pPr>
                <a:defRPr/>
              </a:pPr>
              <a:t>23.02.2018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DB2B6-4F5B-47AE-9967-6ACAA8867C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87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A2C99-4444-4EC6-87F0-99A2890BB81A}" type="datetimeFigureOut">
              <a:rPr lang="uk-UA" smtClean="0"/>
              <a:pPr/>
              <a:t>23.02.2018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29CFE-A1EB-46E5-9610-BE27B1E7B02A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274638"/>
            <a:ext cx="757237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214438" y="1600200"/>
            <a:ext cx="757237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B0FF33F-8D35-4CAE-99E5-D05BC9689B58}" type="datetimeFigureOut">
              <a:rPr lang="ru-RU"/>
              <a:pPr>
                <a:defRPr/>
              </a:pPr>
              <a:t>23.02.2018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9E79BAA-52A2-46BE-9183-62EBBE7060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 w="1905"/>
          <a:solidFill>
            <a:srgbClr val="984807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85728"/>
            <a:ext cx="8501122" cy="5143536"/>
          </a:xfrm>
        </p:spPr>
        <p:txBody>
          <a:bodyPr>
            <a:noAutofit/>
          </a:bodyPr>
          <a:lstStyle/>
          <a:p>
            <a:r>
              <a:rPr lang="uk-UA" sz="5400" b="1" dirty="0" smtClean="0"/>
              <a:t/>
            </a:r>
            <a:br>
              <a:rPr lang="uk-UA" sz="5400" b="1" dirty="0" smtClean="0"/>
            </a:br>
            <a:r>
              <a:rPr lang="uk-UA" sz="5400" b="1" dirty="0" smtClean="0"/>
              <a:t> </a:t>
            </a:r>
            <a:br>
              <a:rPr lang="uk-UA" sz="5400" b="1" dirty="0" smtClean="0"/>
            </a:br>
            <a:r>
              <a:rPr lang="uk-UA" sz="5400" b="1" dirty="0" smtClean="0"/>
              <a:t>Практична робота з генетики</a:t>
            </a:r>
            <a:br>
              <a:rPr lang="uk-UA" sz="5400" b="1" dirty="0" smtClean="0"/>
            </a:br>
            <a:r>
              <a:rPr lang="uk-UA" sz="5400" b="1" dirty="0" smtClean="0"/>
              <a:t/>
            </a:r>
            <a:br>
              <a:rPr lang="uk-UA" sz="5400" b="1" dirty="0" smtClean="0"/>
            </a:br>
            <a:r>
              <a:rPr lang="uk-UA" sz="5400" b="1" dirty="0" smtClean="0"/>
              <a:t/>
            </a:r>
            <a:br>
              <a:rPr lang="uk-UA" sz="5400" b="1" dirty="0" smtClean="0"/>
            </a:br>
            <a:endParaRPr lang="uk-UA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5572140"/>
            <a:ext cx="6400800" cy="1285860"/>
          </a:xfrm>
        </p:spPr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</a:rPr>
              <a:t>Розробила викладач</a:t>
            </a:r>
          </a:p>
          <a:p>
            <a:r>
              <a:rPr lang="uk-UA" b="1" dirty="0" smtClean="0">
                <a:solidFill>
                  <a:schemeClr val="bg1"/>
                </a:solidFill>
              </a:rPr>
              <a:t>Кучеренко Наталія Володимирівна</a:t>
            </a:r>
            <a:endParaRPr lang="uk-UA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16" y="285728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/>
              <a:t>Дніпродзержинський коледж фізичного виховання</a:t>
            </a:r>
          </a:p>
        </p:txBody>
      </p:sp>
      <p:pic>
        <p:nvPicPr>
          <p:cNvPr id="1025" name="Рисунок 6" descr="https://static-interneturok.cdnvideo.ru/content/konspekt_image/319103/9e308390_c3a1_0134_6eb3_026f34392a4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721" t="60397" r="6339" b="12067"/>
          <a:stretch>
            <a:fillRect/>
          </a:stretch>
        </p:blipFill>
        <p:spPr bwMode="auto">
          <a:xfrm>
            <a:off x="971600" y="3068960"/>
            <a:ext cx="1038225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s://static-interneturok.cdnvideo.ru/content/konspekt_image/319103/9e308390_c3a1_0134_6eb3_026f34392a47.png"/>
          <p:cNvPicPr/>
          <p:nvPr/>
        </p:nvPicPr>
        <p:blipFill>
          <a:blip r:embed="rId2"/>
          <a:srcRect l="67349" t="16137" r="7699" b="57497"/>
          <a:stretch>
            <a:fillRect/>
          </a:stretch>
        </p:blipFill>
        <p:spPr bwMode="auto">
          <a:xfrm>
            <a:off x="7164288" y="2625412"/>
            <a:ext cx="956310" cy="887095"/>
          </a:xfrm>
          <a:prstGeom prst="rect">
            <a:avLst/>
          </a:prstGeom>
          <a:noFill/>
        </p:spPr>
      </p:pic>
      <p:pic>
        <p:nvPicPr>
          <p:cNvPr id="8" name="Рисунок 7"/>
          <p:cNvPicPr/>
          <p:nvPr/>
        </p:nvPicPr>
        <p:blipFill>
          <a:blip r:embed="rId3" cstate="print"/>
          <a:srcRect t="8088"/>
          <a:stretch>
            <a:fillRect/>
          </a:stretch>
        </p:blipFill>
        <p:spPr bwMode="auto">
          <a:xfrm>
            <a:off x="3410373" y="3983360"/>
            <a:ext cx="99822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/>
          <p:cNvPicPr/>
          <p:nvPr/>
        </p:nvPicPr>
        <p:blipFill>
          <a:blip r:embed="rId4" cstate="print"/>
          <a:srcRect t="5385"/>
          <a:stretch>
            <a:fillRect/>
          </a:stretch>
        </p:blipFill>
        <p:spPr bwMode="auto">
          <a:xfrm>
            <a:off x="6444208" y="4394437"/>
            <a:ext cx="1045845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116632"/>
            <a:ext cx="392909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n>
                  <a:solidFill>
                    <a:srgbClr val="00B050"/>
                  </a:solidFill>
                </a:ln>
                <a:solidFill>
                  <a:prstClr val="black"/>
                </a:solidFill>
              </a:rPr>
              <a:t>ГЕНЕТИЧНІ ТЕРМІНИ</a:t>
            </a:r>
            <a:endParaRPr lang="uk-UA" sz="2400" b="1" dirty="0">
              <a:ln>
                <a:solidFill>
                  <a:srgbClr val="00B050"/>
                </a:solidFill>
              </a:ln>
              <a:solidFill>
                <a:prstClr val="black"/>
              </a:solidFill>
            </a:endParaRPr>
          </a:p>
        </p:txBody>
      </p:sp>
      <p:pic>
        <p:nvPicPr>
          <p:cNvPr id="3" name="Picture 6" descr="F:\биосинтез\vopro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0"/>
            <a:ext cx="662401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-1" y="-27384"/>
          <a:ext cx="9144000" cy="7002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56740">
                <a:tc rowSpan="1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19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6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5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 gridSpan="2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8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19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 gridSpan="2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8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7">
                  <a:txBody>
                    <a:bodyPr/>
                    <a:lstStyle/>
                    <a:p>
                      <a:pPr algn="ctr"/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9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7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3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 gridSpan="2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2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4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1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9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11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5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6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8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94691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00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7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10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94691"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00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</a:tr>
              <a:tr h="364330">
                <a:tc rowSpan="7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 h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2589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116632"/>
            <a:ext cx="392909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n>
                  <a:solidFill>
                    <a:srgbClr val="00B050"/>
                  </a:solidFill>
                </a:ln>
              </a:rPr>
              <a:t>ГЕНЕТИЧНІ ТЕРМІНИ</a:t>
            </a:r>
            <a:endParaRPr lang="uk-UA" sz="2400" b="1" dirty="0">
              <a:ln>
                <a:solidFill>
                  <a:srgbClr val="00B050"/>
                </a:solidFill>
              </a:ln>
            </a:endParaRPr>
          </a:p>
        </p:txBody>
      </p:sp>
      <p:pic>
        <p:nvPicPr>
          <p:cNvPr id="3" name="Picture 6" descr="F:\биосинтез\vopro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0"/>
            <a:ext cx="662401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-1" y="-27384"/>
          <a:ext cx="9144000" cy="7002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56740">
                <a:tc rowSpan="1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19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6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5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 gridSpan="2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8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19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 gridSpan="2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8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7">
                  <a:txBody>
                    <a:bodyPr/>
                    <a:lstStyle/>
                    <a:p>
                      <a:pPr algn="ctr"/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9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7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3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 gridSpan="2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2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4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1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9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11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5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6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8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94691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00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7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750" b="1" cap="all" baseline="0" dirty="0" smtClean="0"/>
                        <a:t>10</a:t>
                      </a:r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394691"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00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CC00"/>
                    </a:solidFill>
                  </a:tcPr>
                </a:tc>
              </a:tr>
              <a:tr h="364330">
                <a:tc rowSpan="7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 h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4330"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750" b="1" cap="all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187624" y="292494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О</a:t>
            </a:r>
            <a:endParaRPr lang="uk-UA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187624" y="327569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М</a:t>
            </a:r>
            <a:endParaRPr lang="uk-UA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187624" y="370774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О</a:t>
            </a:r>
            <a:endParaRPr lang="uk-UA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214414" y="4000504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З</a:t>
            </a:r>
            <a:endParaRPr lang="uk-UA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187624" y="442782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И</a:t>
            </a:r>
            <a:endParaRPr lang="uk-UA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187624" y="478786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Г</a:t>
            </a:r>
            <a:endParaRPr lang="uk-UA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187624" y="514790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О</a:t>
            </a:r>
            <a:endParaRPr lang="uk-UA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187624" y="550794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Т</a:t>
            </a:r>
            <a:endParaRPr lang="uk-UA" sz="2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187624" y="255561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Г</a:t>
            </a:r>
            <a:endParaRPr lang="uk-UA" sz="2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187624" y="586798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А</a:t>
            </a:r>
            <a:endParaRPr lang="uk-UA" sz="2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0" y="4000504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ІІІ</a:t>
            </a:r>
            <a:endParaRPr lang="uk-UA" sz="2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835696" y="220486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Д</a:t>
            </a:r>
            <a:endParaRPr lang="uk-UA" sz="2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835696" y="255561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О</a:t>
            </a:r>
            <a:endParaRPr lang="uk-UA" sz="20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835696" y="291565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М</a:t>
            </a:r>
            <a:endParaRPr lang="uk-UA" sz="20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1835696" y="327569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І</a:t>
            </a:r>
            <a:endParaRPr lang="uk-UA" sz="20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835696" y="364502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Н</a:t>
            </a:r>
            <a:endParaRPr lang="uk-UA" sz="20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857356" y="40005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А</a:t>
            </a:r>
            <a:endParaRPr lang="uk-UA" sz="20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835696" y="442782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Н</a:t>
            </a:r>
            <a:endParaRPr lang="uk-UA" sz="20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835696" y="478786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Т</a:t>
            </a:r>
            <a:endParaRPr lang="uk-UA" sz="20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835696" y="514790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Н</a:t>
            </a:r>
            <a:endParaRPr lang="uk-UA" sz="20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835696" y="550794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И</a:t>
            </a:r>
            <a:endParaRPr lang="uk-UA" sz="20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1835696" y="586798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Й</a:t>
            </a:r>
            <a:endParaRPr lang="uk-UA" sz="20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2411760" y="184482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Г</a:t>
            </a:r>
            <a:endParaRPr lang="uk-UA" sz="20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2411760" y="220486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Е</a:t>
            </a:r>
            <a:endParaRPr lang="uk-UA" sz="20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2411760" y="25649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Н</a:t>
            </a:r>
            <a:endParaRPr lang="uk-UA" sz="20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2411760" y="292494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Е</a:t>
            </a:r>
            <a:endParaRPr lang="uk-UA" sz="20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2411760" y="328498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Т</a:t>
            </a:r>
            <a:endParaRPr lang="uk-UA" sz="20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2411760" y="364502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И</a:t>
            </a:r>
            <a:endParaRPr lang="uk-UA" sz="20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2428860" y="40005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К</a:t>
            </a:r>
            <a:endParaRPr lang="uk-UA" sz="20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2411760" y="442782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А</a:t>
            </a:r>
            <a:endParaRPr lang="uk-UA" sz="20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3059832" y="25649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Е</a:t>
            </a:r>
            <a:endParaRPr lang="uk-UA" sz="20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3059832" y="298766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Т</a:t>
            </a:r>
            <a:endParaRPr lang="uk-UA" sz="20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3059832" y="328498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Е</a:t>
            </a:r>
            <a:endParaRPr lang="uk-UA" sz="20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3059832" y="364502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Р</a:t>
            </a:r>
            <a:endParaRPr lang="uk-UA" sz="20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3071802" y="4000504"/>
            <a:ext cx="5766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О</a:t>
            </a:r>
            <a:endParaRPr lang="uk-UA" sz="20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3071802" y="4357694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З</a:t>
            </a:r>
            <a:endParaRPr lang="uk-UA" sz="20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3071802" y="4714884"/>
            <a:ext cx="5766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И</a:t>
            </a:r>
            <a:endParaRPr lang="uk-UA" sz="20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3059832" y="514790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Г</a:t>
            </a:r>
            <a:endParaRPr lang="uk-UA" sz="20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3059832" y="550794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О</a:t>
            </a:r>
            <a:endParaRPr lang="uk-UA" sz="20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3059832" y="586798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Т</a:t>
            </a:r>
            <a:endParaRPr lang="uk-UA" sz="2000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3059832" y="622802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А</a:t>
            </a:r>
            <a:endParaRPr lang="uk-UA" sz="20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3059832" y="220486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Г</a:t>
            </a:r>
            <a:endParaRPr lang="uk-UA" sz="2000" b="1" dirty="0"/>
          </a:p>
        </p:txBody>
      </p:sp>
      <p:sp>
        <p:nvSpPr>
          <p:cNvPr id="80" name="TextBox 79"/>
          <p:cNvSpPr txBox="1"/>
          <p:nvPr/>
        </p:nvSpPr>
        <p:spPr>
          <a:xfrm>
            <a:off x="3635896" y="328498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М</a:t>
            </a:r>
            <a:endParaRPr lang="uk-UA" sz="2000" b="1" dirty="0"/>
          </a:p>
        </p:txBody>
      </p:sp>
      <p:sp>
        <p:nvSpPr>
          <p:cNvPr id="81" name="TextBox 80"/>
          <p:cNvSpPr txBox="1"/>
          <p:nvPr/>
        </p:nvSpPr>
        <p:spPr>
          <a:xfrm>
            <a:off x="3635896" y="363573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І</a:t>
            </a:r>
            <a:endParaRPr lang="uk-UA" sz="2000" b="1" dirty="0"/>
          </a:p>
        </p:txBody>
      </p:sp>
      <p:sp>
        <p:nvSpPr>
          <p:cNvPr id="82" name="TextBox 81"/>
          <p:cNvSpPr txBox="1"/>
          <p:nvPr/>
        </p:nvSpPr>
        <p:spPr>
          <a:xfrm>
            <a:off x="3643306" y="40005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Н</a:t>
            </a:r>
            <a:endParaRPr lang="uk-UA" sz="2000" b="1" dirty="0"/>
          </a:p>
        </p:txBody>
      </p:sp>
      <p:sp>
        <p:nvSpPr>
          <p:cNvPr id="83" name="TextBox 82"/>
          <p:cNvSpPr txBox="1"/>
          <p:nvPr/>
        </p:nvSpPr>
        <p:spPr>
          <a:xfrm>
            <a:off x="3635896" y="442782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Л</a:t>
            </a:r>
            <a:endParaRPr lang="uk-UA" sz="2000" b="1" dirty="0"/>
          </a:p>
        </p:txBody>
      </p:sp>
      <p:sp>
        <p:nvSpPr>
          <p:cNvPr id="84" name="TextBox 83"/>
          <p:cNvSpPr txBox="1"/>
          <p:nvPr/>
        </p:nvSpPr>
        <p:spPr>
          <a:xfrm>
            <a:off x="3635896" y="471488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И</a:t>
            </a:r>
            <a:endParaRPr lang="uk-UA" sz="2000" b="1" dirty="0"/>
          </a:p>
        </p:txBody>
      </p:sp>
      <p:sp>
        <p:nvSpPr>
          <p:cNvPr id="85" name="TextBox 84"/>
          <p:cNvSpPr txBox="1"/>
          <p:nvPr/>
        </p:nvSpPr>
        <p:spPr>
          <a:xfrm>
            <a:off x="3635896" y="514790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В</a:t>
            </a:r>
            <a:endParaRPr lang="uk-UA" sz="2000" b="1" dirty="0"/>
          </a:p>
        </p:txBody>
      </p:sp>
      <p:sp>
        <p:nvSpPr>
          <p:cNvPr id="86" name="TextBox 85"/>
          <p:cNvSpPr txBox="1"/>
          <p:nvPr/>
        </p:nvSpPr>
        <p:spPr>
          <a:xfrm>
            <a:off x="3635896" y="550794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І</a:t>
            </a:r>
            <a:endParaRPr lang="uk-UA" sz="2000" b="1" dirty="0"/>
          </a:p>
        </p:txBody>
      </p:sp>
      <p:sp>
        <p:nvSpPr>
          <p:cNvPr id="87" name="TextBox 86"/>
          <p:cNvSpPr txBox="1"/>
          <p:nvPr/>
        </p:nvSpPr>
        <p:spPr>
          <a:xfrm>
            <a:off x="3635896" y="587727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С</a:t>
            </a:r>
            <a:endParaRPr lang="uk-UA" sz="2000" b="1" dirty="0"/>
          </a:p>
        </p:txBody>
      </p:sp>
      <p:sp>
        <p:nvSpPr>
          <p:cNvPr id="88" name="TextBox 87"/>
          <p:cNvSpPr txBox="1"/>
          <p:nvPr/>
        </p:nvSpPr>
        <p:spPr>
          <a:xfrm>
            <a:off x="3635896" y="622802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Т</a:t>
            </a:r>
            <a:endParaRPr lang="uk-UA" sz="2000" b="1" dirty="0"/>
          </a:p>
        </p:txBody>
      </p:sp>
      <p:sp>
        <p:nvSpPr>
          <p:cNvPr id="89" name="TextBox 88"/>
          <p:cNvSpPr txBox="1"/>
          <p:nvPr/>
        </p:nvSpPr>
        <p:spPr>
          <a:xfrm>
            <a:off x="3643306" y="657227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Ь</a:t>
            </a:r>
            <a:endParaRPr lang="uk-UA" sz="2000" b="1" dirty="0"/>
          </a:p>
        </p:txBody>
      </p:sp>
      <p:sp>
        <p:nvSpPr>
          <p:cNvPr id="92" name="TextBox 91"/>
          <p:cNvSpPr txBox="1"/>
          <p:nvPr/>
        </p:nvSpPr>
        <p:spPr>
          <a:xfrm>
            <a:off x="4860032" y="364502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А</a:t>
            </a:r>
            <a:endParaRPr lang="uk-UA" sz="2000" b="1" dirty="0"/>
          </a:p>
        </p:txBody>
      </p:sp>
      <p:sp>
        <p:nvSpPr>
          <p:cNvPr id="93" name="TextBox 92"/>
          <p:cNvSpPr txBox="1"/>
          <p:nvPr/>
        </p:nvSpPr>
        <p:spPr>
          <a:xfrm>
            <a:off x="4857752" y="40005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М</a:t>
            </a:r>
            <a:endParaRPr lang="uk-UA" sz="2000" b="1" dirty="0"/>
          </a:p>
        </p:txBody>
      </p:sp>
      <p:sp>
        <p:nvSpPr>
          <p:cNvPr id="94" name="TextBox 93"/>
          <p:cNvSpPr txBox="1"/>
          <p:nvPr/>
        </p:nvSpPr>
        <p:spPr>
          <a:xfrm>
            <a:off x="4860032" y="43651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Е</a:t>
            </a:r>
            <a:endParaRPr lang="uk-UA" sz="2000" b="1" dirty="0"/>
          </a:p>
        </p:txBody>
      </p:sp>
      <p:sp>
        <p:nvSpPr>
          <p:cNvPr id="95" name="TextBox 94"/>
          <p:cNvSpPr txBox="1"/>
          <p:nvPr/>
        </p:nvSpPr>
        <p:spPr>
          <a:xfrm>
            <a:off x="4860032" y="478786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Т</a:t>
            </a:r>
            <a:endParaRPr lang="uk-UA" sz="2000" b="1" dirty="0"/>
          </a:p>
        </p:txBody>
      </p:sp>
      <p:sp>
        <p:nvSpPr>
          <p:cNvPr id="96" name="TextBox 95"/>
          <p:cNvSpPr txBox="1"/>
          <p:nvPr/>
        </p:nvSpPr>
        <p:spPr>
          <a:xfrm>
            <a:off x="4860032" y="514790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А</a:t>
            </a:r>
            <a:endParaRPr lang="uk-UA" sz="2000" b="1" dirty="0"/>
          </a:p>
        </p:txBody>
      </p:sp>
      <p:sp>
        <p:nvSpPr>
          <p:cNvPr id="97" name="TextBox 96"/>
          <p:cNvSpPr txBox="1"/>
          <p:nvPr/>
        </p:nvSpPr>
        <p:spPr>
          <a:xfrm>
            <a:off x="4860032" y="328498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Г</a:t>
            </a:r>
            <a:endParaRPr lang="uk-UA" sz="2000" b="1" dirty="0"/>
          </a:p>
        </p:txBody>
      </p:sp>
      <p:sp>
        <p:nvSpPr>
          <p:cNvPr id="98" name="TextBox 97"/>
          <p:cNvSpPr txBox="1"/>
          <p:nvPr/>
        </p:nvSpPr>
        <p:spPr>
          <a:xfrm>
            <a:off x="5508104" y="364502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Г</a:t>
            </a:r>
            <a:endParaRPr lang="uk-UA" sz="2000" b="1" dirty="0"/>
          </a:p>
        </p:txBody>
      </p:sp>
      <p:sp>
        <p:nvSpPr>
          <p:cNvPr id="99" name="TextBox 98"/>
          <p:cNvSpPr txBox="1"/>
          <p:nvPr/>
        </p:nvSpPr>
        <p:spPr>
          <a:xfrm>
            <a:off x="5500694" y="40005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Е</a:t>
            </a:r>
            <a:endParaRPr lang="uk-UA" sz="2000" b="1" dirty="0"/>
          </a:p>
        </p:txBody>
      </p:sp>
      <p:sp>
        <p:nvSpPr>
          <p:cNvPr id="100" name="TextBox 99"/>
          <p:cNvSpPr txBox="1"/>
          <p:nvPr/>
        </p:nvSpPr>
        <p:spPr>
          <a:xfrm>
            <a:off x="5508104" y="442782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Н</a:t>
            </a:r>
            <a:endParaRPr lang="uk-UA" sz="2000" b="1" dirty="0"/>
          </a:p>
        </p:txBody>
      </p:sp>
      <p:sp>
        <p:nvSpPr>
          <p:cNvPr id="101" name="TextBox 100"/>
          <p:cNvSpPr txBox="1"/>
          <p:nvPr/>
        </p:nvSpPr>
        <p:spPr>
          <a:xfrm>
            <a:off x="6084168" y="328498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Г</a:t>
            </a:r>
            <a:endParaRPr lang="uk-UA" sz="2000" b="1" dirty="0"/>
          </a:p>
        </p:txBody>
      </p:sp>
      <p:sp>
        <p:nvSpPr>
          <p:cNvPr id="102" name="TextBox 101"/>
          <p:cNvSpPr txBox="1"/>
          <p:nvPr/>
        </p:nvSpPr>
        <p:spPr>
          <a:xfrm>
            <a:off x="6084168" y="363573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Е</a:t>
            </a:r>
            <a:endParaRPr lang="uk-UA" sz="2000" b="1" dirty="0"/>
          </a:p>
        </p:txBody>
      </p:sp>
      <p:sp>
        <p:nvSpPr>
          <p:cNvPr id="103" name="TextBox 102"/>
          <p:cNvSpPr txBox="1"/>
          <p:nvPr/>
        </p:nvSpPr>
        <p:spPr>
          <a:xfrm>
            <a:off x="6072198" y="40005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Н</a:t>
            </a:r>
            <a:endParaRPr lang="uk-UA" sz="2000" b="1" dirty="0"/>
          </a:p>
        </p:txBody>
      </p:sp>
      <p:sp>
        <p:nvSpPr>
          <p:cNvPr id="104" name="TextBox 103"/>
          <p:cNvSpPr txBox="1"/>
          <p:nvPr/>
        </p:nvSpPr>
        <p:spPr>
          <a:xfrm>
            <a:off x="6072198" y="435769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О</a:t>
            </a:r>
            <a:endParaRPr lang="uk-UA" sz="2000" b="1" dirty="0"/>
          </a:p>
        </p:txBody>
      </p:sp>
      <p:sp>
        <p:nvSpPr>
          <p:cNvPr id="105" name="TextBox 104"/>
          <p:cNvSpPr txBox="1"/>
          <p:nvPr/>
        </p:nvSpPr>
        <p:spPr>
          <a:xfrm>
            <a:off x="6072198" y="4714884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Т</a:t>
            </a:r>
            <a:endParaRPr lang="uk-UA" sz="2000" b="1" dirty="0"/>
          </a:p>
        </p:txBody>
      </p:sp>
      <p:sp>
        <p:nvSpPr>
          <p:cNvPr id="106" name="TextBox 105"/>
          <p:cNvSpPr txBox="1"/>
          <p:nvPr/>
        </p:nvSpPr>
        <p:spPr>
          <a:xfrm>
            <a:off x="6084168" y="514790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И</a:t>
            </a:r>
            <a:endParaRPr lang="uk-UA" sz="2000" b="1" dirty="0"/>
          </a:p>
        </p:txBody>
      </p:sp>
      <p:sp>
        <p:nvSpPr>
          <p:cNvPr id="107" name="TextBox 106"/>
          <p:cNvSpPr txBox="1"/>
          <p:nvPr/>
        </p:nvSpPr>
        <p:spPr>
          <a:xfrm>
            <a:off x="6084168" y="550794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П</a:t>
            </a:r>
            <a:endParaRPr lang="uk-UA" sz="2000" b="1" dirty="0"/>
          </a:p>
        </p:txBody>
      </p:sp>
      <p:sp>
        <p:nvSpPr>
          <p:cNvPr id="108" name="TextBox 107"/>
          <p:cNvSpPr txBox="1"/>
          <p:nvPr/>
        </p:nvSpPr>
        <p:spPr>
          <a:xfrm>
            <a:off x="6660232" y="292494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С</a:t>
            </a:r>
            <a:endParaRPr lang="uk-UA" sz="2000" b="1" dirty="0"/>
          </a:p>
        </p:txBody>
      </p:sp>
      <p:sp>
        <p:nvSpPr>
          <p:cNvPr id="109" name="TextBox 108"/>
          <p:cNvSpPr txBox="1"/>
          <p:nvPr/>
        </p:nvSpPr>
        <p:spPr>
          <a:xfrm>
            <a:off x="6660232" y="328498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П</a:t>
            </a:r>
            <a:endParaRPr lang="uk-UA" sz="2000" b="1" dirty="0"/>
          </a:p>
        </p:txBody>
      </p:sp>
      <p:sp>
        <p:nvSpPr>
          <p:cNvPr id="110" name="TextBox 109"/>
          <p:cNvSpPr txBox="1"/>
          <p:nvPr/>
        </p:nvSpPr>
        <p:spPr>
          <a:xfrm>
            <a:off x="6660232" y="363573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А</a:t>
            </a:r>
            <a:endParaRPr lang="uk-UA" sz="2000" b="1" dirty="0"/>
          </a:p>
        </p:txBody>
      </p:sp>
      <p:sp>
        <p:nvSpPr>
          <p:cNvPr id="111" name="TextBox 110"/>
          <p:cNvSpPr txBox="1"/>
          <p:nvPr/>
        </p:nvSpPr>
        <p:spPr>
          <a:xfrm>
            <a:off x="6715140" y="4000504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Д</a:t>
            </a:r>
            <a:endParaRPr lang="uk-UA" sz="2000" b="1" dirty="0"/>
          </a:p>
        </p:txBody>
      </p:sp>
      <p:sp>
        <p:nvSpPr>
          <p:cNvPr id="112" name="TextBox 111"/>
          <p:cNvSpPr txBox="1"/>
          <p:nvPr/>
        </p:nvSpPr>
        <p:spPr>
          <a:xfrm>
            <a:off x="6715140" y="4357694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К</a:t>
            </a:r>
            <a:endParaRPr lang="uk-UA" sz="2000" b="1" dirty="0"/>
          </a:p>
        </p:txBody>
      </p:sp>
      <p:sp>
        <p:nvSpPr>
          <p:cNvPr id="113" name="TextBox 112"/>
          <p:cNvSpPr txBox="1"/>
          <p:nvPr/>
        </p:nvSpPr>
        <p:spPr>
          <a:xfrm>
            <a:off x="6660232" y="478786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О</a:t>
            </a:r>
            <a:endParaRPr lang="uk-UA" sz="2000" b="1" dirty="0"/>
          </a:p>
        </p:txBody>
      </p:sp>
      <p:sp>
        <p:nvSpPr>
          <p:cNvPr id="114" name="TextBox 113"/>
          <p:cNvSpPr txBox="1"/>
          <p:nvPr/>
        </p:nvSpPr>
        <p:spPr>
          <a:xfrm>
            <a:off x="6660232" y="514790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В</a:t>
            </a:r>
            <a:endParaRPr lang="uk-UA" sz="2000" b="1" dirty="0"/>
          </a:p>
        </p:txBody>
      </p:sp>
      <p:sp>
        <p:nvSpPr>
          <p:cNvPr id="115" name="TextBox 114"/>
          <p:cNvSpPr txBox="1"/>
          <p:nvPr/>
        </p:nvSpPr>
        <p:spPr>
          <a:xfrm>
            <a:off x="6660232" y="551723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І</a:t>
            </a:r>
            <a:endParaRPr lang="uk-UA" sz="2000" b="1" dirty="0"/>
          </a:p>
        </p:txBody>
      </p:sp>
      <p:sp>
        <p:nvSpPr>
          <p:cNvPr id="116" name="TextBox 115"/>
          <p:cNvSpPr txBox="1"/>
          <p:nvPr/>
        </p:nvSpPr>
        <p:spPr>
          <a:xfrm>
            <a:off x="6660232" y="586798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С</a:t>
            </a:r>
            <a:endParaRPr lang="uk-UA" sz="2000" b="1" dirty="0"/>
          </a:p>
        </p:txBody>
      </p:sp>
      <p:sp>
        <p:nvSpPr>
          <p:cNvPr id="117" name="TextBox 116"/>
          <p:cNvSpPr txBox="1"/>
          <p:nvPr/>
        </p:nvSpPr>
        <p:spPr>
          <a:xfrm>
            <a:off x="6660232" y="622802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Т</a:t>
            </a:r>
            <a:endParaRPr lang="uk-UA" sz="2000" b="1" dirty="0"/>
          </a:p>
        </p:txBody>
      </p:sp>
      <p:sp>
        <p:nvSpPr>
          <p:cNvPr id="118" name="TextBox 117"/>
          <p:cNvSpPr txBox="1"/>
          <p:nvPr/>
        </p:nvSpPr>
        <p:spPr>
          <a:xfrm>
            <a:off x="6660232" y="658806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Ь</a:t>
            </a:r>
            <a:endParaRPr lang="uk-UA" sz="2000" b="1" dirty="0"/>
          </a:p>
        </p:txBody>
      </p:sp>
      <p:sp>
        <p:nvSpPr>
          <p:cNvPr id="126" name="TextBox 125"/>
          <p:cNvSpPr txBox="1"/>
          <p:nvPr/>
        </p:nvSpPr>
        <p:spPr>
          <a:xfrm>
            <a:off x="7308304" y="364502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Ф</a:t>
            </a:r>
            <a:endParaRPr lang="uk-UA" sz="2000" b="1" dirty="0"/>
          </a:p>
        </p:txBody>
      </p:sp>
      <p:sp>
        <p:nvSpPr>
          <p:cNvPr id="127" name="TextBox 126"/>
          <p:cNvSpPr txBox="1"/>
          <p:nvPr/>
        </p:nvSpPr>
        <p:spPr>
          <a:xfrm>
            <a:off x="7358082" y="4000504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Е</a:t>
            </a:r>
            <a:endParaRPr lang="uk-UA" sz="2000" b="1" dirty="0"/>
          </a:p>
        </p:txBody>
      </p:sp>
      <p:sp>
        <p:nvSpPr>
          <p:cNvPr id="128" name="TextBox 127"/>
          <p:cNvSpPr txBox="1"/>
          <p:nvPr/>
        </p:nvSpPr>
        <p:spPr>
          <a:xfrm>
            <a:off x="7308304" y="442782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Н</a:t>
            </a:r>
            <a:endParaRPr lang="uk-UA" sz="2000" b="1" dirty="0"/>
          </a:p>
        </p:txBody>
      </p:sp>
      <p:sp>
        <p:nvSpPr>
          <p:cNvPr id="129" name="TextBox 128"/>
          <p:cNvSpPr txBox="1"/>
          <p:nvPr/>
        </p:nvSpPr>
        <p:spPr>
          <a:xfrm>
            <a:off x="7308304" y="478786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О</a:t>
            </a:r>
            <a:endParaRPr lang="uk-UA" sz="2000" b="1" dirty="0"/>
          </a:p>
        </p:txBody>
      </p:sp>
      <p:sp>
        <p:nvSpPr>
          <p:cNvPr id="130" name="TextBox 129"/>
          <p:cNvSpPr txBox="1"/>
          <p:nvPr/>
        </p:nvSpPr>
        <p:spPr>
          <a:xfrm>
            <a:off x="7308304" y="514790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Т</a:t>
            </a:r>
            <a:endParaRPr lang="uk-UA" sz="2000" b="1" dirty="0"/>
          </a:p>
        </p:txBody>
      </p:sp>
      <p:sp>
        <p:nvSpPr>
          <p:cNvPr id="131" name="TextBox 130"/>
          <p:cNvSpPr txBox="1"/>
          <p:nvPr/>
        </p:nvSpPr>
        <p:spPr>
          <a:xfrm>
            <a:off x="7308304" y="550794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И</a:t>
            </a:r>
            <a:endParaRPr lang="uk-UA" sz="2000" b="1" dirty="0"/>
          </a:p>
        </p:txBody>
      </p:sp>
      <p:sp>
        <p:nvSpPr>
          <p:cNvPr id="132" name="TextBox 131"/>
          <p:cNvSpPr txBox="1"/>
          <p:nvPr/>
        </p:nvSpPr>
        <p:spPr>
          <a:xfrm>
            <a:off x="7308304" y="586798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П</a:t>
            </a:r>
            <a:endParaRPr lang="uk-UA" sz="2000" b="1" dirty="0"/>
          </a:p>
        </p:txBody>
      </p:sp>
      <p:sp>
        <p:nvSpPr>
          <p:cNvPr id="133" name="TextBox 132"/>
          <p:cNvSpPr txBox="1"/>
          <p:nvPr/>
        </p:nvSpPr>
        <p:spPr>
          <a:xfrm>
            <a:off x="7884368" y="292494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А</a:t>
            </a:r>
            <a:endParaRPr lang="uk-UA" sz="2000" b="1" dirty="0"/>
          </a:p>
        </p:txBody>
      </p:sp>
      <p:sp>
        <p:nvSpPr>
          <p:cNvPr id="134" name="TextBox 133"/>
          <p:cNvSpPr txBox="1"/>
          <p:nvPr/>
        </p:nvSpPr>
        <p:spPr>
          <a:xfrm>
            <a:off x="7884368" y="328498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Л</a:t>
            </a:r>
            <a:endParaRPr lang="uk-UA" sz="2000" b="1" dirty="0"/>
          </a:p>
        </p:txBody>
      </p:sp>
      <p:sp>
        <p:nvSpPr>
          <p:cNvPr id="135" name="TextBox 134"/>
          <p:cNvSpPr txBox="1"/>
          <p:nvPr/>
        </p:nvSpPr>
        <p:spPr>
          <a:xfrm>
            <a:off x="7884368" y="364502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Е</a:t>
            </a:r>
            <a:endParaRPr lang="uk-UA" sz="2000" b="1" dirty="0"/>
          </a:p>
        </p:txBody>
      </p:sp>
      <p:sp>
        <p:nvSpPr>
          <p:cNvPr id="136" name="TextBox 135"/>
          <p:cNvSpPr txBox="1"/>
          <p:nvPr/>
        </p:nvSpPr>
        <p:spPr>
          <a:xfrm>
            <a:off x="7884368" y="40005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Л</a:t>
            </a:r>
            <a:endParaRPr lang="uk-UA" sz="2000" b="1" dirty="0"/>
          </a:p>
        </p:txBody>
      </p:sp>
      <p:sp>
        <p:nvSpPr>
          <p:cNvPr id="137" name="TextBox 136"/>
          <p:cNvSpPr txBox="1"/>
          <p:nvPr/>
        </p:nvSpPr>
        <p:spPr>
          <a:xfrm>
            <a:off x="7929586" y="4357694"/>
            <a:ext cx="5766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Ь</a:t>
            </a:r>
            <a:endParaRPr lang="uk-UA" sz="2000" b="1" dirty="0"/>
          </a:p>
        </p:txBody>
      </p:sp>
      <p:sp>
        <p:nvSpPr>
          <p:cNvPr id="139" name="TextBox 138"/>
          <p:cNvSpPr txBox="1"/>
          <p:nvPr/>
        </p:nvSpPr>
        <p:spPr>
          <a:xfrm>
            <a:off x="8495928" y="357166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Р</a:t>
            </a:r>
            <a:endParaRPr lang="uk-UA" sz="2400" b="1" dirty="0"/>
          </a:p>
        </p:txBody>
      </p:sp>
      <p:sp>
        <p:nvSpPr>
          <p:cNvPr id="140" name="TextBox 139"/>
          <p:cNvSpPr txBox="1"/>
          <p:nvPr/>
        </p:nvSpPr>
        <p:spPr>
          <a:xfrm>
            <a:off x="8495928" y="71435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О</a:t>
            </a:r>
            <a:endParaRPr lang="uk-UA" sz="2000" b="1" dirty="0"/>
          </a:p>
        </p:txBody>
      </p:sp>
      <p:sp>
        <p:nvSpPr>
          <p:cNvPr id="141" name="TextBox 140"/>
          <p:cNvSpPr txBox="1"/>
          <p:nvPr/>
        </p:nvSpPr>
        <p:spPr>
          <a:xfrm>
            <a:off x="8495928" y="107154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З</a:t>
            </a:r>
            <a:endParaRPr lang="uk-UA" sz="2000" b="1" dirty="0"/>
          </a:p>
        </p:txBody>
      </p:sp>
      <p:sp>
        <p:nvSpPr>
          <p:cNvPr id="142" name="TextBox 141"/>
          <p:cNvSpPr txBox="1"/>
          <p:nvPr/>
        </p:nvSpPr>
        <p:spPr>
          <a:xfrm>
            <a:off x="8495928" y="142873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Щ</a:t>
            </a:r>
            <a:endParaRPr lang="uk-UA" sz="2000" b="1" dirty="0"/>
          </a:p>
        </p:txBody>
      </p:sp>
      <p:sp>
        <p:nvSpPr>
          <p:cNvPr id="143" name="TextBox 142"/>
          <p:cNvSpPr txBox="1"/>
          <p:nvPr/>
        </p:nvSpPr>
        <p:spPr>
          <a:xfrm>
            <a:off x="8495928" y="178592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Е</a:t>
            </a:r>
            <a:endParaRPr lang="uk-UA" sz="2000" b="1" dirty="0"/>
          </a:p>
        </p:txBody>
      </p:sp>
      <p:sp>
        <p:nvSpPr>
          <p:cNvPr id="144" name="TextBox 143"/>
          <p:cNvSpPr txBox="1"/>
          <p:nvPr/>
        </p:nvSpPr>
        <p:spPr>
          <a:xfrm>
            <a:off x="8495928" y="214311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П</a:t>
            </a:r>
            <a:endParaRPr lang="uk-UA" sz="2000" b="1" dirty="0"/>
          </a:p>
        </p:txBody>
      </p:sp>
      <p:sp>
        <p:nvSpPr>
          <p:cNvPr id="145" name="TextBox 144"/>
          <p:cNvSpPr txBox="1"/>
          <p:nvPr/>
        </p:nvSpPr>
        <p:spPr>
          <a:xfrm>
            <a:off x="8495928" y="250030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Л</a:t>
            </a:r>
            <a:endParaRPr lang="uk-UA" sz="2000" b="1" dirty="0"/>
          </a:p>
        </p:txBody>
      </p:sp>
      <p:sp>
        <p:nvSpPr>
          <p:cNvPr id="146" name="TextBox 145"/>
          <p:cNvSpPr txBox="1"/>
          <p:nvPr/>
        </p:nvSpPr>
        <p:spPr>
          <a:xfrm>
            <a:off x="8495928" y="285749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Е</a:t>
            </a:r>
            <a:endParaRPr lang="uk-UA" sz="2000" b="1" dirty="0"/>
          </a:p>
        </p:txBody>
      </p:sp>
      <p:sp>
        <p:nvSpPr>
          <p:cNvPr id="147" name="TextBox 146"/>
          <p:cNvSpPr txBox="1"/>
          <p:nvPr/>
        </p:nvSpPr>
        <p:spPr>
          <a:xfrm>
            <a:off x="8495928" y="328612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Н</a:t>
            </a:r>
            <a:endParaRPr lang="uk-UA" sz="2000" b="1" dirty="0"/>
          </a:p>
        </p:txBody>
      </p:sp>
      <p:sp>
        <p:nvSpPr>
          <p:cNvPr id="148" name="TextBox 147"/>
          <p:cNvSpPr txBox="1"/>
          <p:nvPr/>
        </p:nvSpPr>
        <p:spPr>
          <a:xfrm>
            <a:off x="8495928" y="364331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Н</a:t>
            </a:r>
            <a:endParaRPr lang="uk-UA" sz="2000" b="1" dirty="0"/>
          </a:p>
        </p:txBody>
      </p:sp>
      <p:sp>
        <p:nvSpPr>
          <p:cNvPr id="149" name="TextBox 148"/>
          <p:cNvSpPr txBox="1"/>
          <p:nvPr/>
        </p:nvSpPr>
        <p:spPr>
          <a:xfrm>
            <a:off x="8495928" y="40005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Я</a:t>
            </a:r>
            <a:endParaRPr lang="uk-UA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2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3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2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9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5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9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0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4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4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2" fill="hold">
                      <p:stCondLst>
                        <p:cond delay="indefinite"/>
                      </p:stCondLst>
                      <p:childTnLst>
                        <p:par>
                          <p:cTn id="453" fill="hold">
                            <p:stCondLst>
                              <p:cond delay="0"/>
                            </p:stCondLst>
                            <p:childTnLst>
                              <p:par>
                                <p:cTn id="4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1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7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2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6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7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9" fill="hold">
                      <p:stCondLst>
                        <p:cond delay="indefinite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4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8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9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3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4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8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3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8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3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4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9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3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8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9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3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4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6" fill="hold">
                      <p:stCondLst>
                        <p:cond delay="indefinite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4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  <p:bldP spid="1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1000100" y="4286256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40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дві</a:t>
            </a:r>
            <a:endParaRPr lang="ru-RU" sz="40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929188" y="4357688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spcBef>
                <a:spcPct val="50000"/>
              </a:spcBef>
              <a:defRPr/>
            </a:pPr>
            <a:endParaRPr lang="ru-RU" sz="3200" b="1" dirty="0" smtClean="0">
              <a:solidFill>
                <a:srgbClr val="000000"/>
              </a:solidFill>
              <a:latin typeface="Arial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ru-RU" sz="40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багато</a:t>
            </a:r>
            <a:endParaRPr lang="ru-RU" sz="4000" b="1" i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uk-UA" sz="3200" b="1" dirty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857752" y="2857500"/>
            <a:ext cx="3286123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три</a:t>
            </a:r>
            <a:endParaRPr lang="uk-UA" sz="4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000100" y="2928934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одна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357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357188" y="4857750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8358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8358188" y="478631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А</a:t>
            </a:r>
            <a:endParaRPr lang="ru-RU" sz="3600" b="1" dirty="0"/>
          </a:p>
        </p:txBody>
      </p:sp>
      <p:sp>
        <p:nvSpPr>
          <p:cNvPr id="25" name="Овал 2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Б</a:t>
            </a:r>
            <a:endParaRPr lang="ru-RU" sz="3600" b="1" dirty="0"/>
          </a:p>
        </p:txBody>
      </p:sp>
      <p:sp>
        <p:nvSpPr>
          <p:cNvPr id="26" name="Овал 25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32" name="Овал 31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Г</a:t>
            </a:r>
            <a:endParaRPr lang="ru-RU" sz="3600" b="1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358246" cy="1785950"/>
          </a:xfrm>
        </p:spPr>
        <p:txBody>
          <a:bodyPr>
            <a:noAutofit/>
          </a:bodyPr>
          <a:lstStyle/>
          <a:p>
            <a:r>
              <a:rPr lang="uk-UA" sz="4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uk-UA" sz="4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uk-UA" sz="4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Під час </a:t>
            </a:r>
            <a:r>
              <a:rPr lang="uk-UA" sz="48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дигібридного</a:t>
            </a:r>
            <a:r>
              <a:rPr lang="uk-UA" sz="4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схрещування аналізуються кількість ознак:</a:t>
            </a:r>
            <a:r>
              <a:rPr lang="uk-UA" sz="4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uk-UA" sz="4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uk-UA" sz="48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071670" y="0"/>
            <a:ext cx="51209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Тести вихідного контролю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CF873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5" grpId="1" animBg="1"/>
      <p:bldP spid="26" grpId="0" animBg="1"/>
      <p:bldP spid="26" grpId="1" animBg="1"/>
      <p:bldP spid="32" grpId="0" animBg="1"/>
      <p:bldP spid="3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4857752" y="2786058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40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aabb</a:t>
            </a:r>
            <a:endParaRPr lang="ru-RU" sz="40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929190" y="4357694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en-US" sz="40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AaBB</a:t>
            </a:r>
            <a:endParaRPr lang="uk-UA" sz="3200" b="1" dirty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142976" y="2786058"/>
            <a:ext cx="3286123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ААВВ</a:t>
            </a:r>
            <a:endParaRPr lang="uk-UA" sz="4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071538" y="4286256"/>
            <a:ext cx="3357586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АаВ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357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357188" y="4857750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8358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8358188" y="478631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А</a:t>
            </a:r>
            <a:endParaRPr lang="ru-RU" sz="3600" b="1" dirty="0"/>
          </a:p>
        </p:txBody>
      </p:sp>
      <p:sp>
        <p:nvSpPr>
          <p:cNvPr id="25" name="Овал 2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Б</a:t>
            </a:r>
            <a:endParaRPr lang="ru-RU" sz="3600" b="1" dirty="0"/>
          </a:p>
        </p:txBody>
      </p:sp>
      <p:sp>
        <p:nvSpPr>
          <p:cNvPr id="26" name="Овал 25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32" name="Овал 31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Г</a:t>
            </a:r>
            <a:endParaRPr lang="ru-RU" sz="3600" b="1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1857364"/>
          </a:xfrm>
        </p:spPr>
        <p:txBody>
          <a:bodyPr>
            <a:noAutofit/>
          </a:bodyPr>
          <a:lstStyle/>
          <a:p>
            <a:r>
              <a:rPr lang="uk-UA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Дигомозиготний</a:t>
            </a:r>
            <a:r>
              <a:rPr lang="uk-UA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за рецесивними алелями організм позначається:</a:t>
            </a:r>
            <a:endParaRPr lang="uk-UA" sz="48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214546" y="0"/>
            <a:ext cx="51209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Тести вихідного контролю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CF873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1" grpId="1" animBg="1"/>
      <p:bldP spid="25" grpId="0" animBg="1"/>
      <p:bldP spid="25" grpId="1" animBg="1"/>
      <p:bldP spid="26" grpId="0" animBg="1"/>
      <p:bldP spid="26" grpId="1" animBg="1"/>
      <p:bldP spid="32" grpId="0" animBg="1"/>
      <p:bldP spid="3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1214414" y="4357694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40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929190" y="4357694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en-US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uk-UA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BB</a:t>
            </a:r>
            <a:endParaRPr lang="uk-UA" sz="3200" b="1" dirty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142976" y="2786058"/>
            <a:ext cx="3286123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sz="40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en-US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bb</a:t>
            </a:r>
            <a:endParaRPr lang="uk-UA" sz="4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857752" y="2857496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АаВ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357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357188" y="4857750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8358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8358188" y="478631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А</a:t>
            </a:r>
            <a:endParaRPr lang="ru-RU" sz="3600" b="1" dirty="0"/>
          </a:p>
        </p:txBody>
      </p:sp>
      <p:sp>
        <p:nvSpPr>
          <p:cNvPr id="25" name="Овал 2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Б</a:t>
            </a:r>
            <a:endParaRPr lang="ru-RU" sz="3600" b="1" dirty="0"/>
          </a:p>
        </p:txBody>
      </p:sp>
      <p:sp>
        <p:nvSpPr>
          <p:cNvPr id="26" name="Овал 25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32" name="Овал 31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Г</a:t>
            </a:r>
            <a:endParaRPr lang="ru-RU" sz="3600" b="1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0" y="571480"/>
            <a:ext cx="9144000" cy="2500330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Гомозиготна особина за домінантною алеллю одного гена і гетерозиготна за другим позначається:</a:t>
            </a:r>
            <a:br>
              <a:rPr lang="uk-UA" sz="4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uk-UA" sz="4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uk-UA" sz="4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uk-UA" sz="40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214546" y="0"/>
            <a:ext cx="51209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Тести вихідного контролю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CF873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4857752" y="4286256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чотири</a:t>
            </a:r>
            <a:endParaRPr lang="ru-RU" sz="40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857752" y="2786058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uk-UA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три</a:t>
            </a:r>
            <a:endParaRPr lang="uk-UA" sz="3200" b="1" dirty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142976" y="2786058"/>
            <a:ext cx="3286123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одну</a:t>
            </a:r>
            <a:endParaRPr lang="uk-UA" sz="4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142976" y="4286256"/>
            <a:ext cx="3286148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  <a:t>дві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357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357188" y="4857750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8358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8358188" y="478631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А</a:t>
            </a:r>
            <a:endParaRPr lang="ru-RU" sz="3600" b="1" dirty="0"/>
          </a:p>
        </p:txBody>
      </p:sp>
      <p:sp>
        <p:nvSpPr>
          <p:cNvPr id="25" name="Овал 2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Б</a:t>
            </a:r>
            <a:endParaRPr lang="ru-RU" sz="3600" b="1" dirty="0"/>
          </a:p>
        </p:txBody>
      </p:sp>
      <p:sp>
        <p:nvSpPr>
          <p:cNvPr id="26" name="Овал 25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32" name="Овал 31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Г</a:t>
            </a:r>
            <a:endParaRPr lang="ru-RU" sz="3600" b="1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0" y="857232"/>
            <a:ext cx="8643966" cy="1857364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Скільки типів гамет утворює організм з генотипом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АаВ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</a:br>
            <a:endParaRPr lang="uk-UA" sz="48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214546" y="0"/>
            <a:ext cx="51209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Тести вихідного контролю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CF873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4857752" y="2714620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АаВВ</a:t>
            </a:r>
            <a:endParaRPr lang="uk-UA" sz="3200" b="1" dirty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142976" y="2714620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ААВВ</a:t>
            </a:r>
            <a:endParaRPr lang="uk-UA" sz="3200" b="1" dirty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786314" y="4286256"/>
            <a:ext cx="3286123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endParaRPr lang="uk-UA" sz="4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uk-UA" sz="40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bb</a:t>
            </a:r>
            <a:endParaRPr lang="ru-RU" sz="4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endParaRPr lang="uk-UA" sz="4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071538" y="4286256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АаВ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357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357188" y="4857750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8358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8358188" y="478631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А</a:t>
            </a:r>
            <a:endParaRPr lang="ru-RU" sz="3600" b="1" dirty="0"/>
          </a:p>
        </p:txBody>
      </p:sp>
      <p:sp>
        <p:nvSpPr>
          <p:cNvPr id="25" name="Овал 2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Б</a:t>
            </a:r>
            <a:endParaRPr lang="ru-RU" sz="3600" b="1" dirty="0"/>
          </a:p>
        </p:txBody>
      </p:sp>
      <p:sp>
        <p:nvSpPr>
          <p:cNvPr id="26" name="Овал 25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32" name="Овал 31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Г</a:t>
            </a:r>
            <a:endParaRPr lang="ru-RU" sz="3600" b="1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214446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Гамети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В,  </a:t>
            </a:r>
            <a:r>
              <a:rPr lang="uk-UA" sz="4800" b="1" i="1" dirty="0" err="1" smtClean="0"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утворені організмом з генотипом: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</a:br>
            <a:endParaRPr lang="uk-UA" sz="48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214546" y="0"/>
            <a:ext cx="51209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Тести вихідного контролю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CF873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1214414" y="4357694"/>
            <a:ext cx="3214688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9:3:3:1</a:t>
            </a:r>
            <a:endParaRPr lang="ru-RU" sz="40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857752" y="2786058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uk-UA" sz="4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1:1:1:1</a:t>
            </a:r>
            <a:endParaRPr lang="uk-UA" sz="3200" b="1" dirty="0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142976" y="2786058"/>
            <a:ext cx="3286123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3:1</a:t>
            </a:r>
            <a:endParaRPr lang="uk-UA" sz="4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857752" y="4286256"/>
            <a:ext cx="3143250" cy="12858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  <a:t>1:2:1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357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357188" y="4857750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8358188" y="335756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8358188" y="4786313"/>
            <a:ext cx="285750" cy="2857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42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А</a:t>
            </a:r>
            <a:endParaRPr lang="ru-RU" sz="3600" b="1" dirty="0"/>
          </a:p>
        </p:txBody>
      </p:sp>
      <p:sp>
        <p:nvSpPr>
          <p:cNvPr id="25" name="Овал 24"/>
          <p:cNvSpPr/>
          <p:nvPr/>
        </p:nvSpPr>
        <p:spPr>
          <a:xfrm>
            <a:off x="142875" y="4643438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Б</a:t>
            </a:r>
            <a:endParaRPr lang="ru-RU" sz="3600" b="1" dirty="0"/>
          </a:p>
        </p:txBody>
      </p:sp>
      <p:sp>
        <p:nvSpPr>
          <p:cNvPr id="26" name="Овал 25"/>
          <p:cNvSpPr/>
          <p:nvPr/>
        </p:nvSpPr>
        <p:spPr>
          <a:xfrm>
            <a:off x="8143875" y="314325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32" name="Овал 31"/>
          <p:cNvSpPr/>
          <p:nvPr/>
        </p:nvSpPr>
        <p:spPr>
          <a:xfrm>
            <a:off x="8143875" y="4572000"/>
            <a:ext cx="714375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/>
              <a:t>Г</a:t>
            </a:r>
            <a:endParaRPr lang="ru-RU" sz="3600" b="1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2571768"/>
          </a:xfrm>
        </p:spPr>
        <p:txBody>
          <a:bodyPr>
            <a:noAutofit/>
          </a:bodyPr>
          <a:lstStyle/>
          <a:p>
            <a:r>
              <a:rPr lang="uk-UA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 схрещуванні організмів з генотипами </a:t>
            </a: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АаВ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х </a:t>
            </a: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АаВ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у фенотипі нащадків спостерігається розщеплення:</a:t>
            </a:r>
            <a:br>
              <a:rPr lang="uk-UA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endParaRPr lang="uk-UA" sz="48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214546" y="0"/>
            <a:ext cx="51209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Тести вихідного контролю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CF873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71802" y="1000108"/>
            <a:ext cx="5643602" cy="2286016"/>
          </a:xfrm>
        </p:spPr>
        <p:txBody>
          <a:bodyPr/>
          <a:lstStyle/>
          <a:p>
            <a:pPr marL="0" indent="0">
              <a:buNone/>
            </a:pPr>
            <a:r>
              <a:rPr lang="uk-UA" sz="2800" b="1" dirty="0" smtClean="0">
                <a:latin typeface="Monotype Corsiva" pitchFamily="66" charset="0"/>
              </a:rPr>
              <a:t>      “ Наші лікарі мають як азбуку знати закони спадковості… Втілення у життя наукової істини про закони спадковості допоможе позбавити людство від багатьох </a:t>
            </a:r>
            <a:r>
              <a:rPr lang="uk-UA" sz="2800" b="1" dirty="0" err="1" smtClean="0">
                <a:latin typeface="Monotype Corsiva" pitchFamily="66" charset="0"/>
              </a:rPr>
              <a:t>скорбот</a:t>
            </a:r>
            <a:r>
              <a:rPr lang="uk-UA" sz="2800" b="1" dirty="0" smtClean="0">
                <a:latin typeface="Monotype Corsiva" pitchFamily="66" charset="0"/>
              </a:rPr>
              <a:t> і </a:t>
            </a:r>
            <a:r>
              <a:rPr lang="uk-UA" sz="2800" b="1" dirty="0" err="1" smtClean="0">
                <a:latin typeface="Monotype Corsiva" pitchFamily="66" charset="0"/>
              </a:rPr>
              <a:t>горя.”</a:t>
            </a:r>
            <a:endParaRPr lang="uk-UA" sz="1000" b="1" dirty="0" smtClean="0">
              <a:latin typeface="Monotype Corsiva" pitchFamily="66" charset="0"/>
            </a:endParaRPr>
          </a:p>
          <a:p>
            <a:pPr algn="r">
              <a:buNone/>
            </a:pPr>
            <a:r>
              <a:rPr lang="uk-UA" sz="4000" i="1" dirty="0" smtClean="0"/>
              <a:t>                      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86446" y="3214686"/>
            <a:ext cx="27146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І.П. Павлов,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фізіолог</a:t>
            </a:r>
          </a:p>
        </p:txBody>
      </p:sp>
      <p:pic>
        <p:nvPicPr>
          <p:cNvPr id="52226" name="Picture 2" descr="Ivan Pavlov nobe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130548"/>
            <a:ext cx="1428760" cy="2018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643042" y="3929066"/>
            <a:ext cx="707236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/>
              <a:t> 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Закони спадковості є теоретичною базою знань для розв'язання практичних питань </a:t>
            </a: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 генетичної інженерії, медичної генетики, ветеринарної генетики, селекції. 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5918" y="357166"/>
            <a:ext cx="664373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Значення законів спадковості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FF00"/>
                </a:solidFill>
              </a:rPr>
              <a:t>Практична робота №1</a:t>
            </a:r>
            <a:endParaRPr lang="uk-UA" b="1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4143380"/>
            <a:ext cx="8715404" cy="2062103"/>
          </a:xfrm>
          <a:prstGeom prst="rect">
            <a:avLst/>
          </a:prstGeom>
          <a:solidFill>
            <a:srgbClr val="CCFF99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sz="3200" b="1" dirty="0" smtClean="0">
                <a:solidFill>
                  <a:schemeClr val="tx1"/>
                </a:solidFill>
              </a:rPr>
              <a:t>Мета:</a:t>
            </a:r>
            <a:r>
              <a:rPr lang="uk-UA" sz="3200" dirty="0" smtClean="0">
                <a:solidFill>
                  <a:schemeClr val="tx1"/>
                </a:solidFill>
              </a:rPr>
              <a:t> навчитись </a:t>
            </a:r>
            <a:r>
              <a:rPr lang="uk-UA" sz="3200" dirty="0" smtClean="0"/>
              <a:t>моделювати закономірності </a:t>
            </a:r>
            <a:r>
              <a:rPr lang="uk-UA" sz="3200" dirty="0" err="1" smtClean="0"/>
              <a:t>моно</a:t>
            </a:r>
            <a:r>
              <a:rPr lang="uk-UA" sz="3200" dirty="0" smtClean="0"/>
              <a:t>- та </a:t>
            </a:r>
            <a:r>
              <a:rPr lang="uk-UA" sz="3200" dirty="0" err="1" smtClean="0"/>
              <a:t>дигібридного</a:t>
            </a:r>
            <a:r>
              <a:rPr lang="uk-UA" sz="3200" dirty="0" smtClean="0"/>
              <a:t> схрещування, визначати генотип і фенотип нащадків та батьківських форм, прогнозувати прояви ознак у потомстві. </a:t>
            </a:r>
            <a:endParaRPr lang="uk-UA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285860"/>
            <a:ext cx="8572560" cy="1754326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uk-UA" sz="5400" b="1" dirty="0" err="1" smtClean="0"/>
              <a:t>“</a:t>
            </a:r>
            <a:r>
              <a:rPr lang="uk-UA" sz="5400" b="1" i="1" dirty="0" err="1" smtClean="0"/>
              <a:t>Вирішення</a:t>
            </a:r>
            <a:r>
              <a:rPr lang="uk-UA" sz="5400" b="1" i="1" dirty="0" smtClean="0"/>
              <a:t> типових задач з генетики”</a:t>
            </a:r>
            <a:endParaRPr lang="uk-UA" sz="5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0"/>
            <a:ext cx="7715304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>Дайте відповідь на запитання</a:t>
            </a:r>
            <a:endParaRPr lang="uk-UA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3600" b="1" dirty="0" smtClean="0"/>
              <a:t>1. Хто є основоположником генетики?</a:t>
            </a:r>
          </a:p>
          <a:p>
            <a:endParaRPr lang="uk-UA" sz="3600" dirty="0" smtClean="0"/>
          </a:p>
        </p:txBody>
      </p:sp>
      <p:pic>
        <p:nvPicPr>
          <p:cNvPr id="4" name="Picture 6" descr="F:\биосинтез\vopro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0"/>
            <a:ext cx="1143008" cy="1109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8" name="Picture 2" descr="Картинки по запросу менде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2357430"/>
            <a:ext cx="3034000" cy="373857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42910" y="3429000"/>
            <a:ext cx="4643470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4400" dirty="0" smtClean="0"/>
              <a:t>  </a:t>
            </a:r>
            <a:r>
              <a:rPr lang="uk-UA" sz="4400" i="1" dirty="0" err="1" smtClean="0"/>
              <a:t>Грегор</a:t>
            </a:r>
            <a:r>
              <a:rPr lang="uk-UA" sz="4400" i="1" dirty="0" smtClean="0"/>
              <a:t> Мендель</a:t>
            </a:r>
            <a:endParaRPr lang="uk-UA" sz="44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857232"/>
            <a:ext cx="8715404" cy="5379037"/>
          </a:xfrm>
          <a:prstGeom prst="rect">
            <a:avLst/>
          </a:prstGeom>
          <a:solidFill>
            <a:srgbClr val="CCFF99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uk-UA" sz="1600" dirty="0" smtClean="0"/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uk-UA" sz="2000" dirty="0" smtClean="0"/>
              <a:t> </a:t>
            </a: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Визначте за умовами задачі (або малюнком) домінантну і рецесивну ознаки.</a:t>
            </a:r>
            <a:endParaRPr lang="uk-UA" sz="20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2. Введіть буквені позначення домінантної та рецесивної ознак.</a:t>
            </a:r>
            <a:endParaRPr lang="uk-UA" sz="20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3. Запишіть скорочений запис умови за допомогою генетичної символіки.</a:t>
            </a:r>
            <a:endParaRPr lang="uk-UA" sz="20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4. Запишіть генотипи особин з рецесивною ознакою або особин з відомим за умовою задачі генотипом. </a:t>
            </a:r>
            <a:endParaRPr lang="uk-UA" sz="20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5. Запишіть передбачувані генотипи для особин, у яких гамети відомі, враховуючи при цьому , що один з генів успадковується від особини з рецесивною ознакою, рецесивна ознака виявляється у гомозиготної особини.</a:t>
            </a:r>
            <a:endParaRPr lang="uk-UA" sz="20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6. Запишіть, які гамети утворюють батьківські форми.</a:t>
            </a:r>
            <a:endParaRPr lang="uk-UA" sz="20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7. Складіть схему схрещування. Запишіть генотипи гібридів та їхні гамети в решітку </a:t>
            </a:r>
            <a:r>
              <a:rPr lang="uk-UA" sz="200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Пеннета</a:t>
            </a: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по горизонталі й вертикалі.</a:t>
            </a:r>
            <a:endParaRPr lang="uk-UA" sz="20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8. Запишіть генотипи нащадків у клітинах перетину.</a:t>
            </a:r>
            <a:endParaRPr lang="uk-UA" sz="2000" dirty="0" smtClean="0">
              <a:ea typeface="Times New Roman"/>
              <a:cs typeface="Times New Roman"/>
            </a:endParaRPr>
          </a:p>
          <a:p>
            <a:pPr marL="1260475" marR="13335" indent="-1260475"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9. Визначте співвідношення фенотипів у поколіннях. </a:t>
            </a:r>
            <a:endParaRPr lang="uk-UA" sz="2000" dirty="0" smtClean="0">
              <a:ea typeface="Times New Roman"/>
              <a:cs typeface="Times New Roman"/>
            </a:endParaRPr>
          </a:p>
          <a:p>
            <a:pPr marL="1260475" marR="13335" indent="-1260475" algn="just">
              <a:lnSpc>
                <a:spcPct val="115000"/>
              </a:lnSpc>
              <a:spcAft>
                <a:spcPts val="1000"/>
              </a:spcAft>
            </a:pP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10. Дайте відповіді на всі поставлені питання.</a:t>
            </a:r>
            <a:endParaRPr lang="uk-UA" sz="2000" dirty="0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0" y="0"/>
            <a:ext cx="89297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Алгоритм  розв’язування генетичних задач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556792"/>
          </a:xfrm>
        </p:spPr>
        <p:txBody>
          <a:bodyPr>
            <a:normAutofit fontScale="90000"/>
          </a:bodyPr>
          <a:lstStyle/>
          <a:p>
            <a:r>
              <a:rPr lang="uk-UA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Узагальнення і систематизація знань</a:t>
            </a:r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Гра «Музей помилок»</a:t>
            </a:r>
            <a:endParaRPr lang="uk-UA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700808"/>
            <a:ext cx="8104414" cy="4800026"/>
          </a:xfrm>
          <a:solidFill>
            <a:srgbClr val="CCFF99"/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1. </a:t>
            </a:r>
            <a:r>
              <a:rPr lang="uk-UA" sz="2800" dirty="0">
                <a:latin typeface="Times New Roman"/>
                <a:ea typeface="Times New Roman"/>
                <a:cs typeface="Times New Roman"/>
              </a:rPr>
              <a:t>Батьківська форма позначається буквою 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F</a:t>
            </a:r>
            <a:r>
              <a:rPr lang="uk-UA" sz="2800" dirty="0">
                <a:latin typeface="Times New Roman"/>
                <a:ea typeface="Times New Roman"/>
                <a:cs typeface="Times New Roman"/>
              </a:rPr>
              <a:t>?</a:t>
            </a:r>
            <a:endParaRPr lang="ru-RU" sz="2000" dirty="0">
              <a:ea typeface="Times New Roman"/>
              <a:cs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2. Г. </a:t>
            </a:r>
            <a:r>
              <a:rPr lang="ru-RU" sz="2800" dirty="0" err="1">
                <a:latin typeface="Times New Roman"/>
                <a:ea typeface="Times New Roman"/>
                <a:cs typeface="Times New Roman"/>
              </a:rPr>
              <a:t>Мендел</a:t>
            </a:r>
            <a:r>
              <a:rPr lang="uk-UA" sz="2800" dirty="0">
                <a:latin typeface="Times New Roman"/>
                <a:ea typeface="Times New Roman"/>
                <a:cs typeface="Times New Roman"/>
              </a:rPr>
              <a:t>ь відкрив 2 закони?</a:t>
            </a:r>
            <a:endParaRPr lang="ru-RU" sz="2000" dirty="0">
              <a:ea typeface="Times New Roman"/>
              <a:cs typeface="Times New Roman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3. При </a:t>
            </a:r>
            <a:r>
              <a:rPr lang="ru-RU" sz="2800" dirty="0" err="1">
                <a:latin typeface="Times New Roman"/>
                <a:ea typeface="Times New Roman"/>
                <a:cs typeface="Times New Roman"/>
              </a:rPr>
              <a:t>дигібридному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uk-UA" sz="2800" dirty="0">
                <a:latin typeface="Times New Roman"/>
                <a:ea typeface="Times New Roman"/>
                <a:cs typeface="Times New Roman"/>
              </a:rPr>
              <a:t>схрещуванні схрещують </a:t>
            </a:r>
            <a:endParaRPr lang="uk-UA" sz="2800" dirty="0" smtClean="0">
              <a:latin typeface="Times New Roman"/>
              <a:ea typeface="Times New Roman"/>
              <a:cs typeface="Times New Roman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2800" dirty="0" smtClean="0">
                <a:latin typeface="Times New Roman"/>
                <a:ea typeface="Times New Roman"/>
                <a:cs typeface="Times New Roman"/>
              </a:rPr>
              <a:t>4 </a:t>
            </a:r>
            <a:r>
              <a:rPr lang="uk-UA" sz="2800" dirty="0">
                <a:latin typeface="Times New Roman"/>
                <a:ea typeface="Times New Roman"/>
                <a:cs typeface="Times New Roman"/>
              </a:rPr>
              <a:t>ознаки?</a:t>
            </a:r>
            <a:endParaRPr lang="ru-RU" sz="2000" dirty="0">
              <a:ea typeface="Times New Roman"/>
              <a:cs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4. </a:t>
            </a:r>
            <a:r>
              <a:rPr lang="uk-UA" sz="2800" dirty="0">
                <a:latin typeface="Times New Roman"/>
                <a:ea typeface="Times New Roman"/>
                <a:cs typeface="Times New Roman"/>
              </a:rPr>
              <a:t>І закон Менделя називається закон домінування?</a:t>
            </a:r>
            <a:endParaRPr lang="ru-RU" sz="2000" dirty="0">
              <a:ea typeface="Times New Roman"/>
              <a:cs typeface="Times New Roman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2800" dirty="0">
                <a:latin typeface="Times New Roman"/>
                <a:ea typeface="Times New Roman"/>
              </a:rPr>
              <a:t>5. </a:t>
            </a:r>
            <a:r>
              <a:rPr lang="uk-UA" sz="2800" dirty="0">
                <a:latin typeface="Times New Roman"/>
                <a:ea typeface="Times New Roman"/>
              </a:rPr>
              <a:t>В ІІІ законі спостерігається розщеплення </a:t>
            </a:r>
            <a:r>
              <a:rPr lang="uk-UA" sz="2800" dirty="0" smtClean="0">
                <a:latin typeface="Times New Roman"/>
                <a:ea typeface="Times New Roman"/>
              </a:rPr>
              <a:t>9:3:3:1?</a:t>
            </a:r>
            <a:endParaRPr lang="uk-U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FF00"/>
                </a:solidFill>
              </a:rPr>
              <a:t>Домашнє завдання</a:t>
            </a:r>
            <a:endParaRPr lang="uk-UA" b="1" dirty="0">
              <a:solidFill>
                <a:srgbClr val="FFFF00"/>
              </a:solidFill>
            </a:endParaRPr>
          </a:p>
        </p:txBody>
      </p:sp>
      <p:sp>
        <p:nvSpPr>
          <p:cNvPr id="151553" name="Rectangle 1"/>
          <p:cNvSpPr>
            <a:spLocks noChangeArrowheads="1"/>
          </p:cNvSpPr>
          <p:nvPr/>
        </p:nvSpPr>
        <p:spPr bwMode="auto">
          <a:xfrm>
            <a:off x="500034" y="1394966"/>
            <a:ext cx="8072494" cy="2308324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043238" indent="-3043238"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1. Вивчити §6 у підручнику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Біологія: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для 11 кл.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.: рівень стандарту, академічний рівень /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Балан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Ю.Г., Вервес». </a:t>
            </a:r>
          </a:p>
          <a:p>
            <a:pPr marL="3411538" indent="-3411538" algn="just"/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2. Розв’язати задачі  на ст. 59 (№ 1-3)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844" y="0"/>
            <a:ext cx="9150844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428596" y="428604"/>
            <a:ext cx="8229600" cy="1143000"/>
          </a:xfrm>
        </p:spPr>
        <p:txBody>
          <a:bodyPr>
            <a:noAutofit/>
          </a:bodyPr>
          <a:lstStyle/>
          <a:p>
            <a:r>
              <a:rPr lang="uk-UA" sz="8000" b="1" dirty="0" smtClean="0">
                <a:solidFill>
                  <a:srgbClr val="99CC00"/>
                </a:solidFill>
              </a:rPr>
              <a:t>ДЯКУЮ ЗА УВАГУ!</a:t>
            </a:r>
            <a:endParaRPr lang="uk-UA" sz="8000" b="1" dirty="0">
              <a:solidFill>
                <a:srgbClr val="99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857364"/>
            <a:ext cx="8858250" cy="100013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b="1" dirty="0" smtClean="0"/>
              <a:t>2.</a:t>
            </a:r>
            <a:r>
              <a:rPr lang="uk-UA" b="1" dirty="0" smtClean="0"/>
              <a:t>  </a:t>
            </a:r>
            <a:r>
              <a:rPr lang="uk-UA" sz="4000" b="1" dirty="0" smtClean="0"/>
              <a:t>В чому полягає заслуга Г. Менделя?</a:t>
            </a:r>
          </a:p>
          <a:p>
            <a:endParaRPr lang="uk-UA" sz="40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42910" y="0"/>
            <a:ext cx="785818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>Дайте відповідь на запитання</a:t>
            </a:r>
            <a:endParaRPr lang="uk-UA" sz="3600" dirty="0"/>
          </a:p>
        </p:txBody>
      </p:sp>
      <p:pic>
        <p:nvPicPr>
          <p:cNvPr id="4" name="Picture 6" descr="F:\биосинтез\vopro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0"/>
            <a:ext cx="1143008" cy="1109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4348" y="3357562"/>
            <a:ext cx="7572428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4800" i="1" dirty="0" smtClean="0"/>
              <a:t>Відкрив закони спадковості</a:t>
            </a:r>
            <a:endParaRPr lang="uk-UA" sz="48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1484784"/>
            <a:ext cx="8856984" cy="4031873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А, В, – домінантні гени;</a:t>
            </a: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а, в, – рецесивні гени;</a:t>
            </a: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Р – батьківські організми, взяті для схрещування; </a:t>
            </a: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х – схрещування організмів;</a:t>
            </a: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♂ – особа чоловічої статі;</a:t>
            </a: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♀ -  особа жіночої статі;</a:t>
            </a: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F – гібридні покоління (F</a:t>
            </a:r>
            <a:r>
              <a:rPr lang="uk-UA" sz="3200" baseline="-25000" dirty="0" smtClean="0">
                <a:latin typeface="Times New Roman" pitchFamily="18" charset="0"/>
                <a:cs typeface="Times New Roman" pitchFamily="18" charset="0"/>
              </a:rPr>
              <a:t>1 –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перше покоління, F</a:t>
            </a:r>
            <a:r>
              <a:rPr lang="uk-UA" sz="3200" baseline="-25000" dirty="0" smtClean="0">
                <a:latin typeface="Times New Roman" pitchFamily="18" charset="0"/>
                <a:cs typeface="Times New Roman" pitchFamily="18" charset="0"/>
              </a:rPr>
              <a:t>2 –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друге покоління;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0"/>
            <a:ext cx="68482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Позначення і символи генетики</a:t>
            </a:r>
            <a:endParaRPr lang="uk-UA" sz="36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0"/>
            <a:ext cx="7500990" cy="107157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>Дайте відповідь на запитання</a:t>
            </a:r>
            <a:endParaRPr lang="uk-UA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142984"/>
            <a:ext cx="8429652" cy="1257295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3600" b="1" dirty="0" smtClean="0"/>
              <a:t>3. Як називається перший закон спадковості? Охарактеризуйте його.</a:t>
            </a:r>
          </a:p>
        </p:txBody>
      </p:sp>
      <p:pic>
        <p:nvPicPr>
          <p:cNvPr id="4" name="Picture 6" descr="F:\биосинтез\vopro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0"/>
            <a:ext cx="1143008" cy="1109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42976" y="2428868"/>
            <a:ext cx="6572296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i="1" dirty="0" smtClean="0"/>
              <a:t>Закон домінування</a:t>
            </a:r>
          </a:p>
        </p:txBody>
      </p:sp>
      <p:pic>
        <p:nvPicPr>
          <p:cNvPr id="117762" name="Picture 2" descr="Картинки по запросу перший закон менделя"/>
          <p:cNvPicPr>
            <a:picLocks noChangeAspect="1" noChangeArrowheads="1"/>
          </p:cNvPicPr>
          <p:nvPr/>
        </p:nvPicPr>
        <p:blipFill>
          <a:blip r:embed="rId3" cstate="print"/>
          <a:srcRect l="9375" t="10417" r="7813" b="14583"/>
          <a:stretch>
            <a:fillRect/>
          </a:stretch>
        </p:blipFill>
        <p:spPr bwMode="auto">
          <a:xfrm>
            <a:off x="5687146" y="3645024"/>
            <a:ext cx="3192857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7" y="3583130"/>
            <a:ext cx="4505325" cy="2705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0"/>
            <a:ext cx="7643866" cy="107157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>Дайте відповідь на запитання</a:t>
            </a:r>
            <a:endParaRPr lang="uk-UA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429684" cy="97154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3600" b="1" dirty="0" smtClean="0"/>
              <a:t>4. Як називається другий закон спадковості? Сформулюйте його</a:t>
            </a:r>
          </a:p>
        </p:txBody>
      </p:sp>
      <p:pic>
        <p:nvPicPr>
          <p:cNvPr id="4" name="Picture 6" descr="F:\биосинтез\vopro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0"/>
            <a:ext cx="1143008" cy="1109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714612" y="2214554"/>
            <a:ext cx="3714776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i="1" dirty="0" smtClean="0"/>
              <a:t>Закон розщеплення</a:t>
            </a:r>
            <a:endParaRPr lang="uk-UA" sz="3200" i="1" dirty="0"/>
          </a:p>
        </p:txBody>
      </p:sp>
      <p:pic>
        <p:nvPicPr>
          <p:cNvPr id="115713" name="Picture 1" descr="C:\Users\Admin\Desktop\Безымянный...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84242">
            <a:off x="4860032" y="3675324"/>
            <a:ext cx="3929058" cy="21685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837" y="3212976"/>
            <a:ext cx="4019550" cy="29337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5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5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0"/>
            <a:ext cx="7286676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>Дайте відповідь на запитання</a:t>
            </a:r>
            <a:endParaRPr lang="uk-UA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8501122" cy="111442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3600" b="1" dirty="0" smtClean="0"/>
              <a:t>6. Охарактеризуйте проміжний  характер успадкування ? </a:t>
            </a:r>
            <a:endParaRPr lang="uk-UA" sz="3600" b="1" dirty="0"/>
          </a:p>
        </p:txBody>
      </p:sp>
      <p:pic>
        <p:nvPicPr>
          <p:cNvPr id="4" name="Picture 6" descr="F:\биосинтез\vopro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0"/>
            <a:ext cx="1143008" cy="1109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636912"/>
            <a:ext cx="4314825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https://static-interneturok.cdnvideo.ru/content/konspekt_image/319103/9e308390_c3a1_0134_6eb3_026f34392a47.png"/>
          <p:cNvPicPr/>
          <p:nvPr/>
        </p:nvPicPr>
        <p:blipFill>
          <a:blip r:embed="rId2" cstate="print"/>
          <a:srcRect l="66720" t="60398" r="6339" b="12067"/>
          <a:stretch>
            <a:fillRect/>
          </a:stretch>
        </p:blipFill>
        <p:spPr bwMode="auto">
          <a:xfrm>
            <a:off x="6858016" y="1285860"/>
            <a:ext cx="1285884" cy="1057276"/>
          </a:xfrm>
          <a:prstGeom prst="rect">
            <a:avLst/>
          </a:prstGeom>
          <a:noFill/>
        </p:spPr>
      </p:pic>
      <p:sp>
        <p:nvSpPr>
          <p:cNvPr id="4" name="Стрелка вправо 3"/>
          <p:cNvSpPr/>
          <p:nvPr/>
        </p:nvSpPr>
        <p:spPr>
          <a:xfrm>
            <a:off x="0" y="1428736"/>
            <a:ext cx="1368152" cy="57606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uk-UA" sz="2800" b="1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0" y="4572008"/>
            <a:ext cx="1368152" cy="57606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F1</a:t>
            </a:r>
            <a:endParaRPr lang="uk-UA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000232" y="1714488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6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♀</a:t>
            </a:r>
            <a:endParaRPr lang="uk-UA" sz="3600" b="1" dirty="0">
              <a:ln w="31550" cmpd="sng">
                <a:solidFill>
                  <a:schemeClr val="tx1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00298" y="1142984"/>
            <a:ext cx="1224136" cy="1282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571736" y="1571612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AABB</a:t>
            </a:r>
            <a:endParaRPr lang="uk-UA" sz="2800" b="1" dirty="0"/>
          </a:p>
        </p:txBody>
      </p:sp>
      <p:sp>
        <p:nvSpPr>
          <p:cNvPr id="9" name="Умножение 8"/>
          <p:cNvSpPr/>
          <p:nvPr/>
        </p:nvSpPr>
        <p:spPr>
          <a:xfrm>
            <a:off x="4929190" y="1500174"/>
            <a:ext cx="720080" cy="792088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6286512" y="1714488"/>
            <a:ext cx="5165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♂</a:t>
            </a:r>
            <a:endParaRPr lang="ru-RU" sz="3600" dirty="0">
              <a:ln w="31550" cmpd="sng">
                <a:solidFill>
                  <a:schemeClr val="tx1"/>
                </a:solidFill>
                <a:prstDash val="solid"/>
              </a:ln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00892" y="1571612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aabb</a:t>
            </a:r>
            <a:endParaRPr lang="uk-UA" sz="2800" b="1" dirty="0"/>
          </a:p>
        </p:txBody>
      </p:sp>
      <p:sp>
        <p:nvSpPr>
          <p:cNvPr id="13" name="Стрелка вправо 12"/>
          <p:cNvSpPr/>
          <p:nvPr/>
        </p:nvSpPr>
        <p:spPr>
          <a:xfrm rot="5400000">
            <a:off x="4892046" y="2823202"/>
            <a:ext cx="792088" cy="43204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572000" y="4071942"/>
            <a:ext cx="1224136" cy="1282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4643438" y="4500570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AaBb</a:t>
            </a:r>
            <a:endParaRPr lang="uk-UA" sz="2800" b="1" dirty="0"/>
          </a:p>
        </p:txBody>
      </p:sp>
      <p:sp>
        <p:nvSpPr>
          <p:cNvPr id="17" name="Стрелка вправо 16"/>
          <p:cNvSpPr/>
          <p:nvPr/>
        </p:nvSpPr>
        <p:spPr>
          <a:xfrm>
            <a:off x="0" y="3286124"/>
            <a:ext cx="1368152" cy="57606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Гамети</a:t>
            </a:r>
            <a:endParaRPr lang="uk-UA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643174" y="3214686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AB</a:t>
            </a:r>
            <a:endParaRPr lang="uk-UA" sz="2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000892" y="3143248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cxnSp>
        <p:nvCxnSpPr>
          <p:cNvPr id="22" name="Прямая со стрелкой 21"/>
          <p:cNvCxnSpPr>
            <a:stCxn id="18" idx="2"/>
          </p:cNvCxnSpPr>
          <p:nvPr/>
        </p:nvCxnSpPr>
        <p:spPr>
          <a:xfrm rot="16200000" flipH="1">
            <a:off x="3390838" y="3458294"/>
            <a:ext cx="844932" cy="14041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0800000" flipV="1">
            <a:off x="5857884" y="3786190"/>
            <a:ext cx="1285884" cy="8572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4" name="Заголовок 3"/>
          <p:cNvSpPr txBox="1">
            <a:spLocks/>
          </p:cNvSpPr>
          <p:nvPr/>
        </p:nvSpPr>
        <p:spPr>
          <a:xfrm>
            <a:off x="1714480" y="5429264"/>
            <a:ext cx="66716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Справджується</a:t>
            </a:r>
            <a:r>
              <a:rPr kumimoji="0" lang="uk-UA" sz="3200" b="1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закон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одноманітності гібридів І покоління</a:t>
            </a:r>
            <a:endParaRPr kumimoji="0" lang="uk-UA" sz="32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b="1" i="1" dirty="0" smtClean="0"/>
              <a:t>ІІІ. Закон </a:t>
            </a:r>
            <a:r>
              <a:rPr lang="uk-UA" sz="4000" b="1" i="1" dirty="0"/>
              <a:t>незалежного комбінування станів ознак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/>
      <p:bldP spid="17" grpId="0" animBg="1"/>
      <p:bldP spid="18" grpId="0"/>
      <p:bldP spid="19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2800" b="1" dirty="0" smtClean="0">
                <a:solidFill>
                  <a:srgbClr val="00B050"/>
                </a:solidFill>
              </a:rPr>
              <a:t>Схема успадкування ознак </a:t>
            </a:r>
            <a:br>
              <a:rPr lang="uk-UA" sz="2800" b="1" dirty="0" smtClean="0">
                <a:solidFill>
                  <a:srgbClr val="00B050"/>
                </a:solidFill>
              </a:rPr>
            </a:br>
            <a:r>
              <a:rPr lang="uk-UA" sz="2800" b="1" dirty="0" smtClean="0">
                <a:solidFill>
                  <a:srgbClr val="00B050"/>
                </a:solidFill>
              </a:rPr>
              <a:t>при </a:t>
            </a:r>
            <a:r>
              <a:rPr lang="uk-UA" sz="2800" b="1" dirty="0" err="1" smtClean="0">
                <a:solidFill>
                  <a:srgbClr val="00B050"/>
                </a:solidFill>
              </a:rPr>
              <a:t>дигібридному</a:t>
            </a:r>
            <a:r>
              <a:rPr lang="uk-UA" sz="2800" b="1" dirty="0" smtClean="0">
                <a:solidFill>
                  <a:srgbClr val="00B050"/>
                </a:solidFill>
              </a:rPr>
              <a:t> схрещуванні</a:t>
            </a:r>
            <a:endParaRPr lang="uk-UA" sz="2800" b="1" dirty="0">
              <a:solidFill>
                <a:srgbClr val="00B050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0" y="1428736"/>
            <a:ext cx="1368152" cy="57606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F1</a:t>
            </a:r>
            <a:endParaRPr lang="uk-UA" sz="2800" b="1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0" y="4286256"/>
            <a:ext cx="1368152" cy="57606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F2</a:t>
            </a:r>
            <a:endParaRPr lang="uk-UA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071670" y="1643050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6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♀</a:t>
            </a:r>
            <a:endParaRPr lang="uk-UA" sz="3600" b="1" dirty="0">
              <a:ln w="31550" cmpd="sng">
                <a:solidFill>
                  <a:schemeClr val="tx1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5857884" y="1571612"/>
            <a:ext cx="5165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♂</a:t>
            </a:r>
            <a:endParaRPr lang="ru-RU" sz="3600" dirty="0">
              <a:ln w="31550" cmpd="sng">
                <a:solidFill>
                  <a:schemeClr val="tx1"/>
                </a:solidFill>
                <a:prstDash val="solid"/>
              </a:ln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71736" y="1071546"/>
            <a:ext cx="1224136" cy="1282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Умножение 12"/>
          <p:cNvSpPr/>
          <p:nvPr/>
        </p:nvSpPr>
        <p:spPr>
          <a:xfrm>
            <a:off x="4714876" y="1357298"/>
            <a:ext cx="651492" cy="792088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2643174" y="1428736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AaBb</a:t>
            </a:r>
            <a:endParaRPr lang="uk-UA" sz="2800" b="1" dirty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357950" y="1071546"/>
            <a:ext cx="1224136" cy="1282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6429388" y="1500174"/>
            <a:ext cx="979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AaBb</a:t>
            </a:r>
            <a:endParaRPr lang="uk-UA" sz="2800" b="1" dirty="0"/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428730" y="2714620"/>
          <a:ext cx="7500989" cy="3594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89076"/>
                <a:gridCol w="1527986"/>
                <a:gridCol w="1527986"/>
                <a:gridCol w="1458532"/>
                <a:gridCol w="1597409"/>
              </a:tblGrid>
              <a:tr h="718860">
                <a:tc>
                  <a:txBody>
                    <a:bodyPr/>
                    <a:lstStyle/>
                    <a:p>
                      <a:pPr algn="ctr"/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71886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2857488" y="278605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AB</a:t>
            </a:r>
            <a:endParaRPr lang="uk-UA" sz="2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4429124" y="278605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929322" y="278605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429520" y="278605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428728" y="421481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428728" y="354872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AB</a:t>
            </a:r>
            <a:endParaRPr lang="uk-UA" sz="28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1428728" y="500063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428728" y="571501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ab</a:t>
            </a:r>
            <a:endParaRPr lang="uk-UA" sz="2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403648" y="2786058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6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♀</a:t>
            </a:r>
            <a:endParaRPr lang="uk-UA" sz="3600" b="1" dirty="0">
              <a:ln w="31550" cmpd="sng">
                <a:solidFill>
                  <a:schemeClr val="tx1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2327212" y="2643182"/>
            <a:ext cx="5165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♂</a:t>
            </a:r>
            <a:endParaRPr lang="ru-RU" sz="3600" dirty="0">
              <a:ln w="31550" cmpd="sng">
                <a:solidFill>
                  <a:schemeClr val="tx1"/>
                </a:solidFill>
                <a:prstDash val="solid"/>
              </a:ln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403648" y="2708920"/>
            <a:ext cx="1453840" cy="720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3500438"/>
            <a:ext cx="642942" cy="631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31"/>
          <p:cNvSpPr txBox="1"/>
          <p:nvPr/>
        </p:nvSpPr>
        <p:spPr>
          <a:xfrm>
            <a:off x="3428992" y="3571876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500438"/>
            <a:ext cx="651215" cy="5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4929190" y="3571876"/>
            <a:ext cx="1067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3501008"/>
            <a:ext cx="639815" cy="5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>
            <a:off x="6357950" y="3571876"/>
            <a:ext cx="1055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3501008"/>
            <a:ext cx="628415" cy="5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TextBox 37"/>
          <p:cNvSpPr txBox="1"/>
          <p:nvPr/>
        </p:nvSpPr>
        <p:spPr>
          <a:xfrm>
            <a:off x="7858148" y="3571876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4214818"/>
            <a:ext cx="663868" cy="652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TextBox 39"/>
          <p:cNvSpPr txBox="1"/>
          <p:nvPr/>
        </p:nvSpPr>
        <p:spPr>
          <a:xfrm>
            <a:off x="3428992" y="4286256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sp>
        <p:nvSpPr>
          <p:cNvPr id="42" name="TextBox 41"/>
          <p:cNvSpPr txBox="1"/>
          <p:nvPr/>
        </p:nvSpPr>
        <p:spPr>
          <a:xfrm>
            <a:off x="4929190" y="4286256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4214818"/>
            <a:ext cx="639815" cy="62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TextBox 43"/>
          <p:cNvSpPr txBox="1"/>
          <p:nvPr/>
        </p:nvSpPr>
        <p:spPr>
          <a:xfrm>
            <a:off x="6429388" y="4286256"/>
            <a:ext cx="95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sp>
        <p:nvSpPr>
          <p:cNvPr id="46" name="TextBox 45"/>
          <p:cNvSpPr txBox="1"/>
          <p:nvPr/>
        </p:nvSpPr>
        <p:spPr>
          <a:xfrm>
            <a:off x="7786710" y="4286256"/>
            <a:ext cx="1142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4929198"/>
            <a:ext cx="642943" cy="597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TextBox 47"/>
          <p:cNvSpPr txBox="1"/>
          <p:nvPr/>
        </p:nvSpPr>
        <p:spPr>
          <a:xfrm>
            <a:off x="3428992" y="5000636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4929198"/>
            <a:ext cx="652468" cy="64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TextBox 51"/>
          <p:cNvSpPr txBox="1"/>
          <p:nvPr/>
        </p:nvSpPr>
        <p:spPr>
          <a:xfrm>
            <a:off x="4929190" y="5000636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sp>
        <p:nvSpPr>
          <p:cNvPr id="56" name="TextBox 55"/>
          <p:cNvSpPr txBox="1"/>
          <p:nvPr/>
        </p:nvSpPr>
        <p:spPr>
          <a:xfrm>
            <a:off x="6429388" y="5000636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sp>
        <p:nvSpPr>
          <p:cNvPr id="58" name="TextBox 57"/>
          <p:cNvSpPr txBox="1"/>
          <p:nvPr/>
        </p:nvSpPr>
        <p:spPr>
          <a:xfrm>
            <a:off x="7929586" y="5000636"/>
            <a:ext cx="9623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5643578"/>
            <a:ext cx="636103" cy="62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TextBox 59"/>
          <p:cNvSpPr txBox="1"/>
          <p:nvPr/>
        </p:nvSpPr>
        <p:spPr>
          <a:xfrm>
            <a:off x="3428992" y="5715016"/>
            <a:ext cx="999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AaBb</a:t>
            </a:r>
            <a:endParaRPr lang="uk-UA" sz="2800" dirty="0"/>
          </a:p>
        </p:txBody>
      </p:sp>
      <p:sp>
        <p:nvSpPr>
          <p:cNvPr id="62" name="TextBox 61"/>
          <p:cNvSpPr txBox="1"/>
          <p:nvPr/>
        </p:nvSpPr>
        <p:spPr>
          <a:xfrm>
            <a:off x="4929190" y="5715016"/>
            <a:ext cx="1010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sp>
        <p:nvSpPr>
          <p:cNvPr id="64" name="TextBox 63"/>
          <p:cNvSpPr txBox="1"/>
          <p:nvPr/>
        </p:nvSpPr>
        <p:spPr>
          <a:xfrm>
            <a:off x="6429388" y="5715016"/>
            <a:ext cx="984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а</a:t>
            </a:r>
            <a:r>
              <a:rPr lang="en-US" sz="2800" dirty="0" err="1" smtClean="0"/>
              <a:t>aBb</a:t>
            </a:r>
            <a:endParaRPr lang="uk-UA" sz="2800" dirty="0"/>
          </a:p>
        </p:txBody>
      </p:sp>
      <p:sp>
        <p:nvSpPr>
          <p:cNvPr id="66" name="TextBox 65"/>
          <p:cNvSpPr txBox="1"/>
          <p:nvPr/>
        </p:nvSpPr>
        <p:spPr>
          <a:xfrm>
            <a:off x="7929586" y="5715016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/>
              <a:t>aabb</a:t>
            </a:r>
            <a:endParaRPr lang="uk-UA" sz="2800" dirty="0"/>
          </a:p>
        </p:txBody>
      </p:sp>
      <p:pic>
        <p:nvPicPr>
          <p:cNvPr id="6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4214818"/>
            <a:ext cx="570935" cy="61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4214818"/>
            <a:ext cx="548134" cy="589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5643578"/>
            <a:ext cx="59782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4929198"/>
            <a:ext cx="559534" cy="590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82" y="4929198"/>
            <a:ext cx="557618" cy="588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5643578"/>
            <a:ext cx="559534" cy="590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8082" y="5651644"/>
            <a:ext cx="647502" cy="574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3" name="Группа 62"/>
          <p:cNvGrpSpPr/>
          <p:nvPr/>
        </p:nvGrpSpPr>
        <p:grpSpPr>
          <a:xfrm>
            <a:off x="0" y="2714620"/>
            <a:ext cx="1368152" cy="1285884"/>
            <a:chOff x="0" y="2714620"/>
            <a:chExt cx="1368152" cy="1285884"/>
          </a:xfrm>
        </p:grpSpPr>
        <p:sp>
          <p:nvSpPr>
            <p:cNvPr id="61" name="Стрелка вправо 60"/>
            <p:cNvSpPr/>
            <p:nvPr/>
          </p:nvSpPr>
          <p:spPr>
            <a:xfrm rot="5400000">
              <a:off x="288000" y="3140968"/>
              <a:ext cx="1143008" cy="576064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uk-UA" sz="2400" b="1" dirty="0"/>
            </a:p>
          </p:txBody>
        </p:sp>
        <p:sp>
          <p:nvSpPr>
            <p:cNvPr id="57" name="Стрелка вправо 56"/>
            <p:cNvSpPr/>
            <p:nvPr/>
          </p:nvSpPr>
          <p:spPr>
            <a:xfrm>
              <a:off x="0" y="2714620"/>
              <a:ext cx="1368152" cy="576064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err="1" smtClean="0"/>
                <a:t>Гамети</a:t>
              </a:r>
              <a:endParaRPr lang="uk-UA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3" grpId="0" animBg="1"/>
      <p:bldP spid="14" grpId="0"/>
      <p:bldP spid="16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2" grpId="0"/>
      <p:bldP spid="34" grpId="0"/>
      <p:bldP spid="36" grpId="0"/>
      <p:bldP spid="38" grpId="0"/>
      <p:bldP spid="40" grpId="0"/>
      <p:bldP spid="42" grpId="0"/>
      <p:bldP spid="44" grpId="0"/>
      <p:bldP spid="46" grpId="0"/>
      <p:bldP spid="48" grpId="0"/>
      <p:bldP spid="52" grpId="0"/>
      <p:bldP spid="56" grpId="0"/>
      <p:bldP spid="58" grpId="0"/>
      <p:bldP spid="60" grpId="0"/>
      <p:bldP spid="62" grpId="0"/>
      <p:bldP spid="64" grpId="0"/>
      <p:bldP spid="6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резентация РУССКИ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5675</TotalTime>
  <Words>777</Words>
  <Application>Microsoft Office PowerPoint</Application>
  <PresentationFormat>Экран (4:3)</PresentationFormat>
  <Paragraphs>300</Paragraphs>
  <Slides>23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Тема Office</vt:lpstr>
      <vt:lpstr>1_Тема Office</vt:lpstr>
      <vt:lpstr>Презентация РУССКИЙ</vt:lpstr>
      <vt:lpstr>   Практична робота з генетики   </vt:lpstr>
      <vt:lpstr>Дайте відповідь на запитання</vt:lpstr>
      <vt:lpstr>Дайте відповідь на запитання</vt:lpstr>
      <vt:lpstr>Слайд 4</vt:lpstr>
      <vt:lpstr>Дайте відповідь на запитання</vt:lpstr>
      <vt:lpstr>Дайте відповідь на запитання</vt:lpstr>
      <vt:lpstr>Дайте відповідь на запитання</vt:lpstr>
      <vt:lpstr>ІІІ. Закон незалежного комбінування станів ознак</vt:lpstr>
      <vt:lpstr>Схема успадкування ознак  при дигібридному схрещуванні</vt:lpstr>
      <vt:lpstr>Слайд 10</vt:lpstr>
      <vt:lpstr>Слайд 11</vt:lpstr>
      <vt:lpstr> Під час дигібридного схрещування аналізуються кількість ознак: </vt:lpstr>
      <vt:lpstr>Дигомозиготний  за рецесивними алелями організм позначається:</vt:lpstr>
      <vt:lpstr>  Гомозиготна особина за домінантною алеллю одного гена і гетерозиготна за другим позначається:   </vt:lpstr>
      <vt:lpstr>Скільки типів гамет утворює організм з генотипом АаВb: </vt:lpstr>
      <vt:lpstr>  Гамети  АВ,  аВ утворені організмом з генотипом:  </vt:lpstr>
      <vt:lpstr>    При схрещуванні організмів з генотипами АаВb х АаВb, у фенотипі нащадків спостерігається розщеплення:   </vt:lpstr>
      <vt:lpstr>Слайд 18</vt:lpstr>
      <vt:lpstr>Практична робота №1</vt:lpstr>
      <vt:lpstr>Слайд 20</vt:lpstr>
      <vt:lpstr>Узагальнення і систематизація знань Гра «Музей помилок»</vt:lpstr>
      <vt:lpstr>Домашнє завдання</vt:lpstr>
      <vt:lpstr>ДЯКУЮ ЗА УВАГУ!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ІІІ закон Г. Менделя. Практична робота № 5. Розв’язання типових задач з генетики. Дигібридне схрещування </dc:title>
  <dc:creator>Admin</dc:creator>
  <cp:lastModifiedBy>Admin</cp:lastModifiedBy>
  <cp:revision>126</cp:revision>
  <dcterms:created xsi:type="dcterms:W3CDTF">2017-04-18T19:03:01Z</dcterms:created>
  <dcterms:modified xsi:type="dcterms:W3CDTF">2018-02-23T10:51:20Z</dcterms:modified>
</cp:coreProperties>
</file>