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0" r:id="rId5"/>
    <p:sldId id="265" r:id="rId6"/>
    <p:sldId id="259" r:id="rId7"/>
    <p:sldId id="262" r:id="rId8"/>
    <p:sldId id="263" r:id="rId9"/>
    <p:sldId id="264" r:id="rId10"/>
    <p:sldId id="26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6E58B93-3C74-40B6-81C9-BBBBBCBA84C8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F6A097F-08A7-46C3-B265-40C091A7F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ÐÐ°ÑÑÐ¸Ð½ÐºÐ¸ Ð¿Ð¾ Ð·Ð°Ð¿ÑÐ¾ÑÑ Ð¼ÑÐ³ÑÐ°ÑÑÑ Ð¿ÑÐ°ÑÑÐ² ÑÐ¾Ñ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428604"/>
            <a:ext cx="7342584" cy="220773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СПОСОБИ ОРІЄНТУВАННЯ ТВАРИН. ХОМІНГ. МІГРАЦІЇ ТВАРИН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5429264"/>
            <a:ext cx="4929222" cy="129040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Біологія 7 клас</a:t>
            </a:r>
          </a:p>
          <a:p>
            <a:r>
              <a:rPr lang="uk-UA" sz="3200" b="1" dirty="0" smtClean="0">
                <a:solidFill>
                  <a:srgbClr val="7030A0"/>
                </a:solidFill>
              </a:rPr>
              <a:t>Вчитель : </a:t>
            </a:r>
            <a:r>
              <a:rPr lang="uk-UA" sz="3200" b="1" dirty="0" err="1" smtClean="0">
                <a:solidFill>
                  <a:srgbClr val="7030A0"/>
                </a:solidFill>
              </a:rPr>
              <a:t>Каряка</a:t>
            </a:r>
            <a:r>
              <a:rPr lang="uk-UA" sz="3200" b="1" dirty="0" smtClean="0">
                <a:solidFill>
                  <a:srgbClr val="7030A0"/>
                </a:solidFill>
              </a:rPr>
              <a:t> Л.О.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19186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u="sng" dirty="0" smtClean="0">
                <a:solidFill>
                  <a:srgbClr val="7030A0"/>
                </a:solidFill>
              </a:rPr>
              <a:t>Вправа « Хто зайвий?»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229600" cy="156685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Жук – олень, блоха, бджола, метелик монарх, комар, горобець хатній, лелека білий, їжак вухатий, дощовий черв’як, собака домашній, антилопа гну, тигр уссурійський , акула тигрова, окунь річковий, горбуша.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ÐÐ°ÑÑÐ¸Ð½ÐºÐ¸ Ð¿Ð¾ Ð·Ð°Ð¿ÑÐ¾ÑÑ Ð¶ÑÐº Ð¾Ð»ÐµÐ½Ñ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2035983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2" name="AutoShape 4" descr="ÐÐ°ÑÑÐ¸Ð½ÐºÐ¸ Ð¿Ð¾ Ð·Ð°Ð¿ÑÐ¾ÑÑ Ð±Ð»Ð¾Ñ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ÐÐ°ÑÑÐ¸Ð½ÐºÐ¸ Ð¿Ð¾ Ð·Ð°Ð¿ÑÐ¾ÑÑ Ð±Ð»Ð¾Ñ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ÐÐ°ÑÑÐ¸Ð½ÐºÐ¸ Ð¿Ð¾ Ð·Ð°Ð¿ÑÐ¾ÑÑ Ð±Ð»Ð¾ÑÐ°"/>
          <p:cNvPicPr>
            <a:picLocks noChangeAspect="1" noChangeArrowheads="1"/>
          </p:cNvPicPr>
          <p:nvPr/>
        </p:nvPicPr>
        <p:blipFill>
          <a:blip r:embed="rId3" cstate="print"/>
          <a:srcRect l="15381" r="17236"/>
          <a:stretch>
            <a:fillRect/>
          </a:stretch>
        </p:blipFill>
        <p:spPr bwMode="auto">
          <a:xfrm>
            <a:off x="1571604" y="3286124"/>
            <a:ext cx="1785950" cy="1325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ÐÐ°ÑÑÐ¸Ð½ÐºÐ¸ Ð¿Ð¾ Ð·Ð°Ð¿ÑÐ¾ÑÑ Ð±Ð´Ð¶Ð¾Ð»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428868"/>
            <a:ext cx="1752544" cy="1314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0" name="Picture 12" descr="ÐÐ°ÑÑÐ¸Ð½ÐºÐ¸ Ð¿Ð¾ Ð·Ð°Ð¿ÑÐ¾ÑÑ Ð¼ÐµÑÐµÐ»Ð¸Ðº Ð¼Ð¾Ð½Ð°ÑÑ"/>
          <p:cNvPicPr>
            <a:picLocks noChangeAspect="1" noChangeArrowheads="1"/>
          </p:cNvPicPr>
          <p:nvPr/>
        </p:nvPicPr>
        <p:blipFill>
          <a:blip r:embed="rId5" cstate="print"/>
          <a:srcRect l="7826" r="6085"/>
          <a:stretch>
            <a:fillRect/>
          </a:stretch>
        </p:blipFill>
        <p:spPr bwMode="auto">
          <a:xfrm>
            <a:off x="4214810" y="3214686"/>
            <a:ext cx="1714512" cy="1328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2" name="Picture 14" descr="ÐÐ°ÑÑÐ¸Ð½ÐºÐ¸ Ð¿Ð¾ Ð·Ð°Ð¿ÑÐ¾ÑÑ ÐºÐ¾Ð¼Ð°Ñ"/>
          <p:cNvPicPr>
            <a:picLocks noChangeAspect="1" noChangeArrowheads="1"/>
          </p:cNvPicPr>
          <p:nvPr/>
        </p:nvPicPr>
        <p:blipFill>
          <a:blip r:embed="rId6" cstate="print"/>
          <a:srcRect l="2778" t="21831" r="8332" b="13027"/>
          <a:stretch>
            <a:fillRect/>
          </a:stretch>
        </p:blipFill>
        <p:spPr bwMode="auto">
          <a:xfrm>
            <a:off x="5500694" y="2428868"/>
            <a:ext cx="1643075" cy="1327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4" name="Picture 16" descr="ÐÐ°ÑÑÐ¸Ð½ÐºÐ¸ Ð¿Ð¾ Ð·Ð°Ð¿ÑÐ¾ÑÑ Ð³Ð¾ÑÐ¾Ð±ÐµÑÑ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3286124"/>
            <a:ext cx="1785918" cy="134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6" name="Picture 18" descr="ÐÐ°ÑÑÐ¸Ð½ÐºÐ¸ Ð¿Ð¾ Ð·Ð°Ð¿ÑÐ¾ÑÑ Ð»ÐµÐ»ÐµÐºÐ° Ð±ÑÐ»Ð¸Ð¹"/>
          <p:cNvPicPr>
            <a:picLocks noChangeAspect="1" noChangeArrowheads="1"/>
          </p:cNvPicPr>
          <p:nvPr/>
        </p:nvPicPr>
        <p:blipFill>
          <a:blip r:embed="rId8" cstate="print"/>
          <a:srcRect l="21948" t="11139" r="20395" b="12640"/>
          <a:stretch>
            <a:fillRect/>
          </a:stretch>
        </p:blipFill>
        <p:spPr bwMode="auto">
          <a:xfrm>
            <a:off x="7500926" y="2428868"/>
            <a:ext cx="1643074" cy="1371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8" name="Picture 20" descr="ÐÐ°ÑÑÐ¸Ð½ÐºÐ¸ Ð¿Ð¾ Ð·Ð°Ð¿ÑÐ¾ÑÑ ÑÐ¶Ð°Ðº Ð²ÑÑÐ°ÑÐ¸Ð¹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286256"/>
            <a:ext cx="1976418" cy="1446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70" name="Picture 22" descr="ÐÐ°ÑÑÐ¸Ð½ÐºÐ¸ Ð¿Ð¾ Ð·Ð°Ð¿ÑÐ¾ÑÑ Ð´Ð¾ÑÐ¾Ð²Ð¸Ð¹ ÑÐµÑÐ²'ÑÐº"/>
          <p:cNvPicPr>
            <a:picLocks noChangeAspect="1" noChangeArrowheads="1"/>
          </p:cNvPicPr>
          <p:nvPr/>
        </p:nvPicPr>
        <p:blipFill>
          <a:blip r:embed="rId10" cstate="print"/>
          <a:srcRect t="11480" b="6249"/>
          <a:stretch>
            <a:fillRect/>
          </a:stretch>
        </p:blipFill>
        <p:spPr bwMode="auto">
          <a:xfrm>
            <a:off x="2786050" y="4357694"/>
            <a:ext cx="2024042" cy="125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72" name="Picture 24" descr="ÐÐ°ÑÑÐ¸Ð½ÐºÐ¸ Ð¿Ð¾ Ð·Ð°Ð¿ÑÐ¾ÑÑ ÑÐ¾Ð±Ð°ÐºÐ°"/>
          <p:cNvPicPr>
            <a:picLocks noChangeAspect="1" noChangeArrowheads="1"/>
          </p:cNvPicPr>
          <p:nvPr/>
        </p:nvPicPr>
        <p:blipFill>
          <a:blip r:embed="rId11" cstate="print"/>
          <a:srcRect l="15000" r="18750"/>
          <a:stretch>
            <a:fillRect/>
          </a:stretch>
        </p:blipFill>
        <p:spPr bwMode="auto">
          <a:xfrm>
            <a:off x="5500694" y="4286256"/>
            <a:ext cx="1785950" cy="1415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74" name="Picture 26" descr="ÐÐ°ÑÑÐ¸Ð½ÐºÐ¸ Ð¿Ð¾ Ð·Ð°Ð¿ÑÐ¾ÑÑ Ð°Ð½ÑÐ¸Ð»Ð¾Ð¿Ð°"/>
          <p:cNvPicPr>
            <a:picLocks noChangeAspect="1" noChangeArrowheads="1"/>
          </p:cNvPicPr>
          <p:nvPr/>
        </p:nvPicPr>
        <p:blipFill>
          <a:blip r:embed="rId12" cstate="print"/>
          <a:srcRect l="19645" t="3971" r="21028" b="11068"/>
          <a:stretch>
            <a:fillRect/>
          </a:stretch>
        </p:blipFill>
        <p:spPr bwMode="auto">
          <a:xfrm>
            <a:off x="7715272" y="4339842"/>
            <a:ext cx="1428728" cy="1232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76" name="Picture 28" descr="ÐÐ°ÑÑÐ¸Ð½ÐºÐ¸ Ð¿Ð¾ Ð·Ð°Ð¿ÑÐ¾ÑÑ ÑÐ¸Ð³Ñ ÑÑÑÑÑÐ¸Ð¹ÑÐºÐ¸Ð¹ ÑÐ¾ÑÐ¾"/>
          <p:cNvPicPr>
            <a:picLocks noChangeAspect="1" noChangeArrowheads="1"/>
          </p:cNvPicPr>
          <p:nvPr/>
        </p:nvPicPr>
        <p:blipFill>
          <a:blip r:embed="rId13" cstate="print"/>
          <a:srcRect l="28333" r="18333"/>
          <a:stretch>
            <a:fillRect/>
          </a:stretch>
        </p:blipFill>
        <p:spPr bwMode="auto">
          <a:xfrm>
            <a:off x="785786" y="5446960"/>
            <a:ext cx="1357322" cy="141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78" name="AutoShape 30" descr="ÐÐ°ÑÑÐ¸Ð½ÐºÐ¸ Ð¿Ð¾ Ð·Ð°Ð¿ÑÐ¾ÑÑ Ð°ÐºÑÐ»Ð° ÑÐ¸Ð³ÑÐ¾Ð²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80" name="Picture 32" descr="ÐÐ°ÑÑÐ¸Ð½ÐºÐ¸ Ð¿Ð¾ Ð·Ð°Ð¿ÑÐ¾ÑÑ Ð°ÐºÑÐ»Ð° ÑÐ¸Ð³ÑÐ¾Ð²Ð°Ñ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14546" y="5572140"/>
            <a:ext cx="2285973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82" name="Picture 34" descr="ÐÐ°ÑÑÐ¸Ð½ÐºÐ¸ Ð¿Ð¾ Ð·Ð°Ð¿ÑÐ¾ÑÑ Ð¾ÐºÑÐ½Ñ ÑÐµÑÐ½Ð¾Ð¹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72330" y="5569620"/>
            <a:ext cx="1819269" cy="128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84" name="Picture 36" descr="ÐÐ°ÑÑÐ¸Ð½ÐºÐ¸ Ð¿Ð¾ Ð·Ð°Ð¿ÑÐ¾ÑÑ Ð³Ð¾ÑÐ±ÑÑÐ°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00562" y="5572140"/>
            <a:ext cx="2428862" cy="1079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Ð¼Ð°Ð¹Ð»Ð¸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857364"/>
            <a:ext cx="4876800" cy="4095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82296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u="sng" dirty="0" smtClean="0">
                <a:solidFill>
                  <a:srgbClr val="7030A0"/>
                </a:solidFill>
              </a:rPr>
              <a:t> Домашнє завдання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Опрацювати завдання підручника, вивчити способи орієнтування  тварин та всі нові терміни.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Дякую за роботу!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езультат пошуку зображень за запитом &quot;журавель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65423">
            <a:off x="179512" y="2204864"/>
            <a:ext cx="4932040" cy="44325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355976" y="260648"/>
            <a:ext cx="4176464" cy="5976664"/>
          </a:xfrm>
        </p:spPr>
        <p:txBody>
          <a:bodyPr>
            <a:normAutofit fontScale="32500" lnSpcReduction="20000"/>
          </a:bodyPr>
          <a:lstStyle/>
          <a:p>
            <a:pPr algn="ctr"/>
            <a:endParaRPr lang="ru-RU" dirty="0" smtClean="0"/>
          </a:p>
          <a:p>
            <a:pPr algn="ctr"/>
            <a:endParaRPr lang="ru-RU" b="1" dirty="0">
              <a:latin typeface="Monotype Corsiva" pitchFamily="66" charset="0"/>
            </a:endParaRPr>
          </a:p>
          <a:p>
            <a:pPr algn="r">
              <a:buNone/>
            </a:pPr>
            <a:r>
              <a:rPr lang="ru-RU" sz="8600" b="1" dirty="0" err="1" smtClean="0">
                <a:latin typeface="Monotype Corsiva" pitchFamily="66" charset="0"/>
              </a:rPr>
              <a:t>Облітав</a:t>
            </a:r>
            <a:r>
              <a:rPr lang="ru-RU" sz="8600" b="1" dirty="0" smtClean="0">
                <a:latin typeface="Monotype Corsiva" pitchFamily="66" charset="0"/>
              </a:rPr>
              <a:t> журавель</a:t>
            </a:r>
            <a:br>
              <a:rPr lang="ru-RU" sz="8600" b="1" dirty="0" smtClean="0">
                <a:latin typeface="Monotype Corsiva" pitchFamily="66" charset="0"/>
              </a:rPr>
            </a:br>
            <a:r>
              <a:rPr lang="ru-RU" sz="8600" b="1" dirty="0" smtClean="0">
                <a:latin typeface="Monotype Corsiva" pitchFamily="66" charset="0"/>
              </a:rPr>
              <a:t>Сто </a:t>
            </a:r>
            <a:r>
              <a:rPr lang="ru-RU" sz="8600" b="1" dirty="0" err="1" smtClean="0">
                <a:latin typeface="Monotype Corsiva" pitchFamily="66" charset="0"/>
              </a:rPr>
              <a:t>морів</a:t>
            </a:r>
            <a:r>
              <a:rPr lang="ru-RU" sz="8600" b="1" dirty="0" smtClean="0">
                <a:latin typeface="Monotype Corsiva" pitchFamily="66" charset="0"/>
              </a:rPr>
              <a:t>, </a:t>
            </a:r>
            <a:r>
              <a:rPr lang="ru-RU" sz="8600" b="1" dirty="0" err="1" smtClean="0">
                <a:latin typeface="Monotype Corsiva" pitchFamily="66" charset="0"/>
              </a:rPr>
              <a:t>сто</a:t>
            </a:r>
            <a:r>
              <a:rPr lang="ru-RU" sz="8600" b="1" dirty="0" smtClean="0">
                <a:latin typeface="Monotype Corsiva" pitchFamily="66" charset="0"/>
              </a:rPr>
              <a:t> земель,</a:t>
            </a:r>
            <a:br>
              <a:rPr lang="ru-RU" sz="8600" b="1" dirty="0" smtClean="0">
                <a:latin typeface="Monotype Corsiva" pitchFamily="66" charset="0"/>
              </a:rPr>
            </a:br>
            <a:r>
              <a:rPr lang="ru-RU" sz="8600" b="1" dirty="0" err="1" smtClean="0">
                <a:latin typeface="Monotype Corsiva" pitchFamily="66" charset="0"/>
              </a:rPr>
              <a:t>Облітав</a:t>
            </a:r>
            <a:r>
              <a:rPr lang="ru-RU" sz="8600" b="1" dirty="0" smtClean="0">
                <a:latin typeface="Monotype Corsiva" pitchFamily="66" charset="0"/>
              </a:rPr>
              <a:t>, обходив,</a:t>
            </a:r>
            <a:br>
              <a:rPr lang="ru-RU" sz="8600" b="1" dirty="0" smtClean="0">
                <a:latin typeface="Monotype Corsiva" pitchFamily="66" charset="0"/>
              </a:rPr>
            </a:br>
            <a:r>
              <a:rPr lang="ru-RU" sz="8600" b="1" dirty="0" err="1" smtClean="0">
                <a:latin typeface="Monotype Corsiva" pitchFamily="66" charset="0"/>
              </a:rPr>
              <a:t>Крила</a:t>
            </a:r>
            <a:r>
              <a:rPr lang="ru-RU" sz="8600" b="1" dirty="0" smtClean="0">
                <a:latin typeface="Monotype Corsiva" pitchFamily="66" charset="0"/>
              </a:rPr>
              <a:t>, ноги натрудив.</a:t>
            </a:r>
            <a:br>
              <a:rPr lang="ru-RU" sz="8600" b="1" dirty="0" smtClean="0">
                <a:latin typeface="Monotype Corsiva" pitchFamily="66" charset="0"/>
              </a:rPr>
            </a:br>
            <a:r>
              <a:rPr lang="ru-RU" sz="8600" b="1" dirty="0" smtClean="0">
                <a:latin typeface="Monotype Corsiva" pitchFamily="66" charset="0"/>
              </a:rPr>
              <a:t>Ми </a:t>
            </a:r>
            <a:r>
              <a:rPr lang="ru-RU" sz="8600" b="1" dirty="0" err="1" smtClean="0">
                <a:latin typeface="Monotype Corsiva" pitchFamily="66" charset="0"/>
              </a:rPr>
              <a:t>спитали</a:t>
            </a:r>
            <a:r>
              <a:rPr lang="ru-RU" sz="8600" b="1" dirty="0" smtClean="0">
                <a:latin typeface="Monotype Corsiva" pitchFamily="66" charset="0"/>
              </a:rPr>
              <a:t> журавля:</a:t>
            </a:r>
            <a:br>
              <a:rPr lang="ru-RU" sz="8600" b="1" dirty="0" smtClean="0">
                <a:latin typeface="Monotype Corsiva" pitchFamily="66" charset="0"/>
              </a:rPr>
            </a:br>
            <a:r>
              <a:rPr lang="ru-RU" sz="8600" b="1" dirty="0" smtClean="0">
                <a:latin typeface="Monotype Corsiva" pitchFamily="66" charset="0"/>
              </a:rPr>
              <a:t>— Де </a:t>
            </a:r>
            <a:r>
              <a:rPr lang="ru-RU" sz="8600" b="1" dirty="0" err="1" smtClean="0">
                <a:latin typeface="Monotype Corsiva" pitchFamily="66" charset="0"/>
              </a:rPr>
              <a:t>найкращая</a:t>
            </a:r>
            <a:r>
              <a:rPr lang="ru-RU" sz="8600" b="1" dirty="0" smtClean="0">
                <a:latin typeface="Monotype Corsiva" pitchFamily="66" charset="0"/>
              </a:rPr>
              <a:t> земля?                       —Журавель </a:t>
            </a:r>
            <a:r>
              <a:rPr lang="ru-RU" sz="8600" b="1" dirty="0" err="1" smtClean="0">
                <a:latin typeface="Monotype Corsiva" pitchFamily="66" charset="0"/>
              </a:rPr>
              <a:t>відповідає</a:t>
            </a:r>
            <a:r>
              <a:rPr lang="ru-RU" sz="8600" b="1" dirty="0" smtClean="0">
                <a:latin typeface="Monotype Corsiva" pitchFamily="66" charset="0"/>
              </a:rPr>
              <a:t>:</a:t>
            </a:r>
            <a:br>
              <a:rPr lang="ru-RU" sz="8600" b="1" dirty="0" smtClean="0">
                <a:latin typeface="Monotype Corsiva" pitchFamily="66" charset="0"/>
              </a:rPr>
            </a:br>
            <a:r>
              <a:rPr lang="ru-RU" sz="8600" b="1" dirty="0" smtClean="0">
                <a:latin typeface="Monotype Corsiva" pitchFamily="66" charset="0"/>
              </a:rPr>
              <a:t>— </a:t>
            </a:r>
            <a:r>
              <a:rPr lang="ru-RU" sz="8600" b="1" dirty="0" err="1" smtClean="0">
                <a:latin typeface="Monotype Corsiva" pitchFamily="66" charset="0"/>
              </a:rPr>
              <a:t>Краще</a:t>
            </a:r>
            <a:r>
              <a:rPr lang="ru-RU" sz="8600" b="1" dirty="0" smtClean="0">
                <a:latin typeface="Monotype Corsiva" pitchFamily="66" charset="0"/>
              </a:rPr>
              <a:t> </a:t>
            </a:r>
            <a:r>
              <a:rPr lang="ru-RU" sz="8600" b="1" dirty="0" err="1" smtClean="0">
                <a:latin typeface="Monotype Corsiva" pitchFamily="66" charset="0"/>
              </a:rPr>
              <a:t>рідної</a:t>
            </a:r>
            <a:r>
              <a:rPr lang="ru-RU" sz="8600" b="1" dirty="0" smtClean="0">
                <a:latin typeface="Monotype Corsiva" pitchFamily="66" charset="0"/>
              </a:rPr>
              <a:t> </a:t>
            </a:r>
            <a:r>
              <a:rPr lang="ru-RU" sz="8600" b="1" dirty="0" err="1" smtClean="0">
                <a:latin typeface="Monotype Corsiva" pitchFamily="66" charset="0"/>
              </a:rPr>
              <a:t>немає</a:t>
            </a:r>
            <a:r>
              <a:rPr lang="ru-RU" sz="8600" b="1" dirty="0" smtClean="0">
                <a:latin typeface="Monotype Corsiva" pitchFamily="66" charset="0"/>
              </a:rPr>
              <a:t>!</a:t>
            </a:r>
          </a:p>
          <a:p>
            <a:pPr>
              <a:buNone/>
            </a:pPr>
            <a:r>
              <a:rPr lang="uk-UA" sz="8600" b="1" dirty="0" smtClean="0">
                <a:latin typeface="Monotype Corsiva" pitchFamily="66" charset="0"/>
              </a:rPr>
              <a:t>                     </a:t>
            </a:r>
          </a:p>
          <a:p>
            <a:pPr algn="r">
              <a:buNone/>
            </a:pPr>
            <a:r>
              <a:rPr lang="uk-UA" sz="8600" b="1" dirty="0" smtClean="0">
                <a:latin typeface="Monotype Corsiva" pitchFamily="66" charset="0"/>
              </a:rPr>
              <a:t>                      Платон Воронько</a:t>
            </a:r>
            <a:endParaRPr lang="ru-RU" sz="8600" b="1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>
                <a:solidFill>
                  <a:srgbClr val="7030A0"/>
                </a:solidFill>
              </a:rPr>
              <a:t>МІГРАЦІЇ ТВАРИН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357298"/>
            <a:ext cx="8136904" cy="3593560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2000" dirty="0" smtClean="0">
                <a:solidFill>
                  <a:schemeClr val="tx2"/>
                </a:solidFill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Кожного року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мільярди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переміщуються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планеті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долаючи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значні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відстані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Регулярні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глобальні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переміщення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живої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маси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сполучають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єдину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систему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віддалені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куточки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планети,і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механізмом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перетворює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екосистеми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єдину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біосферу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Таку поведінку тварин називають міграцією. </a:t>
            </a: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Міграція тварин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(від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la-Latn" sz="2000" i="1" dirty="0" smtClean="0">
                <a:latin typeface="Times New Roman" pitchFamily="18" charset="0"/>
                <a:cs typeface="Times New Roman" pitchFamily="18" charset="0"/>
              </a:rPr>
              <a:t>migratio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переселення, переміщення)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періодичне переміщення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тварин «туди і назад» між суттєво відмінними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середовищами існування, що просторово віддалені одне від одного</a:t>
            </a:r>
          </a:p>
          <a:p>
            <a:endParaRPr lang="uk-UA" sz="2000" dirty="0" smtClean="0">
              <a:solidFill>
                <a:schemeClr val="tx2"/>
              </a:solidFill>
            </a:endParaRPr>
          </a:p>
          <a:p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4" name="Picture 4" descr="Результат пошуку зображень за запитом &quot;перелітні птахи&quot;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4355976" y="3923697"/>
            <a:ext cx="4348725" cy="29343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>
                <a:solidFill>
                  <a:srgbClr val="7030A0"/>
                </a:solidFill>
              </a:rPr>
              <a:t>МІГРАЦІЇ ТВАРИН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accent1"/>
                </a:solidFill>
              </a:rPr>
              <a:t>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Птахи,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ссавці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риби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рептилії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тварини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всьому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починають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перебиратися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нові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Спостерігати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тваринами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природному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місці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існування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велике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задоволення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неймовірне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справляє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видовище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міграції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Любителі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подорожей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міграцій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притаманна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багатьом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тваринам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Фактично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будь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багатоклітинних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сидиться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місці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рідко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трапляється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деякі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представники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виду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мігрують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залишаються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осілими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шпаки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мігруючим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видом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континентальній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Великобританії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осілі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Стосовно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ми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повній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мірі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оцінити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наскільки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міграції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жителів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міст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року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спостерігати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граків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достовірно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знати,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граки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взимку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ж самими птахами,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зустрічаємо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весною? Без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спеціальних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досліджень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важко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будь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стверджувати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>
              <a:solidFill>
                <a:schemeClr val="accent1"/>
              </a:solidFill>
            </a:endParaRPr>
          </a:p>
        </p:txBody>
      </p:sp>
      <p:pic>
        <p:nvPicPr>
          <p:cNvPr id="8194" name="Picture 2" descr="ÐÐ°ÑÑÐ¸Ð½ÐºÐ¸ Ð¿Ð¾ Ð·Ð°Ð¿ÑÐ¾ÑÑ Ð¼ÑÐ³ÑÐ°ÑÑÑ Ð³ÑÐ°ÐºÑ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797152"/>
            <a:ext cx="2833695" cy="1847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ЗАЗНАЧТЕ АСОЦІАЦІЇ ПОВЯЗАНІ З  ПОНЯТТЯМ  </a:t>
            </a:r>
            <a:br>
              <a:rPr lang="uk-UA" sz="2400" b="1" dirty="0" smtClean="0">
                <a:solidFill>
                  <a:srgbClr val="0070C0"/>
                </a:solidFill>
              </a:rPr>
            </a:br>
            <a:r>
              <a:rPr lang="uk-UA" sz="2400" b="1" dirty="0" smtClean="0">
                <a:solidFill>
                  <a:srgbClr val="0070C0"/>
                </a:solidFill>
              </a:rPr>
              <a:t>“ ПОВЕДІНКА ТВАРИН”</a:t>
            </a:r>
            <a:endParaRPr lang="ru-RU" sz="2400" b="1" dirty="0">
              <a:solidFill>
                <a:srgbClr val="0070C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6084168" y="2420888"/>
            <a:ext cx="93610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156176" y="3429000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29" idx="1"/>
          </p:cNvCxnSpPr>
          <p:nvPr/>
        </p:nvCxnSpPr>
        <p:spPr>
          <a:xfrm>
            <a:off x="5508104" y="4221088"/>
            <a:ext cx="108012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860032" y="206084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2555776" y="2564904"/>
            <a:ext cx="115212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267744" y="3501008"/>
            <a:ext cx="13681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915816" y="4149080"/>
            <a:ext cx="129614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3571868" y="2643182"/>
            <a:ext cx="2520280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ПОВЕДІНКА ТВАРИН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15616" y="1844824"/>
            <a:ext cx="158417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СПОСІБ ЖИТТЯ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55576" y="2852936"/>
            <a:ext cx="172819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НАВКОЛИШНЄ СЕРЕДОВИЩЕ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43608" y="4509120"/>
            <a:ext cx="180020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ІНСТИНКТИ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851920" y="1340768"/>
            <a:ext cx="208823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ТУРБОТА ПРО ПОТОМСТВО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092280" y="1916832"/>
            <a:ext cx="158417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ШЛЮБНА ПОВЕДІНКА</a:t>
            </a:r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588224" y="4653136"/>
            <a:ext cx="1944216" cy="720080"/>
          </a:xfrm>
          <a:prstGeom prst="round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ОРІЄНТАЦІЯ ТВАРИН</a:t>
            </a:r>
            <a:endParaRPr lang="ru-RU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164288" y="3284984"/>
            <a:ext cx="158417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ЗАХИСТ ВІД ХИЖАКІВ</a:t>
            </a:r>
            <a:endParaRPr lang="ru-RU" dirty="0"/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4857752" y="421481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3786182" y="5143512"/>
            <a:ext cx="230425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ПОЛЮВАННЯ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</a:rPr>
              <a:t>СПОСОБИ ОРІЄНТУВАННЯ ТВАРИН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Орієнтування тварин ( біоорієнтація) – здатність тварин визначати своє положення в просторі, через особин  того ж виду тощо.</a:t>
            </a:r>
          </a:p>
          <a:p>
            <a:pPr fontAlgn="base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Орієнтування у тварин – це завжди результат  співставлення інформації, отриманої з різних джерел, за допомогою  рецепторних систем, тобто органів чуття. 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тварини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орієнтуються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сонця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магнітне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поле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Багато комах орієнтуються за поляризованим світлом, деякі сприймають ультрафіолетове випромінювання.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>
                <a:solidFill>
                  <a:srgbClr val="7030A0"/>
                </a:solidFill>
              </a:rPr>
              <a:t>ХОМІНГ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«Інстинкт дому»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хомінг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пояснюється запам’ятовуванням  особливостей ландшафту та різними механізмами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біонавігації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Найбільш яскраво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хомінг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виражений у видів тварин з дальніми сезонними міграціями ( вугрі, морські черепахи, багато прохідних риб та перелітних птахів) Прикладом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хомінгу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що сформований шляхом штучного добору, може бути поведінка поштових голубів.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ÐÐ°ÑÑÐ¸Ð½ÐºÐ¸ Ð¿Ð¾ Ð·Ð°Ð¿ÑÐ¾ÑÑ ÑÐ¾Ð¼ÑÐ½Ð³ ÑÐµ"/>
          <p:cNvPicPr>
            <a:picLocks noChangeAspect="1" noChangeArrowheads="1"/>
          </p:cNvPicPr>
          <p:nvPr/>
        </p:nvPicPr>
        <p:blipFill>
          <a:blip r:embed="rId2" cstate="print"/>
          <a:srcRect l="6238" t="60856" r="59476" b="10572"/>
          <a:stretch>
            <a:fillRect/>
          </a:stretch>
        </p:blipFill>
        <p:spPr bwMode="auto">
          <a:xfrm>
            <a:off x="5148064" y="4797152"/>
            <a:ext cx="3090606" cy="1931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u="sng" dirty="0" smtClean="0">
                <a:solidFill>
                  <a:srgbClr val="7030A0"/>
                </a:solidFill>
              </a:rPr>
              <a:t>ХІМІЧНА ОРІЄНТАЦІЯ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Грунтується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на хеморецепції. Багато тварин орієнтуються за запахами під час пошуку їжі, шлюбного партнера, міграції або розселення</a:t>
            </a:r>
            <a:r>
              <a:rPr lang="uk-UA" dirty="0" smtClean="0"/>
              <a:t>.</a:t>
            </a:r>
          </a:p>
          <a:p>
            <a:endParaRPr lang="ru-RU" dirty="0"/>
          </a:p>
        </p:txBody>
      </p:sp>
      <p:pic>
        <p:nvPicPr>
          <p:cNvPr id="4098" name="Picture 2" descr="https://fc.vseosvita.ua/0009qr-5415/004.jpg"/>
          <p:cNvPicPr>
            <a:picLocks noChangeAspect="1" noChangeArrowheads="1"/>
          </p:cNvPicPr>
          <p:nvPr/>
        </p:nvPicPr>
        <p:blipFill>
          <a:blip r:embed="rId2" cstate="print"/>
          <a:srcRect l="59375" t="63542" r="2750" b="918"/>
          <a:stretch>
            <a:fillRect/>
          </a:stretch>
        </p:blipFill>
        <p:spPr bwMode="auto">
          <a:xfrm>
            <a:off x="928662" y="2636912"/>
            <a:ext cx="7027714" cy="4123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u="sng" dirty="0" smtClean="0">
                <a:solidFill>
                  <a:srgbClr val="7030A0"/>
                </a:solidFill>
              </a:rPr>
              <a:t>Акустична орієнтація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Має переваги в нічний час  або у водному середовищі та біотопах  із густою рослинністю, де можливі зорові обмеження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fc.vseosvita.ua/0009qr-5415/007.jpg"/>
          <p:cNvPicPr>
            <a:picLocks noChangeAspect="1" noChangeArrowheads="1"/>
          </p:cNvPicPr>
          <p:nvPr/>
        </p:nvPicPr>
        <p:blipFill>
          <a:blip r:embed="rId2" cstate="print"/>
          <a:srcRect l="6892" t="64653" r="57951" b="4097"/>
          <a:stretch>
            <a:fillRect/>
          </a:stretch>
        </p:blipFill>
        <p:spPr bwMode="auto">
          <a:xfrm>
            <a:off x="539552" y="4005064"/>
            <a:ext cx="3214710" cy="2143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https://fc.vseosvita.ua/0009qr-5415/007.jpg"/>
          <p:cNvPicPr>
            <a:picLocks noChangeAspect="1" noChangeArrowheads="1"/>
          </p:cNvPicPr>
          <p:nvPr/>
        </p:nvPicPr>
        <p:blipFill>
          <a:blip r:embed="rId2" cstate="print"/>
          <a:srcRect l="49080" t="56319" r="3264" b="4097"/>
          <a:stretch>
            <a:fillRect/>
          </a:stretch>
        </p:blipFill>
        <p:spPr bwMode="auto">
          <a:xfrm>
            <a:off x="4283968" y="2420888"/>
            <a:ext cx="4357718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384</TotalTime>
  <Words>447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Начальная</vt:lpstr>
      <vt:lpstr>СПОСОБИ ОРІЄНТУВАННЯ ТВАРИН. ХОМІНГ. МІГРАЦІЇ ТВАРИН</vt:lpstr>
      <vt:lpstr>Слайд 2</vt:lpstr>
      <vt:lpstr>МІГРАЦІЇ ТВАРИН</vt:lpstr>
      <vt:lpstr>МІГРАЦІЇ ТВАРИН</vt:lpstr>
      <vt:lpstr>ЗАЗНАЧТЕ АСОЦІАЦІЇ ПОВЯЗАНІ З  ПОНЯТТЯМ   “ ПОВЕДІНКА ТВАРИН”</vt:lpstr>
      <vt:lpstr>СПОСОБИ ОРІЄНТУВАННЯ ТВАРИН</vt:lpstr>
      <vt:lpstr>ХОМІНГ</vt:lpstr>
      <vt:lpstr>ХІМІЧНА ОРІЄНТАЦІЯ</vt:lpstr>
      <vt:lpstr>Акустична орієнтація</vt:lpstr>
      <vt:lpstr>   Вправа « Хто зайвий?»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СПОСОБИ ОРІЄНТУВАННЯ ТВАРИН</dc:title>
  <dc:creator>Пользователь</dc:creator>
  <cp:lastModifiedBy>Пользователь</cp:lastModifiedBy>
  <cp:revision>33</cp:revision>
  <dcterms:created xsi:type="dcterms:W3CDTF">2018-10-10T11:56:32Z</dcterms:created>
  <dcterms:modified xsi:type="dcterms:W3CDTF">2018-10-18T11:33:50Z</dcterms:modified>
</cp:coreProperties>
</file>