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9" r:id="rId4"/>
    <p:sldId id="267" r:id="rId5"/>
    <p:sldId id="266" r:id="rId6"/>
    <p:sldId id="262" r:id="rId7"/>
    <p:sldId id="268" r:id="rId8"/>
    <p:sldId id="269" r:id="rId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4643E7-9CB5-4DF3-8E6E-65A85EA988FC}" type="doc">
      <dgm:prSet loTypeId="urn:microsoft.com/office/officeart/2005/8/layout/pyramid2" loCatId="pyramid" qsTypeId="urn:microsoft.com/office/officeart/2005/8/quickstyle/3d2" qsCatId="3D" csTypeId="urn:microsoft.com/office/officeart/2005/8/colors/colorful5" csCatId="colorful" phldr="1"/>
      <dgm:spPr/>
    </dgm:pt>
    <dgm:pt modelId="{CC692796-6C02-4E60-AB47-C607A1211675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РЕДУЦЕНТИ</a:t>
          </a:r>
          <a:endParaRPr lang="uk-UA" sz="2400" b="1" dirty="0">
            <a:latin typeface="Times New Roman" pitchFamily="18" charset="0"/>
            <a:cs typeface="Times New Roman" pitchFamily="18" charset="0"/>
          </a:endParaRPr>
        </a:p>
      </dgm:t>
    </dgm:pt>
    <dgm:pt modelId="{B1BCC46F-CA54-4285-9EF8-05A1910720DF}" type="parTrans" cxnId="{3B790B95-9252-4CE6-A375-05E738FC1CE4}">
      <dgm:prSet/>
      <dgm:spPr/>
      <dgm:t>
        <a:bodyPr/>
        <a:lstStyle/>
        <a:p>
          <a:endParaRPr lang="uk-UA"/>
        </a:p>
      </dgm:t>
    </dgm:pt>
    <dgm:pt modelId="{9E1689B5-ACF8-4371-AD80-D86AA0717CC9}" type="sibTrans" cxnId="{3B790B95-9252-4CE6-A375-05E738FC1CE4}">
      <dgm:prSet/>
      <dgm:spPr/>
      <dgm:t>
        <a:bodyPr/>
        <a:lstStyle/>
        <a:p>
          <a:endParaRPr lang="uk-UA"/>
        </a:p>
      </dgm:t>
    </dgm:pt>
    <dgm:pt modelId="{89B6BED7-0B0F-4149-BE42-A5D1F4C2D35C}">
      <dgm:prSet phldrT="[Текст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КОНСУМЕНТИ</a:t>
          </a:r>
        </a:p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 (І,ІІ,ІІІ)</a:t>
          </a:r>
          <a:endParaRPr lang="uk-UA" sz="2400" b="1" dirty="0">
            <a:latin typeface="Times New Roman" pitchFamily="18" charset="0"/>
            <a:cs typeface="Times New Roman" pitchFamily="18" charset="0"/>
          </a:endParaRPr>
        </a:p>
      </dgm:t>
    </dgm:pt>
    <dgm:pt modelId="{7B04E606-09CF-4FFC-93D9-FC72E90A3A0A}" type="parTrans" cxnId="{5C15B6AF-15BB-4D02-8909-D986A3929A2F}">
      <dgm:prSet/>
      <dgm:spPr/>
      <dgm:t>
        <a:bodyPr/>
        <a:lstStyle/>
        <a:p>
          <a:endParaRPr lang="uk-UA"/>
        </a:p>
      </dgm:t>
    </dgm:pt>
    <dgm:pt modelId="{91E4912B-CF84-4F5E-BE5A-BB2333628097}" type="sibTrans" cxnId="{5C15B6AF-15BB-4D02-8909-D986A3929A2F}">
      <dgm:prSet/>
      <dgm:spPr/>
      <dgm:t>
        <a:bodyPr/>
        <a:lstStyle/>
        <a:p>
          <a:endParaRPr lang="uk-UA"/>
        </a:p>
      </dgm:t>
    </dgm:pt>
    <dgm:pt modelId="{F7C716E1-A560-47FE-815A-7E9AC6877529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ПРОДУЦЕНТИ</a:t>
          </a:r>
          <a:endParaRPr lang="uk-UA" sz="2400" b="1" dirty="0">
            <a:latin typeface="Times New Roman" pitchFamily="18" charset="0"/>
            <a:cs typeface="Times New Roman" pitchFamily="18" charset="0"/>
          </a:endParaRPr>
        </a:p>
      </dgm:t>
    </dgm:pt>
    <dgm:pt modelId="{7D0C0B65-CCA8-4A0B-B69C-629907B6676E}" type="parTrans" cxnId="{C8B3E68B-E2FB-4933-A9D4-DC034773D5D0}">
      <dgm:prSet/>
      <dgm:spPr/>
      <dgm:t>
        <a:bodyPr/>
        <a:lstStyle/>
        <a:p>
          <a:endParaRPr lang="uk-UA"/>
        </a:p>
      </dgm:t>
    </dgm:pt>
    <dgm:pt modelId="{3A61DF77-9E32-46EA-8BD0-AA6C947865FA}" type="sibTrans" cxnId="{C8B3E68B-E2FB-4933-A9D4-DC034773D5D0}">
      <dgm:prSet/>
      <dgm:spPr/>
      <dgm:t>
        <a:bodyPr/>
        <a:lstStyle/>
        <a:p>
          <a:endParaRPr lang="uk-UA"/>
        </a:p>
      </dgm:t>
    </dgm:pt>
    <dgm:pt modelId="{56325ED0-75C2-4DE7-BC31-33DB6F00C8D0}" type="pres">
      <dgm:prSet presAssocID="{E44643E7-9CB5-4DF3-8E6E-65A85EA988FC}" presName="compositeShape" presStyleCnt="0">
        <dgm:presLayoutVars>
          <dgm:dir/>
          <dgm:resizeHandles/>
        </dgm:presLayoutVars>
      </dgm:prSet>
      <dgm:spPr/>
    </dgm:pt>
    <dgm:pt modelId="{089E4D3A-F701-4333-BB43-24C13C460A72}" type="pres">
      <dgm:prSet presAssocID="{E44643E7-9CB5-4DF3-8E6E-65A85EA988FC}" presName="pyramid" presStyleLbl="node1" presStyleIdx="0" presStyleCnt="1" custLinFactNeighborX="83" custLinFactNeighborY="-3699"/>
      <dgm:spPr/>
    </dgm:pt>
    <dgm:pt modelId="{CDBF1DFD-1A0C-4164-AC96-B968B046F9C3}" type="pres">
      <dgm:prSet presAssocID="{E44643E7-9CB5-4DF3-8E6E-65A85EA988FC}" presName="theList" presStyleCnt="0"/>
      <dgm:spPr/>
    </dgm:pt>
    <dgm:pt modelId="{B3CC82CD-62DA-46CD-B1DB-3FECB68D0C5D}" type="pres">
      <dgm:prSet presAssocID="{CC692796-6C02-4E60-AB47-C607A121167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9548611-679D-40DE-9874-E1A18857D28E}" type="pres">
      <dgm:prSet presAssocID="{CC692796-6C02-4E60-AB47-C607A1211675}" presName="aSpace" presStyleCnt="0"/>
      <dgm:spPr/>
    </dgm:pt>
    <dgm:pt modelId="{67EF74D6-BEB9-47C9-A6F7-06282D3BBC39}" type="pres">
      <dgm:prSet presAssocID="{89B6BED7-0B0F-4149-BE42-A5D1F4C2D35C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A3EFA09-12CD-4921-BF64-230C9219FB62}" type="pres">
      <dgm:prSet presAssocID="{89B6BED7-0B0F-4149-BE42-A5D1F4C2D35C}" presName="aSpace" presStyleCnt="0"/>
      <dgm:spPr/>
    </dgm:pt>
    <dgm:pt modelId="{B46F7370-98B8-4846-8641-9BB89B1D3DC4}" type="pres">
      <dgm:prSet presAssocID="{F7C716E1-A560-47FE-815A-7E9AC6877529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AAE3C62-B8D2-42A9-9E1F-0F3D7AF86A07}" type="pres">
      <dgm:prSet presAssocID="{F7C716E1-A560-47FE-815A-7E9AC6877529}" presName="aSpace" presStyleCnt="0"/>
      <dgm:spPr/>
    </dgm:pt>
  </dgm:ptLst>
  <dgm:cxnLst>
    <dgm:cxn modelId="{F5B0183E-FB79-49BA-916C-D0E2E73CE15C}" type="presOf" srcId="{E44643E7-9CB5-4DF3-8E6E-65A85EA988FC}" destId="{56325ED0-75C2-4DE7-BC31-33DB6F00C8D0}" srcOrd="0" destOrd="0" presId="urn:microsoft.com/office/officeart/2005/8/layout/pyramid2"/>
    <dgm:cxn modelId="{B0BEC6F4-148D-4AC3-9EC9-FEF85F6E22C7}" type="presOf" srcId="{89B6BED7-0B0F-4149-BE42-A5D1F4C2D35C}" destId="{67EF74D6-BEB9-47C9-A6F7-06282D3BBC39}" srcOrd="0" destOrd="0" presId="urn:microsoft.com/office/officeart/2005/8/layout/pyramid2"/>
    <dgm:cxn modelId="{3B790B95-9252-4CE6-A375-05E738FC1CE4}" srcId="{E44643E7-9CB5-4DF3-8E6E-65A85EA988FC}" destId="{CC692796-6C02-4E60-AB47-C607A1211675}" srcOrd="0" destOrd="0" parTransId="{B1BCC46F-CA54-4285-9EF8-05A1910720DF}" sibTransId="{9E1689B5-ACF8-4371-AD80-D86AA0717CC9}"/>
    <dgm:cxn modelId="{5C15B6AF-15BB-4D02-8909-D986A3929A2F}" srcId="{E44643E7-9CB5-4DF3-8E6E-65A85EA988FC}" destId="{89B6BED7-0B0F-4149-BE42-A5D1F4C2D35C}" srcOrd="1" destOrd="0" parTransId="{7B04E606-09CF-4FFC-93D9-FC72E90A3A0A}" sibTransId="{91E4912B-CF84-4F5E-BE5A-BB2333628097}"/>
    <dgm:cxn modelId="{64C70A2E-EB8A-43B0-9F92-32D0CC96365F}" type="presOf" srcId="{F7C716E1-A560-47FE-815A-7E9AC6877529}" destId="{B46F7370-98B8-4846-8641-9BB89B1D3DC4}" srcOrd="0" destOrd="0" presId="urn:microsoft.com/office/officeart/2005/8/layout/pyramid2"/>
    <dgm:cxn modelId="{C8B3E68B-E2FB-4933-A9D4-DC034773D5D0}" srcId="{E44643E7-9CB5-4DF3-8E6E-65A85EA988FC}" destId="{F7C716E1-A560-47FE-815A-7E9AC6877529}" srcOrd="2" destOrd="0" parTransId="{7D0C0B65-CCA8-4A0B-B69C-629907B6676E}" sibTransId="{3A61DF77-9E32-46EA-8BD0-AA6C947865FA}"/>
    <dgm:cxn modelId="{9D8B7EF9-D7B7-4D32-9792-900CADD76695}" type="presOf" srcId="{CC692796-6C02-4E60-AB47-C607A1211675}" destId="{B3CC82CD-62DA-46CD-B1DB-3FECB68D0C5D}" srcOrd="0" destOrd="0" presId="urn:microsoft.com/office/officeart/2005/8/layout/pyramid2"/>
    <dgm:cxn modelId="{6AD07F11-1B30-4734-9832-516550BDD289}" type="presParOf" srcId="{56325ED0-75C2-4DE7-BC31-33DB6F00C8D0}" destId="{089E4D3A-F701-4333-BB43-24C13C460A72}" srcOrd="0" destOrd="0" presId="urn:microsoft.com/office/officeart/2005/8/layout/pyramid2"/>
    <dgm:cxn modelId="{AAD2B5DA-8734-4100-B2C9-CC373697AB11}" type="presParOf" srcId="{56325ED0-75C2-4DE7-BC31-33DB6F00C8D0}" destId="{CDBF1DFD-1A0C-4164-AC96-B968B046F9C3}" srcOrd="1" destOrd="0" presId="urn:microsoft.com/office/officeart/2005/8/layout/pyramid2"/>
    <dgm:cxn modelId="{4F0F1EBB-52D4-434A-857D-A785C570085D}" type="presParOf" srcId="{CDBF1DFD-1A0C-4164-AC96-B968B046F9C3}" destId="{B3CC82CD-62DA-46CD-B1DB-3FECB68D0C5D}" srcOrd="0" destOrd="0" presId="urn:microsoft.com/office/officeart/2005/8/layout/pyramid2"/>
    <dgm:cxn modelId="{FBED1CC5-C816-448F-BD4E-874C2E7BB7DB}" type="presParOf" srcId="{CDBF1DFD-1A0C-4164-AC96-B968B046F9C3}" destId="{F9548611-679D-40DE-9874-E1A18857D28E}" srcOrd="1" destOrd="0" presId="urn:microsoft.com/office/officeart/2005/8/layout/pyramid2"/>
    <dgm:cxn modelId="{9F75B611-D5D5-48C9-9C3C-5E77354FE257}" type="presParOf" srcId="{CDBF1DFD-1A0C-4164-AC96-B968B046F9C3}" destId="{67EF74D6-BEB9-47C9-A6F7-06282D3BBC39}" srcOrd="2" destOrd="0" presId="urn:microsoft.com/office/officeart/2005/8/layout/pyramid2"/>
    <dgm:cxn modelId="{20D2B689-ED33-4E11-BD26-85240C43B166}" type="presParOf" srcId="{CDBF1DFD-1A0C-4164-AC96-B968B046F9C3}" destId="{BA3EFA09-12CD-4921-BF64-230C9219FB62}" srcOrd="3" destOrd="0" presId="urn:microsoft.com/office/officeart/2005/8/layout/pyramid2"/>
    <dgm:cxn modelId="{4CA4A7C0-5AF1-4EA1-9E66-B0CE04A348DA}" type="presParOf" srcId="{CDBF1DFD-1A0C-4164-AC96-B968B046F9C3}" destId="{B46F7370-98B8-4846-8641-9BB89B1D3DC4}" srcOrd="4" destOrd="0" presId="urn:microsoft.com/office/officeart/2005/8/layout/pyramid2"/>
    <dgm:cxn modelId="{38E943D0-6E99-482C-A7FD-1989D54EF280}" type="presParOf" srcId="{CDBF1DFD-1A0C-4164-AC96-B968B046F9C3}" destId="{6AAE3C62-B8D2-42A9-9E1F-0F3D7AF86A0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9E4D3A-F701-4333-BB43-24C13C460A72}">
      <dsp:nvSpPr>
        <dsp:cNvPr id="0" name=""/>
        <dsp:cNvSpPr/>
      </dsp:nvSpPr>
      <dsp:spPr>
        <a:xfrm>
          <a:off x="1594516" y="0"/>
          <a:ext cx="4389437" cy="4389437"/>
        </a:xfrm>
        <a:prstGeom prst="triangl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3CC82CD-62DA-46CD-B1DB-3FECB68D0C5D}">
      <dsp:nvSpPr>
        <dsp:cNvPr id="0" name=""/>
        <dsp:cNvSpPr/>
      </dsp:nvSpPr>
      <dsp:spPr>
        <a:xfrm>
          <a:off x="3785592" y="441301"/>
          <a:ext cx="2853134" cy="1039062"/>
        </a:xfrm>
        <a:prstGeom prst="roundRect">
          <a:avLst/>
        </a:prstGeom>
        <a:gradFill rotWithShape="1">
          <a:gsLst>
            <a:gs pos="0">
              <a:schemeClr val="dk1">
                <a:tint val="70000"/>
                <a:satMod val="130000"/>
              </a:schemeClr>
            </a:gs>
            <a:gs pos="43000">
              <a:schemeClr val="dk1">
                <a:tint val="44000"/>
                <a:satMod val="165000"/>
              </a:schemeClr>
            </a:gs>
            <a:gs pos="93000">
              <a:schemeClr val="dk1">
                <a:tint val="15000"/>
                <a:satMod val="165000"/>
              </a:schemeClr>
            </a:gs>
            <a:gs pos="100000">
              <a:schemeClr val="dk1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dk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dk1"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РЕДУЦЕНТИ</a:t>
          </a:r>
          <a:endParaRPr lang="uk-UA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85592" y="441301"/>
        <a:ext cx="2853134" cy="1039062"/>
      </dsp:txXfrm>
    </dsp:sp>
    <dsp:sp modelId="{67EF74D6-BEB9-47C9-A6F7-06282D3BBC39}">
      <dsp:nvSpPr>
        <dsp:cNvPr id="0" name=""/>
        <dsp:cNvSpPr/>
      </dsp:nvSpPr>
      <dsp:spPr>
        <a:xfrm>
          <a:off x="3785592" y="1610246"/>
          <a:ext cx="2853134" cy="1039062"/>
        </a:xfrm>
        <a:prstGeom prst="roundRect">
          <a:avLst/>
        </a:prstGeom>
        <a:gradFill rotWithShape="1">
          <a:gsLst>
            <a:gs pos="0">
              <a:schemeClr val="accent6">
                <a:tint val="98000"/>
                <a:shade val="25000"/>
                <a:satMod val="250000"/>
              </a:schemeClr>
            </a:gs>
            <a:gs pos="68000">
              <a:schemeClr val="accent6">
                <a:tint val="86000"/>
                <a:satMod val="115000"/>
              </a:schemeClr>
            </a:gs>
            <a:gs pos="100000">
              <a:schemeClr val="accent6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6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6"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КОНСУМЕНТИ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 (І,ІІ,ІІІ)</a:t>
          </a:r>
          <a:endParaRPr lang="uk-UA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85592" y="1610246"/>
        <a:ext cx="2853134" cy="1039062"/>
      </dsp:txXfrm>
    </dsp:sp>
    <dsp:sp modelId="{B46F7370-98B8-4846-8641-9BB89B1D3DC4}">
      <dsp:nvSpPr>
        <dsp:cNvPr id="0" name=""/>
        <dsp:cNvSpPr/>
      </dsp:nvSpPr>
      <dsp:spPr>
        <a:xfrm>
          <a:off x="3785592" y="2779190"/>
          <a:ext cx="2853134" cy="1039062"/>
        </a:xfrm>
        <a:prstGeom prst="roundRect">
          <a:avLst/>
        </a:prstGeom>
        <a:gradFill rotWithShape="1">
          <a:gsLst>
            <a:gs pos="0">
              <a:schemeClr val="accent4">
                <a:tint val="98000"/>
                <a:shade val="25000"/>
                <a:satMod val="250000"/>
              </a:schemeClr>
            </a:gs>
            <a:gs pos="68000">
              <a:schemeClr val="accent4">
                <a:tint val="86000"/>
                <a:satMod val="115000"/>
              </a:schemeClr>
            </a:gs>
            <a:gs pos="100000">
              <a:schemeClr val="accent4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powder">
          <a:bevelT w="25400" h="381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ПРОДУЦЕНТИ</a:t>
          </a:r>
          <a:endParaRPr lang="uk-UA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85592" y="2779190"/>
        <a:ext cx="2853134" cy="10390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34866F2-5894-4ABD-B8A2-23CCBBA53DC1}" type="datetimeFigureOut">
              <a:rPr lang="uk-UA" smtClean="0"/>
              <a:pPr/>
              <a:t>15.01.2018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8C56A03-56FC-484C-99EF-E3632887853D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628800"/>
            <a:ext cx="7851648" cy="3024336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ПРЕЗЕНТАЦІЯ ДО УРОКУ НА ТЕМУ: “ХАРЧОВІ ЗВ’ЯЗКИ, ПОТОКИ ЕНЕРГІЇ ТА КОЛООБІГ РЕЧОВИН В ЕКОСИСТЕМАХ”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анцюги-живлення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699792" y="2852936"/>
            <a:ext cx="3888432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Выноска со стрелкой вниз 4"/>
          <p:cNvSpPr/>
          <p:nvPr/>
        </p:nvSpPr>
        <p:spPr>
          <a:xfrm>
            <a:off x="467544" y="692696"/>
            <a:ext cx="8244408" cy="2138536"/>
          </a:xfrm>
          <a:prstGeom prst="down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ЛАНЦЮГ  ЖИВЛЕННЯ – це взаємовідносини між організмами під час переносу енергії їжі від її джерела (зеленої рослини) через ряди взаємопов'язаних видів, в яких кожний попередній є об'єктом живлення наступного.</a:t>
            </a:r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“КЛАСТЕР”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08580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ОБ'ЄДНАТИ СЛОВА У ЛАНЦЮГИ ЖИВЛЕННЯ:</a:t>
            </a:r>
            <a:r>
              <a:rPr lang="uk-UA" b="1" i="1" dirty="0" smtClean="0"/>
              <a:t>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сонечко, яструб, попелиці, водорості, карась, дафнії, миша, лисиці, комахоїдні птахи, їжак, людина,  коров'ячий послід,  рослинний перегній, личинки мух, хижаки, рослини, щука, зернівка пшениці, дощовий черв’як, кріт.</a:t>
            </a: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“ПОДВІЙНИЙ ЩОДЕННИК”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00807"/>
          <a:ext cx="8291264" cy="446449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/>
                <a:gridCol w="4176464"/>
              </a:tblGrid>
              <a:tr h="652184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ЕКОЛОГІЧНІ ГРУПИ ОРГАНІЗМІВ</a:t>
                      </a:r>
                      <a:endParaRPr lang="uk-U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13577">
                <a:tc>
                  <a:txBody>
                    <a:bodyPr/>
                    <a:lstStyle/>
                    <a:p>
                      <a:pPr algn="ctr"/>
                      <a:r>
                        <a:rPr kumimoji="0"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ЗНАЙОМА ІНФОРМАЦІЯ (Я ЦЕ ЗНАЮ)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3577">
                <a:tc>
                  <a:txBody>
                    <a:bodyPr/>
                    <a:lstStyle/>
                    <a:p>
                      <a:pPr algn="ctr"/>
                      <a:r>
                        <a:rPr kumimoji="0"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НОВА ІНФОРМАЦІЯ (ЦЕ ДЛЯ МЕНЕ НОВЕ)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3577">
                <a:tc>
                  <a:txBody>
                    <a:bodyPr/>
                    <a:lstStyle/>
                    <a:p>
                      <a:pPr algn="ctr"/>
                      <a:r>
                        <a:rPr kumimoji="0"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СУПЕРЕЧЛИВА ІНФОРМАЦІЯ (Я ДУМАВ ІНАКШЕ)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19397">
                <a:tc>
                  <a:txBody>
                    <a:bodyPr/>
                    <a:lstStyle/>
                    <a:p>
                      <a:pPr algn="ctr"/>
                      <a:r>
                        <a:rPr kumimoji="0"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НЕДОСТАТНЯ ІНФОРМАЦІЯ (ПРО ЦЕ ХОТІЛОСЯ Б ДІЗНАТИСЯ БІЛЬШЕ)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2184">
                <a:tc>
                  <a:txBody>
                    <a:bodyPr/>
                    <a:lstStyle/>
                    <a:p>
                      <a:pPr algn="ctr"/>
                      <a:r>
                        <a:rPr kumimoji="0"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ПИТАННЯ ДО ВЧИТЕЛЯ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ЗАБЕЗПЕЧУЮТЬ КОЛООБІГ РЕЧОВИН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схема ланцюгів живлення для тропічного лісу&quot;"/>
          <p:cNvPicPr>
            <a:picLocks noChangeAspect="1" noChangeArrowheads="1"/>
          </p:cNvPicPr>
          <p:nvPr/>
        </p:nvPicPr>
        <p:blipFill>
          <a:blip r:embed="rId2" cstate="print"/>
          <a:srcRect b="6383"/>
          <a:stretch>
            <a:fillRect/>
          </a:stretch>
        </p:blipFill>
        <p:spPr bwMode="auto">
          <a:xfrm>
            <a:off x="755576" y="2780928"/>
            <a:ext cx="3384376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23528" y="1844824"/>
            <a:ext cx="4392488" cy="720080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ПАСОВИЩНИЙ 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(ВИЇДАННЯ)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95536" y="2060848"/>
            <a:ext cx="4104456" cy="72008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67544" y="2204864"/>
            <a:ext cx="4104456" cy="72008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796408" y="2501280"/>
            <a:ext cx="4104456" cy="72008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83568" y="764704"/>
            <a:ext cx="8229600" cy="6396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ТИПИ  ЛАНЦЮГІВ  ЖИВЛЕННЯ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932040" y="1844824"/>
            <a:ext cx="3744416" cy="720080"/>
          </a:xfrm>
          <a:prstGeom prst="rect">
            <a:avLst/>
          </a:prstGeom>
        </p:spPr>
        <p:txBody>
          <a:bodyPr vert="horz" lIns="0" rIns="0" bIns="0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ДЕТРИТНИЙ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(РОЗКДАДАННЯ)</a:t>
            </a:r>
            <a:endParaRPr kumimoji="0" lang="uk-UA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31" name="Picture 7" descr="Результат пошуку зображень за запитом &quot;схема детритного ланцюга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780928"/>
            <a:ext cx="3524250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76064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“ПЛЮС – МІНУС – ЦІКАВО”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1"/>
          <a:ext cx="8229600" cy="350273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743200"/>
                <a:gridCol w="2743200"/>
                <a:gridCol w="2743200"/>
              </a:tblGrid>
              <a:tr h="50039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+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aseline="0" dirty="0" smtClean="0"/>
                        <a:t>– 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?</a:t>
                      </a:r>
                      <a:endParaRPr lang="uk-UA" dirty="0"/>
                    </a:p>
                  </a:txBody>
                  <a:tcPr anchor="ctr"/>
                </a:tc>
              </a:tr>
              <a:tr h="50039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0039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0039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0039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50039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50039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екологічні плакати&quot;"/>
          <p:cNvPicPr>
            <a:picLocks noChangeAspect="1" noChangeArrowheads="1"/>
          </p:cNvPicPr>
          <p:nvPr/>
        </p:nvPicPr>
        <p:blipFill>
          <a:blip r:embed="rId2" cstate="print"/>
          <a:srcRect l="2751" r="1963"/>
          <a:stretch>
            <a:fillRect/>
          </a:stretch>
        </p:blipFill>
        <p:spPr bwMode="auto">
          <a:xfrm>
            <a:off x="251520" y="908720"/>
            <a:ext cx="8712968" cy="46805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653136"/>
            <a:ext cx="8305800" cy="1143000"/>
          </a:xfrm>
        </p:spPr>
        <p:txBody>
          <a:bodyPr/>
          <a:lstStyle/>
          <a:p>
            <a:pPr algn="ctr"/>
            <a:r>
              <a:rPr lang="uk-UA" b="1" dirty="0" smtClean="0"/>
              <a:t>ДЯКУЮ ЗА УВАГУ!</a:t>
            </a:r>
            <a:endParaRPr lang="uk-UA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730</TotalTime>
  <Words>181</Words>
  <Application>Microsoft Office PowerPoint</Application>
  <PresentationFormat>Экран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ПРЕЗЕНТАЦІЯ ДО УРОКУ НА ТЕМУ: “ХАРЧОВІ ЗВ’ЯЗКИ, ПОТОКИ ЕНЕРГІЇ ТА КОЛООБІГ РЕЧОВИН В ЕКОСИСТЕМАХ” </vt:lpstr>
      <vt:lpstr>Слайд 2</vt:lpstr>
      <vt:lpstr>“КЛАСТЕР”</vt:lpstr>
      <vt:lpstr>“ПОДВІЙНИЙ ЩОДЕННИК”</vt:lpstr>
      <vt:lpstr>ЗАБЕЗПЕЧУЮТЬ КОЛООБІГ РЕЧОВИН</vt:lpstr>
      <vt:lpstr>ПАСОВИЩНИЙ  (ВИЇДАННЯ)</vt:lpstr>
      <vt:lpstr>“ПЛЮС – МІНУС – ЦІКАВО”</vt:lpstr>
      <vt:lpstr>ДЯКУЮ ЗА УВАГУ!</vt:lpstr>
    </vt:vector>
  </TitlesOfParts>
  <Company>Березань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ХАРЧОВІ ЗВ’ЯЗКИ, ПОТОКИ ЕНЕРГІЇ ТА КОЛООБІГ РЕЧОВИН В ЕКОСИСТЕМАХ</dc:title>
  <dc:creator>Микола і Дмитро</dc:creator>
  <cp:lastModifiedBy>Микола і Дмитро</cp:lastModifiedBy>
  <cp:revision>61</cp:revision>
  <dcterms:created xsi:type="dcterms:W3CDTF">2018-01-04T19:07:36Z</dcterms:created>
  <dcterms:modified xsi:type="dcterms:W3CDTF">2018-01-15T20:42:59Z</dcterms:modified>
</cp:coreProperties>
</file>