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0" r:id="rId2"/>
    <p:sldId id="261" r:id="rId3"/>
    <p:sldId id="262" r:id="rId4"/>
    <p:sldId id="263" r:id="rId5"/>
    <p:sldId id="26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2C661-26F8-4CBF-81E1-C1DB3184C86C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71194-1D27-4D63-8C6C-4417EC1ACE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AA89C01-695C-4A95-A4AE-9B7D4D638E6D}" type="datetimeFigureOut">
              <a:rPr lang="ru-RU" smtClean="0"/>
              <a:pPr/>
              <a:t>15.10.2019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84AA291-952A-40B1-8E68-79A1895B0F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/>
              <a:t>ТеМА</a:t>
            </a:r>
            <a:r>
              <a:rPr lang="uk-UA" dirty="0" smtClean="0"/>
              <a:t>: СЕРЦЕБУДОВА </a:t>
            </a:r>
            <a:r>
              <a:rPr lang="uk-UA" dirty="0" smtClean="0"/>
              <a:t>ТА ФУНКЦІЇ.</a:t>
            </a:r>
            <a:br>
              <a:rPr lang="uk-UA" dirty="0" smtClean="0"/>
            </a:br>
            <a:r>
              <a:rPr lang="uk-UA" dirty="0" smtClean="0"/>
              <a:t>РОБОТА СЕРЦЯ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МЕТА: розгадати </a:t>
            </a:r>
            <a:r>
              <a:rPr lang="uk-UA" dirty="0"/>
              <a:t>всі таємниці серця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15328" cy="1162050"/>
          </a:xfrm>
        </p:spPr>
        <p:txBody>
          <a:bodyPr>
            <a:normAutofit fontScale="90000"/>
          </a:bodyPr>
          <a:lstStyle/>
          <a:p>
            <a:r>
              <a:rPr lang="uk-UA" sz="3600" dirty="0"/>
              <a:t>Григорій Сковорода і філософія серця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4471990" cy="4691063"/>
          </a:xfrm>
        </p:spPr>
        <p:txBody>
          <a:bodyPr>
            <a:noAutofit/>
          </a:bodyPr>
          <a:lstStyle/>
          <a:p>
            <a:r>
              <a:rPr lang="uk-UA" sz="2400" dirty="0"/>
              <a:t> </a:t>
            </a:r>
            <a:r>
              <a:rPr lang="uk-UA" sz="2800" dirty="0"/>
              <a:t>«</a:t>
            </a:r>
            <a:r>
              <a:rPr lang="uk-UA" sz="2800" dirty="0" smtClean="0"/>
              <a:t>С</a:t>
            </a:r>
            <a:r>
              <a:rPr lang="ru-RU" sz="2800" dirty="0" smtClean="0"/>
              <a:t>екрет </a:t>
            </a:r>
            <a:r>
              <a:rPr lang="ru-RU" sz="2800" dirty="0"/>
              <a:t>щастя в </a:t>
            </a:r>
            <a:r>
              <a:rPr lang="ru-RU" sz="2800" dirty="0" err="1"/>
              <a:t>тобі</a:t>
            </a:r>
            <a:r>
              <a:rPr lang="ru-RU" sz="2800" dirty="0"/>
              <a:t> самому, в </a:t>
            </a:r>
            <a:r>
              <a:rPr lang="ru-RU" sz="2800" dirty="0" err="1"/>
              <a:t>твоєму</a:t>
            </a:r>
            <a:r>
              <a:rPr lang="ru-RU" sz="2800" dirty="0"/>
              <a:t> </a:t>
            </a:r>
            <a:r>
              <a:rPr lang="ru-RU" sz="2800" dirty="0" err="1"/>
              <a:t>серці</a:t>
            </a:r>
            <a:r>
              <a:rPr lang="ru-RU" sz="2800" dirty="0"/>
              <a:t>, повному </a:t>
            </a:r>
            <a:r>
              <a:rPr lang="ru-RU" sz="2800" dirty="0" err="1"/>
              <a:t>любові</a:t>
            </a:r>
            <a:r>
              <a:rPr lang="ru-RU" sz="2800" dirty="0"/>
              <a:t>!</a:t>
            </a:r>
            <a:r>
              <a:rPr lang="uk-UA" sz="2800" dirty="0"/>
              <a:t>»</a:t>
            </a:r>
            <a:endParaRPr lang="ru-RU" sz="2800" dirty="0"/>
          </a:p>
          <a:p>
            <a:r>
              <a:rPr lang="ru-RU" sz="2800" dirty="0"/>
              <a:t> </a:t>
            </a:r>
            <a:r>
              <a:rPr lang="uk-UA" sz="2800" dirty="0"/>
              <a:t>«Серце є корінь людини. Як повітря невидне та непомітне, але ламає дерева, руйнує будови, гонить хвилі та кораблі, гасить та роздмухує вогонь, так і серце».</a:t>
            </a:r>
            <a:endParaRPr lang="ru-RU" sz="2800" dirty="0"/>
          </a:p>
        </p:txBody>
      </p:sp>
      <p:pic>
        <p:nvPicPr>
          <p:cNvPr id="5" name="Содержимое 4" descr="Без названия (1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86314" y="1428736"/>
            <a:ext cx="4357686" cy="457203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Закони природи = Закони моралі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2894020"/>
          </a:xfrm>
        </p:spPr>
        <p:txBody>
          <a:bodyPr>
            <a:normAutofit fontScale="85000" lnSpcReduction="10000"/>
          </a:bodyPr>
          <a:lstStyle/>
          <a:p>
            <a:r>
              <a:rPr lang="uk-UA" dirty="0"/>
              <a:t>Будова серця </a:t>
            </a:r>
            <a:r>
              <a:rPr lang="uk-UA" dirty="0" smtClean="0"/>
              <a:t>анатомічне:</a:t>
            </a:r>
          </a:p>
          <a:p>
            <a:pPr marL="457200" indent="-457200">
              <a:buAutoNum type="arabicPeriod"/>
            </a:pPr>
            <a:r>
              <a:rPr lang="uk-UA" dirty="0" smtClean="0"/>
              <a:t>Починає битися через 4 тижня після зачаття.</a:t>
            </a:r>
          </a:p>
          <a:p>
            <a:pPr marL="457200" indent="-457200">
              <a:buAutoNum type="arabicPeriod" startAt="2"/>
            </a:pPr>
            <a:r>
              <a:rPr lang="uk-UA" dirty="0" smtClean="0"/>
              <a:t>Клітини серця від народження альтруїсти.</a:t>
            </a:r>
          </a:p>
          <a:p>
            <a:pPr marL="457200" indent="-457200">
              <a:buAutoNum type="arabicPeriod" startAt="2"/>
            </a:pPr>
            <a:r>
              <a:rPr lang="uk-UA" dirty="0" smtClean="0"/>
              <a:t>Автоматія серця, збудливість, провідність. 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2679706"/>
          </a:xfrm>
        </p:spPr>
        <p:txBody>
          <a:bodyPr>
            <a:normAutofit fontScale="92500" lnSpcReduction="10000"/>
          </a:bodyPr>
          <a:lstStyle/>
          <a:p>
            <a:r>
              <a:rPr lang="uk-UA" dirty="0"/>
              <a:t>Будова </a:t>
            </a:r>
            <a:r>
              <a:rPr lang="uk-UA" dirty="0" smtClean="0"/>
              <a:t>серця духовне:</a:t>
            </a:r>
          </a:p>
          <a:p>
            <a:pPr marL="457200" indent="-457200">
              <a:buAutoNum type="arabicPeriod"/>
            </a:pPr>
            <a:r>
              <a:rPr lang="uk-UA" dirty="0" smtClean="0"/>
              <a:t>Серце мудре, слухайся його. </a:t>
            </a:r>
          </a:p>
          <a:p>
            <a:pPr marL="457200" indent="-457200">
              <a:buAutoNum type="arabicPeriod" startAt="2"/>
            </a:pPr>
            <a:r>
              <a:rPr lang="uk-UA" dirty="0" smtClean="0"/>
              <a:t>Закон  Любові </a:t>
            </a:r>
          </a:p>
          <a:p>
            <a:pPr marL="457200" indent="-457200">
              <a:buAutoNum type="arabicPeriod" startAt="2"/>
            </a:pPr>
            <a:endParaRPr lang="uk-UA" dirty="0" smtClean="0"/>
          </a:p>
          <a:p>
            <a:pPr marL="457200" indent="-457200">
              <a:buAutoNum type="arabicPeriod" startAt="2"/>
            </a:pPr>
            <a:r>
              <a:rPr lang="uk-UA" dirty="0" smtClean="0"/>
              <a:t>Закон Справедливості </a:t>
            </a:r>
          </a:p>
        </p:txBody>
      </p:sp>
      <p:pic>
        <p:nvPicPr>
          <p:cNvPr id="7" name="Содержимое 6" descr="images (2)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57158" y="4286257"/>
            <a:ext cx="4357718" cy="2571744"/>
          </a:xfrm>
        </p:spPr>
      </p:pic>
      <p:pic>
        <p:nvPicPr>
          <p:cNvPr id="8" name="Содержимое 7" descr="images (1)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643570" y="4800600"/>
            <a:ext cx="2228850" cy="2057400"/>
          </a:xfrm>
        </p:spPr>
      </p:pic>
      <p:pic>
        <p:nvPicPr>
          <p:cNvPr id="9" name="Содержимое 7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4214818"/>
            <a:ext cx="3071834" cy="26431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15328" cy="1162050"/>
          </a:xfrm>
        </p:spPr>
        <p:txBody>
          <a:bodyPr>
            <a:normAutofit/>
          </a:bodyPr>
          <a:lstStyle/>
          <a:p>
            <a:r>
              <a:rPr lang="uk-UA" sz="3600" dirty="0"/>
              <a:t>10 цікавих фактів про серце.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4543428" cy="4691063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buAutoNum type="arabicPeriod"/>
            </a:pPr>
            <a:r>
              <a:rPr lang="uk-UA" sz="2400" dirty="0" smtClean="0"/>
              <a:t>Обсяг </a:t>
            </a:r>
            <a:r>
              <a:rPr lang="uk-UA" sz="2400" dirty="0"/>
              <a:t>крові, що перекачується серцем за хвилину, може змінюватись в діапазоні від 5 до 30 літрів.  </a:t>
            </a:r>
            <a:endParaRPr lang="uk-UA" sz="2400" dirty="0" smtClean="0"/>
          </a:p>
          <a:p>
            <a:pPr lvl="0"/>
            <a:r>
              <a:rPr lang="uk-UA" sz="2400" dirty="0" smtClean="0"/>
              <a:t>2. За </a:t>
            </a:r>
            <a:r>
              <a:rPr lang="uk-UA" sz="2400" dirty="0"/>
              <a:t>день людське серце виробляє таку кількість електричної енергії, що її б вистачило машині, щоб проїхати 32 км</a:t>
            </a:r>
            <a:endParaRPr lang="ru-RU" sz="2400" dirty="0"/>
          </a:p>
          <a:p>
            <a:pPr lvl="0"/>
            <a:r>
              <a:rPr lang="uk-UA" sz="2400" dirty="0" smtClean="0"/>
              <a:t>3. Серце </a:t>
            </a:r>
            <a:r>
              <a:rPr lang="uk-UA" sz="2400" dirty="0"/>
              <a:t>постачає кров у майже всі 75 трильйонів клітин людського організму, кровоносні судини відсутні лише в рогівці ока.  </a:t>
            </a:r>
            <a:endParaRPr lang="ru-RU" sz="2400" dirty="0"/>
          </a:p>
          <a:p>
            <a:pPr lvl="0"/>
            <a:r>
              <a:rPr lang="uk-UA" sz="2400" dirty="0" smtClean="0"/>
              <a:t>4.  5,7 </a:t>
            </a:r>
            <a:r>
              <a:rPr lang="uk-UA" sz="2400" dirty="0"/>
              <a:t>млн. літрів - такий обсяг усієї крові перекачаної за середньостатистичне людське життя.  </a:t>
            </a:r>
            <a:endParaRPr lang="ru-RU" sz="2400" dirty="0"/>
          </a:p>
          <a:p>
            <a:pPr marL="342900" lvl="0" indent="-342900">
              <a:buAutoNum type="arabicPeriod"/>
            </a:pPr>
            <a:endParaRPr lang="ru-RU" dirty="0"/>
          </a:p>
        </p:txBody>
      </p:sp>
      <p:pic>
        <p:nvPicPr>
          <p:cNvPr id="5" name="Содержимое 4" descr="images (3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59362" y="1500174"/>
            <a:ext cx="4084638" cy="442915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17810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err="1">
                <a:solidFill>
                  <a:srgbClr val="FFFF00"/>
                </a:solidFill>
                <a:effectLst/>
              </a:rPr>
              <a:t>Педагогічна</a:t>
            </a:r>
            <a:r>
              <a:rPr lang="ru-RU" sz="2400" dirty="0">
                <a:solidFill>
                  <a:srgbClr val="FFFF00"/>
                </a:solidFill>
                <a:effectLst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effectLst/>
              </a:rPr>
              <a:t>спадщина</a:t>
            </a:r>
            <a:r>
              <a:rPr lang="ru-RU" sz="2400" dirty="0" smtClean="0">
                <a:solidFill>
                  <a:srgbClr val="FFFF00"/>
                </a:solidFill>
                <a:effectLst/>
              </a:rPr>
              <a:t/>
            </a:r>
            <a:br>
              <a:rPr lang="ru-RU" sz="2400" dirty="0" smtClean="0">
                <a:solidFill>
                  <a:srgbClr val="FFFF00"/>
                </a:solidFill>
                <a:effectLst/>
              </a:rPr>
            </a:br>
            <a:r>
              <a:rPr lang="ru-RU" sz="2400" dirty="0" smtClean="0">
                <a:solidFill>
                  <a:srgbClr val="FFFF00"/>
                </a:solidFill>
                <a:effectLst/>
              </a:rPr>
              <a:t> </a:t>
            </a:r>
            <a:r>
              <a:rPr lang="ru-RU" sz="2400" dirty="0">
                <a:solidFill>
                  <a:srgbClr val="FFFF00"/>
                </a:solidFill>
                <a:effectLst/>
              </a:rPr>
              <a:t>Василя </a:t>
            </a:r>
            <a:r>
              <a:rPr lang="ru-RU" sz="2400" dirty="0" err="1">
                <a:solidFill>
                  <a:srgbClr val="FFFF00"/>
                </a:solidFill>
                <a:effectLst/>
              </a:rPr>
              <a:t>Сухомлинського</a:t>
            </a:r>
            <a:r>
              <a:rPr lang="ru-RU" sz="2400" dirty="0">
                <a:solidFill>
                  <a:srgbClr val="FFFF00"/>
                </a:solidFill>
                <a:effectLst/>
              </a:rPr>
              <a:t> як </a:t>
            </a:r>
            <a:r>
              <a:rPr lang="ru-RU" sz="2400" dirty="0" err="1">
                <a:solidFill>
                  <a:srgbClr val="FFFF00"/>
                </a:solidFill>
                <a:effectLst/>
              </a:rPr>
              <a:t>джерело</a:t>
            </a:r>
            <a:r>
              <a:rPr lang="ru-RU" sz="2400" dirty="0">
                <a:solidFill>
                  <a:srgbClr val="FFFF00"/>
                </a:solidFill>
                <a:effectLst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effectLst/>
              </a:rPr>
              <a:t>наТхнення</a:t>
            </a:r>
            <a:r>
              <a:rPr lang="ru-RU" sz="2400" dirty="0" smtClean="0">
                <a:solidFill>
                  <a:srgbClr val="FFFF00"/>
                </a:solidFill>
                <a:effectLst/>
              </a:rPr>
              <a:t> </a:t>
            </a:r>
            <a:r>
              <a:rPr lang="ru-RU" sz="2400" dirty="0" err="1">
                <a:solidFill>
                  <a:srgbClr val="FFFF00"/>
                </a:solidFill>
                <a:effectLst/>
              </a:rPr>
              <a:t>сучасного</a:t>
            </a:r>
            <a:r>
              <a:rPr lang="ru-RU" sz="2400" dirty="0">
                <a:solidFill>
                  <a:srgbClr val="FFFF00"/>
                </a:solidFill>
                <a:effectLst/>
              </a:rPr>
              <a:t> </a:t>
            </a:r>
            <a:r>
              <a:rPr lang="ru-RU" sz="2400" dirty="0" err="1">
                <a:solidFill>
                  <a:srgbClr val="FFFF00"/>
                </a:solidFill>
                <a:effectLst/>
              </a:rPr>
              <a:t>вчителя</a:t>
            </a:r>
            <a:endParaRPr lang="ru-RU" sz="2400" dirty="0" smtClean="0">
              <a:solidFill>
                <a:srgbClr val="FFFF00"/>
              </a:solidFill>
            </a:endParaRP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6563" y="2917825"/>
            <a:ext cx="6167437" cy="41687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mtClean="0"/>
              <a:t>«У школі є програма, є урок, є учні, є педагог з його знаннями, є шкільний режим,  але є така річ, </a:t>
            </a:r>
            <a:r>
              <a:rPr lang="uk-UA" smtClean="0">
                <a:solidFill>
                  <a:srgbClr val="FFFF00"/>
                </a:solidFill>
              </a:rPr>
              <a:t>як серце вчителя </a:t>
            </a:r>
            <a:r>
              <a:rPr lang="uk-UA" smtClean="0"/>
              <a:t>– живої людини, воно по-батьківськи, по-материнськи переживає кожен крок, кожен вчинок, кожну зміну у погляді, в словах дитини» </a:t>
            </a:r>
            <a:endParaRPr lang="ru-RU" altLang="ru-RU" sz="2400" smtClean="0"/>
          </a:p>
        </p:txBody>
      </p:sp>
      <p:pic>
        <p:nvPicPr>
          <p:cNvPr id="4100" name="Picture 2" descr="C:\Documents and Settings\Ученик\Рабочий стол\КОР\у0003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0"/>
            <a:ext cx="2595563" cy="376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</TotalTime>
  <Words>159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ТеМА: СЕРЦЕБУДОВА ТА ФУНКЦІЇ. РОБОТА СЕРЦЯ</vt:lpstr>
      <vt:lpstr>Григорій Сковорода і філософія серця</vt:lpstr>
      <vt:lpstr>Закони природи = Закони моралі</vt:lpstr>
      <vt:lpstr>10 цікавих фактів про серце.</vt:lpstr>
      <vt:lpstr>Педагогічна спадщина  Василя Сухомлинського як джерело наТхнення сучасного вчителя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Зміни в методологічних підходах щодо викладання природознавчих наук у рамках Концепції Нової української школи</dc:title>
  <dc:creator>Пользователь Windows</dc:creator>
  <cp:lastModifiedBy>Пользователь Windows</cp:lastModifiedBy>
  <cp:revision>8</cp:revision>
  <dcterms:created xsi:type="dcterms:W3CDTF">2019-01-17T10:53:11Z</dcterms:created>
  <dcterms:modified xsi:type="dcterms:W3CDTF">2019-10-15T04:02:34Z</dcterms:modified>
</cp:coreProperties>
</file>