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0"/>
  </p:handoutMasterIdLst>
  <p:sldIdLst>
    <p:sldId id="261" r:id="rId2"/>
    <p:sldId id="262" r:id="rId3"/>
    <p:sldId id="263" r:id="rId4"/>
    <p:sldId id="267" r:id="rId5"/>
    <p:sldId id="256" r:id="rId6"/>
    <p:sldId id="264" r:id="rId7"/>
    <p:sldId id="265" r:id="rId8"/>
    <p:sldId id="268" r:id="rId9"/>
    <p:sldId id="266" r:id="rId10"/>
    <p:sldId id="269" r:id="rId11"/>
    <p:sldId id="270" r:id="rId12"/>
    <p:sldId id="271" r:id="rId13"/>
    <p:sldId id="276" r:id="rId14"/>
    <p:sldId id="273" r:id="rId15"/>
    <p:sldId id="272" r:id="rId16"/>
    <p:sldId id="274" r:id="rId17"/>
    <p:sldId id="275" r:id="rId18"/>
    <p:sldId id="27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46"/>
    <a:srgbClr val="0000CC"/>
    <a:srgbClr val="C40897"/>
    <a:srgbClr val="DD09AB"/>
    <a:srgbClr val="CC0099"/>
    <a:srgbClr val="CCFF99"/>
    <a:srgbClr val="990099"/>
    <a:srgbClr val="FF9900"/>
    <a:srgbClr val="00823B"/>
    <a:srgbClr val="A3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0" autoAdjust="0"/>
    <p:restoredTop sz="94708" autoAdjust="0"/>
  </p:normalViewPr>
  <p:slideViewPr>
    <p:cSldViewPr snapToGrid="0">
      <p:cViewPr varScale="1">
        <p:scale>
          <a:sx n="57" d="100"/>
          <a:sy n="57" d="100"/>
        </p:scale>
        <p:origin x="-99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101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DE2214-6A17-4706-BA48-F002B0EFBE4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E18F29F-8E5E-484F-8B91-4518EFA8C34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3600" b="1" dirty="0" smtClean="0">
              <a:solidFill>
                <a:srgbClr val="FF0000"/>
              </a:solidFill>
            </a:rPr>
            <a:t>Знаю</a:t>
          </a:r>
          <a:endParaRPr lang="uk-UA" sz="3600" b="1" dirty="0">
            <a:solidFill>
              <a:srgbClr val="FF0000"/>
            </a:solidFill>
          </a:endParaRPr>
        </a:p>
      </dgm:t>
    </dgm:pt>
    <dgm:pt modelId="{8FC0CDC1-ADA3-43B3-9B21-5BF2948A40D3}" type="parTrans" cxnId="{588B03C9-7FF9-45F4-A012-16DD5204F987}">
      <dgm:prSet/>
      <dgm:spPr/>
      <dgm:t>
        <a:bodyPr/>
        <a:lstStyle/>
        <a:p>
          <a:endParaRPr lang="uk-UA"/>
        </a:p>
      </dgm:t>
    </dgm:pt>
    <dgm:pt modelId="{CAAC203A-5C11-45EB-A0BA-82B26FF0088C}" type="sibTrans" cxnId="{588B03C9-7FF9-45F4-A012-16DD5204F987}">
      <dgm:prSet/>
      <dgm:spPr>
        <a:solidFill>
          <a:srgbClr val="0000CC"/>
        </a:solidFill>
        <a:ln>
          <a:solidFill>
            <a:schemeClr val="bg1"/>
          </a:solidFill>
        </a:ln>
      </dgm:spPr>
      <dgm:t>
        <a:bodyPr/>
        <a:lstStyle/>
        <a:p>
          <a:endParaRPr lang="uk-UA"/>
        </a:p>
      </dgm:t>
    </dgm:pt>
    <dgm:pt modelId="{110B24EB-C48A-4074-B1FC-A664057D9DF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3200" b="1" dirty="0" smtClean="0">
              <a:solidFill>
                <a:srgbClr val="FF0000"/>
              </a:solidFill>
            </a:rPr>
            <a:t>Для чого</a:t>
          </a:r>
          <a:r>
            <a:rPr lang="en-US" sz="3200" b="1" dirty="0" smtClean="0">
              <a:solidFill>
                <a:srgbClr val="FF0000"/>
              </a:solidFill>
            </a:rPr>
            <a:t>?</a:t>
          </a:r>
          <a:endParaRPr lang="uk-UA" sz="3200" b="1" dirty="0">
            <a:solidFill>
              <a:srgbClr val="FF0000"/>
            </a:solidFill>
          </a:endParaRPr>
        </a:p>
      </dgm:t>
    </dgm:pt>
    <dgm:pt modelId="{AACED85F-9399-4DD1-B28E-B8F64EB3B8D3}" type="parTrans" cxnId="{BF664462-4D82-4D8F-86EE-42BC94F55C71}">
      <dgm:prSet/>
      <dgm:spPr/>
      <dgm:t>
        <a:bodyPr/>
        <a:lstStyle/>
        <a:p>
          <a:endParaRPr lang="uk-UA"/>
        </a:p>
      </dgm:t>
    </dgm:pt>
    <dgm:pt modelId="{EBA4FFB6-2306-429D-BB39-346B73CB53BB}" type="sibTrans" cxnId="{BF664462-4D82-4D8F-86EE-42BC94F55C71}">
      <dgm:prSet/>
      <dgm:spPr>
        <a:solidFill>
          <a:srgbClr val="0000CC"/>
        </a:solidFill>
        <a:ln>
          <a:solidFill>
            <a:schemeClr val="bg1"/>
          </a:solidFill>
        </a:ln>
      </dgm:spPr>
      <dgm:t>
        <a:bodyPr/>
        <a:lstStyle/>
        <a:p>
          <a:endParaRPr lang="uk-UA"/>
        </a:p>
      </dgm:t>
    </dgm:pt>
    <dgm:pt modelId="{4437D5F5-2C66-4DB4-8002-77140F51F02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3600" b="1" dirty="0" smtClean="0">
              <a:solidFill>
                <a:srgbClr val="FF0000"/>
              </a:solidFill>
            </a:rPr>
            <a:t>Що</a:t>
          </a:r>
          <a:r>
            <a:rPr lang="en-US" sz="3600" b="1" dirty="0" smtClean="0">
              <a:solidFill>
                <a:srgbClr val="FF0000"/>
              </a:solidFill>
            </a:rPr>
            <a:t>?</a:t>
          </a:r>
          <a:endParaRPr lang="uk-UA" sz="3600" b="1" dirty="0">
            <a:solidFill>
              <a:srgbClr val="FF0000"/>
            </a:solidFill>
          </a:endParaRPr>
        </a:p>
      </dgm:t>
    </dgm:pt>
    <dgm:pt modelId="{6E45F920-7A8C-4BDB-A219-90FBA8B2F37A}" type="parTrans" cxnId="{9F8B29AD-4340-48F6-BC12-17ADA73A7FD7}">
      <dgm:prSet/>
      <dgm:spPr/>
      <dgm:t>
        <a:bodyPr/>
        <a:lstStyle/>
        <a:p>
          <a:endParaRPr lang="uk-UA"/>
        </a:p>
      </dgm:t>
    </dgm:pt>
    <dgm:pt modelId="{A87CA341-0E5E-4A7C-B358-2AA2C100D363}" type="sibTrans" cxnId="{9F8B29AD-4340-48F6-BC12-17ADA73A7FD7}">
      <dgm:prSet/>
      <dgm:spPr>
        <a:solidFill>
          <a:srgbClr val="0000CC"/>
        </a:solidFill>
        <a:ln>
          <a:solidFill>
            <a:schemeClr val="bg1"/>
          </a:solidFill>
        </a:ln>
      </dgm:spPr>
      <dgm:t>
        <a:bodyPr/>
        <a:lstStyle/>
        <a:p>
          <a:endParaRPr lang="uk-UA"/>
        </a:p>
      </dgm:t>
    </dgm:pt>
    <dgm:pt modelId="{4D2E69B9-AF20-4562-8C4F-F32EF48F0F12}" type="pres">
      <dgm:prSet presAssocID="{D3DE2214-6A17-4706-BA48-F002B0EFBE4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B3234BD-65D9-43D4-BBC7-F8F4271127B0}" type="pres">
      <dgm:prSet presAssocID="{0E18F29F-8E5E-484F-8B91-4518EFA8C34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1786C92-0D85-4319-9DF8-46BEA9F5E985}" type="pres">
      <dgm:prSet presAssocID="{CAAC203A-5C11-45EB-A0BA-82B26FF0088C}" presName="sibTrans" presStyleLbl="sibTrans2D1" presStyleIdx="0" presStyleCnt="3" custScaleX="149737" custLinFactNeighborX="-13410" custLinFactNeighborY="6324"/>
      <dgm:spPr/>
      <dgm:t>
        <a:bodyPr/>
        <a:lstStyle/>
        <a:p>
          <a:endParaRPr lang="uk-UA"/>
        </a:p>
      </dgm:t>
    </dgm:pt>
    <dgm:pt modelId="{D75BB671-8776-47F5-B784-547147D4A3B8}" type="pres">
      <dgm:prSet presAssocID="{CAAC203A-5C11-45EB-A0BA-82B26FF0088C}" presName="connectorText" presStyleLbl="sibTrans2D1" presStyleIdx="0" presStyleCnt="3"/>
      <dgm:spPr/>
      <dgm:t>
        <a:bodyPr/>
        <a:lstStyle/>
        <a:p>
          <a:endParaRPr lang="uk-UA"/>
        </a:p>
      </dgm:t>
    </dgm:pt>
    <dgm:pt modelId="{38760F33-ED81-4F38-B815-83F382C3DD52}" type="pres">
      <dgm:prSet presAssocID="{110B24EB-C48A-4074-B1FC-A664057D9DF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F7D8C4-3F0C-4064-B798-8E80E15F4631}" type="pres">
      <dgm:prSet presAssocID="{EBA4FFB6-2306-429D-BB39-346B73CB53BB}" presName="sibTrans" presStyleLbl="sibTrans2D1" presStyleIdx="1" presStyleCnt="3" custScaleX="165685" custLinFactNeighborX="-2686"/>
      <dgm:spPr/>
      <dgm:t>
        <a:bodyPr/>
        <a:lstStyle/>
        <a:p>
          <a:endParaRPr lang="uk-UA"/>
        </a:p>
      </dgm:t>
    </dgm:pt>
    <dgm:pt modelId="{DEB85DBC-F7F3-411C-BD03-7FE8AD7B6989}" type="pres">
      <dgm:prSet presAssocID="{EBA4FFB6-2306-429D-BB39-346B73CB53BB}" presName="connectorText" presStyleLbl="sibTrans2D1" presStyleIdx="1" presStyleCnt="3"/>
      <dgm:spPr/>
      <dgm:t>
        <a:bodyPr/>
        <a:lstStyle/>
        <a:p>
          <a:endParaRPr lang="uk-UA"/>
        </a:p>
      </dgm:t>
    </dgm:pt>
    <dgm:pt modelId="{6ED50211-1668-4D13-A1DD-F64AD29922BC}" type="pres">
      <dgm:prSet presAssocID="{4437D5F5-2C66-4DB4-8002-77140F51F02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9A12D4-AAE5-4841-88A4-C3A8A547256F}" type="pres">
      <dgm:prSet presAssocID="{A87CA341-0E5E-4A7C-B358-2AA2C100D363}" presName="sibTrans" presStyleLbl="sibTrans2D1" presStyleIdx="2" presStyleCnt="3" custScaleX="152176"/>
      <dgm:spPr/>
      <dgm:t>
        <a:bodyPr/>
        <a:lstStyle/>
        <a:p>
          <a:endParaRPr lang="uk-UA"/>
        </a:p>
      </dgm:t>
    </dgm:pt>
    <dgm:pt modelId="{E27E37D0-5D9D-4540-B6BB-7A64BB9AD93F}" type="pres">
      <dgm:prSet presAssocID="{A87CA341-0E5E-4A7C-B358-2AA2C100D363}" presName="connectorText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3FC53810-EF4C-4BFE-90C2-2DCF9B038C47}" type="presOf" srcId="{EBA4FFB6-2306-429D-BB39-346B73CB53BB}" destId="{85F7D8C4-3F0C-4064-B798-8E80E15F4631}" srcOrd="0" destOrd="0" presId="urn:microsoft.com/office/officeart/2005/8/layout/cycle2"/>
    <dgm:cxn modelId="{9E84C6BD-EE31-4D8B-B3FD-9B4E9A5C0570}" type="presOf" srcId="{CAAC203A-5C11-45EB-A0BA-82B26FF0088C}" destId="{D75BB671-8776-47F5-B784-547147D4A3B8}" srcOrd="1" destOrd="0" presId="urn:microsoft.com/office/officeart/2005/8/layout/cycle2"/>
    <dgm:cxn modelId="{BF664462-4D82-4D8F-86EE-42BC94F55C71}" srcId="{D3DE2214-6A17-4706-BA48-F002B0EFBE4E}" destId="{110B24EB-C48A-4074-B1FC-A664057D9DF8}" srcOrd="1" destOrd="0" parTransId="{AACED85F-9399-4DD1-B28E-B8F64EB3B8D3}" sibTransId="{EBA4FFB6-2306-429D-BB39-346B73CB53BB}"/>
    <dgm:cxn modelId="{338FB658-BEED-4A82-9C5A-C07C902D7B83}" type="presOf" srcId="{4437D5F5-2C66-4DB4-8002-77140F51F028}" destId="{6ED50211-1668-4D13-A1DD-F64AD29922BC}" srcOrd="0" destOrd="0" presId="urn:microsoft.com/office/officeart/2005/8/layout/cycle2"/>
    <dgm:cxn modelId="{A085E2FF-33D7-4FD3-8AA8-5039EA3D2FC8}" type="presOf" srcId="{A87CA341-0E5E-4A7C-B358-2AA2C100D363}" destId="{E27E37D0-5D9D-4540-B6BB-7A64BB9AD93F}" srcOrd="1" destOrd="0" presId="urn:microsoft.com/office/officeart/2005/8/layout/cycle2"/>
    <dgm:cxn modelId="{3BD1A03A-BA45-40BB-8B6F-1EDE8D4D0D4D}" type="presOf" srcId="{D3DE2214-6A17-4706-BA48-F002B0EFBE4E}" destId="{4D2E69B9-AF20-4562-8C4F-F32EF48F0F12}" srcOrd="0" destOrd="0" presId="urn:microsoft.com/office/officeart/2005/8/layout/cycle2"/>
    <dgm:cxn modelId="{3060C9D9-DB33-493A-A9AF-F5B0CAF9FF3B}" type="presOf" srcId="{A87CA341-0E5E-4A7C-B358-2AA2C100D363}" destId="{6F9A12D4-AAE5-4841-88A4-C3A8A547256F}" srcOrd="0" destOrd="0" presId="urn:microsoft.com/office/officeart/2005/8/layout/cycle2"/>
    <dgm:cxn modelId="{33B149CD-9EBB-4147-88AA-40DC61535F55}" type="presOf" srcId="{0E18F29F-8E5E-484F-8B91-4518EFA8C349}" destId="{7B3234BD-65D9-43D4-BBC7-F8F4271127B0}" srcOrd="0" destOrd="0" presId="urn:microsoft.com/office/officeart/2005/8/layout/cycle2"/>
    <dgm:cxn modelId="{55629BEB-32FF-4369-BE9A-5A6775AFBBA9}" type="presOf" srcId="{110B24EB-C48A-4074-B1FC-A664057D9DF8}" destId="{38760F33-ED81-4F38-B815-83F382C3DD52}" srcOrd="0" destOrd="0" presId="urn:microsoft.com/office/officeart/2005/8/layout/cycle2"/>
    <dgm:cxn modelId="{9427C27A-A509-4C26-B710-A71CC02D98A6}" type="presOf" srcId="{CAAC203A-5C11-45EB-A0BA-82B26FF0088C}" destId="{11786C92-0D85-4319-9DF8-46BEA9F5E985}" srcOrd="0" destOrd="0" presId="urn:microsoft.com/office/officeart/2005/8/layout/cycle2"/>
    <dgm:cxn modelId="{94C32B77-6F86-436E-8057-4CA51046CFE3}" type="presOf" srcId="{EBA4FFB6-2306-429D-BB39-346B73CB53BB}" destId="{DEB85DBC-F7F3-411C-BD03-7FE8AD7B6989}" srcOrd="1" destOrd="0" presId="urn:microsoft.com/office/officeart/2005/8/layout/cycle2"/>
    <dgm:cxn modelId="{588B03C9-7FF9-45F4-A012-16DD5204F987}" srcId="{D3DE2214-6A17-4706-BA48-F002B0EFBE4E}" destId="{0E18F29F-8E5E-484F-8B91-4518EFA8C349}" srcOrd="0" destOrd="0" parTransId="{8FC0CDC1-ADA3-43B3-9B21-5BF2948A40D3}" sibTransId="{CAAC203A-5C11-45EB-A0BA-82B26FF0088C}"/>
    <dgm:cxn modelId="{9F8B29AD-4340-48F6-BC12-17ADA73A7FD7}" srcId="{D3DE2214-6A17-4706-BA48-F002B0EFBE4E}" destId="{4437D5F5-2C66-4DB4-8002-77140F51F028}" srcOrd="2" destOrd="0" parTransId="{6E45F920-7A8C-4BDB-A219-90FBA8B2F37A}" sibTransId="{A87CA341-0E5E-4A7C-B358-2AA2C100D363}"/>
    <dgm:cxn modelId="{E2C7E840-3208-4727-BAF5-C535DB1772DF}" type="presParOf" srcId="{4D2E69B9-AF20-4562-8C4F-F32EF48F0F12}" destId="{7B3234BD-65D9-43D4-BBC7-F8F4271127B0}" srcOrd="0" destOrd="0" presId="urn:microsoft.com/office/officeart/2005/8/layout/cycle2"/>
    <dgm:cxn modelId="{66810792-C356-4962-96CB-9DE18B4FF3A1}" type="presParOf" srcId="{4D2E69B9-AF20-4562-8C4F-F32EF48F0F12}" destId="{11786C92-0D85-4319-9DF8-46BEA9F5E985}" srcOrd="1" destOrd="0" presId="urn:microsoft.com/office/officeart/2005/8/layout/cycle2"/>
    <dgm:cxn modelId="{0E89407D-0FAB-4986-8C7E-B701550F62BE}" type="presParOf" srcId="{11786C92-0D85-4319-9DF8-46BEA9F5E985}" destId="{D75BB671-8776-47F5-B784-547147D4A3B8}" srcOrd="0" destOrd="0" presId="urn:microsoft.com/office/officeart/2005/8/layout/cycle2"/>
    <dgm:cxn modelId="{ED1E5E64-A90E-41E0-AC6D-7718756ADD02}" type="presParOf" srcId="{4D2E69B9-AF20-4562-8C4F-F32EF48F0F12}" destId="{38760F33-ED81-4F38-B815-83F382C3DD52}" srcOrd="2" destOrd="0" presId="urn:microsoft.com/office/officeart/2005/8/layout/cycle2"/>
    <dgm:cxn modelId="{1942498C-D944-46FC-A8E0-E65DC92127B4}" type="presParOf" srcId="{4D2E69B9-AF20-4562-8C4F-F32EF48F0F12}" destId="{85F7D8C4-3F0C-4064-B798-8E80E15F4631}" srcOrd="3" destOrd="0" presId="urn:microsoft.com/office/officeart/2005/8/layout/cycle2"/>
    <dgm:cxn modelId="{DC2B1E3C-09FC-4335-8DEB-3E4E43B90FC6}" type="presParOf" srcId="{85F7D8C4-3F0C-4064-B798-8E80E15F4631}" destId="{DEB85DBC-F7F3-411C-BD03-7FE8AD7B6989}" srcOrd="0" destOrd="0" presId="urn:microsoft.com/office/officeart/2005/8/layout/cycle2"/>
    <dgm:cxn modelId="{570C930E-EF44-4BF7-A7D7-4689B40948FB}" type="presParOf" srcId="{4D2E69B9-AF20-4562-8C4F-F32EF48F0F12}" destId="{6ED50211-1668-4D13-A1DD-F64AD29922BC}" srcOrd="4" destOrd="0" presId="urn:microsoft.com/office/officeart/2005/8/layout/cycle2"/>
    <dgm:cxn modelId="{C3608185-D244-4E92-BCEC-227EE02C8CAB}" type="presParOf" srcId="{4D2E69B9-AF20-4562-8C4F-F32EF48F0F12}" destId="{6F9A12D4-AAE5-4841-88A4-C3A8A547256F}" srcOrd="5" destOrd="0" presId="urn:microsoft.com/office/officeart/2005/8/layout/cycle2"/>
    <dgm:cxn modelId="{D1758796-4066-4CB5-8BDC-86FA75523847}" type="presParOf" srcId="{6F9A12D4-AAE5-4841-88A4-C3A8A547256F}" destId="{E27E37D0-5D9D-4540-B6BB-7A64BB9AD93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3234BD-65D9-43D4-BBC7-F8F4271127B0}">
      <dsp:nvSpPr>
        <dsp:cNvPr id="0" name=""/>
        <dsp:cNvSpPr/>
      </dsp:nvSpPr>
      <dsp:spPr>
        <a:xfrm>
          <a:off x="2195468" y="433"/>
          <a:ext cx="1888838" cy="1888838"/>
        </a:xfrm>
        <a:prstGeom prst="ellipse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FF0000"/>
              </a:solidFill>
            </a:rPr>
            <a:t>Знаю</a:t>
          </a:r>
          <a:endParaRPr lang="uk-UA" sz="3600" b="1" kern="1200" dirty="0">
            <a:solidFill>
              <a:srgbClr val="FF0000"/>
            </a:solidFill>
          </a:endParaRPr>
        </a:p>
      </dsp:txBody>
      <dsp:txXfrm>
        <a:off x="2195468" y="433"/>
        <a:ext cx="1888838" cy="1888838"/>
      </dsp:txXfrm>
    </dsp:sp>
    <dsp:sp modelId="{11786C92-0D85-4319-9DF8-46BEA9F5E985}">
      <dsp:nvSpPr>
        <dsp:cNvPr id="0" name=""/>
        <dsp:cNvSpPr/>
      </dsp:nvSpPr>
      <dsp:spPr>
        <a:xfrm rot="3600000">
          <a:off x="3399242" y="1881004"/>
          <a:ext cx="749516" cy="637483"/>
        </a:xfrm>
        <a:prstGeom prst="rightArrow">
          <a:avLst>
            <a:gd name="adj1" fmla="val 60000"/>
            <a:gd name="adj2" fmla="val 50000"/>
          </a:avLst>
        </a:prstGeom>
        <a:solidFill>
          <a:srgbClr val="0000CC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/>
        </a:p>
      </dsp:txBody>
      <dsp:txXfrm rot="3600000">
        <a:off x="3399242" y="1881004"/>
        <a:ext cx="749516" cy="637483"/>
      </dsp:txXfrm>
    </dsp:sp>
    <dsp:sp modelId="{38760F33-ED81-4F38-B815-83F382C3DD52}">
      <dsp:nvSpPr>
        <dsp:cNvPr id="0" name=""/>
        <dsp:cNvSpPr/>
      </dsp:nvSpPr>
      <dsp:spPr>
        <a:xfrm>
          <a:off x="3612110" y="2454128"/>
          <a:ext cx="1888838" cy="1888838"/>
        </a:xfrm>
        <a:prstGeom prst="ellipse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0000"/>
              </a:solidFill>
            </a:rPr>
            <a:t>Для чого</a:t>
          </a:r>
          <a:r>
            <a:rPr lang="en-US" sz="3200" b="1" kern="1200" dirty="0" smtClean="0">
              <a:solidFill>
                <a:srgbClr val="FF0000"/>
              </a:solidFill>
            </a:rPr>
            <a:t>?</a:t>
          </a:r>
          <a:endParaRPr lang="uk-UA" sz="3200" b="1" kern="1200" dirty="0">
            <a:solidFill>
              <a:srgbClr val="FF0000"/>
            </a:solidFill>
          </a:endParaRPr>
        </a:p>
      </dsp:txBody>
      <dsp:txXfrm>
        <a:off x="3612110" y="2454128"/>
        <a:ext cx="1888838" cy="1888838"/>
      </dsp:txXfrm>
    </dsp:sp>
    <dsp:sp modelId="{85F7D8C4-3F0C-4064-B798-8E80E15F4631}">
      <dsp:nvSpPr>
        <dsp:cNvPr id="0" name=""/>
        <dsp:cNvSpPr/>
      </dsp:nvSpPr>
      <dsp:spPr>
        <a:xfrm rot="10800000">
          <a:off x="2725936" y="3079806"/>
          <a:ext cx="829345" cy="637483"/>
        </a:xfrm>
        <a:prstGeom prst="rightArrow">
          <a:avLst>
            <a:gd name="adj1" fmla="val 60000"/>
            <a:gd name="adj2" fmla="val 50000"/>
          </a:avLst>
        </a:prstGeom>
        <a:solidFill>
          <a:srgbClr val="0000CC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/>
        </a:p>
      </dsp:txBody>
      <dsp:txXfrm rot="10800000">
        <a:off x="2725936" y="3079806"/>
        <a:ext cx="829345" cy="637483"/>
      </dsp:txXfrm>
    </dsp:sp>
    <dsp:sp modelId="{6ED50211-1668-4D13-A1DD-F64AD29922BC}">
      <dsp:nvSpPr>
        <dsp:cNvPr id="0" name=""/>
        <dsp:cNvSpPr/>
      </dsp:nvSpPr>
      <dsp:spPr>
        <a:xfrm>
          <a:off x="778826" y="2454128"/>
          <a:ext cx="1888838" cy="1888838"/>
        </a:xfrm>
        <a:prstGeom prst="ellipse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FF0000"/>
              </a:solidFill>
            </a:rPr>
            <a:t>Що</a:t>
          </a:r>
          <a:r>
            <a:rPr lang="en-US" sz="3600" b="1" kern="1200" dirty="0" smtClean="0">
              <a:solidFill>
                <a:srgbClr val="FF0000"/>
              </a:solidFill>
            </a:rPr>
            <a:t>?</a:t>
          </a:r>
          <a:endParaRPr lang="uk-UA" sz="3600" b="1" kern="1200" dirty="0">
            <a:solidFill>
              <a:srgbClr val="FF0000"/>
            </a:solidFill>
          </a:endParaRPr>
        </a:p>
      </dsp:txBody>
      <dsp:txXfrm>
        <a:off x="778826" y="2454128"/>
        <a:ext cx="1888838" cy="1888838"/>
      </dsp:txXfrm>
    </dsp:sp>
    <dsp:sp modelId="{6F9A12D4-AAE5-4841-88A4-C3A8A547256F}">
      <dsp:nvSpPr>
        <dsp:cNvPr id="0" name=""/>
        <dsp:cNvSpPr/>
      </dsp:nvSpPr>
      <dsp:spPr>
        <a:xfrm rot="18000000">
          <a:off x="2043621" y="1865227"/>
          <a:ext cx="761725" cy="637483"/>
        </a:xfrm>
        <a:prstGeom prst="rightArrow">
          <a:avLst>
            <a:gd name="adj1" fmla="val 60000"/>
            <a:gd name="adj2" fmla="val 50000"/>
          </a:avLst>
        </a:prstGeom>
        <a:solidFill>
          <a:srgbClr val="0000CC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/>
        </a:p>
      </dsp:txBody>
      <dsp:txXfrm rot="18000000">
        <a:off x="2043621" y="1865227"/>
        <a:ext cx="761725" cy="637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98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6/28/2020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6374" y="2082907"/>
            <a:ext cx="6992471" cy="2233600"/>
          </a:xfrm>
          <a:solidFill>
            <a:srgbClr val="A3FFFF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rgbClr val="0000CC"/>
                </a:solidFill>
              </a:rPr>
              <a:t>Аби  своє  життя  розумно  проживати</a:t>
            </a:r>
            <a:br>
              <a:rPr lang="uk-UA" sz="2400" b="1" dirty="0" smtClean="0">
                <a:solidFill>
                  <a:srgbClr val="0000CC"/>
                </a:solidFill>
              </a:rPr>
            </a:br>
            <a:r>
              <a:rPr lang="uk-UA" sz="2400" b="1" dirty="0" smtClean="0">
                <a:solidFill>
                  <a:srgbClr val="0000CC"/>
                </a:solidFill>
              </a:rPr>
              <a:t>Слід  правила  два  </a:t>
            </a:r>
            <a:r>
              <a:rPr lang="uk-UA" sz="2400" b="1" dirty="0" err="1" smtClean="0">
                <a:solidFill>
                  <a:srgbClr val="0000CC"/>
                </a:solidFill>
              </a:rPr>
              <a:t>пам</a:t>
            </a:r>
            <a:r>
              <a:rPr lang="en-US" sz="2400" b="1" dirty="0" smtClean="0">
                <a:solidFill>
                  <a:srgbClr val="0000CC"/>
                </a:solidFill>
              </a:rPr>
              <a:t>’</a:t>
            </a:r>
            <a:r>
              <a:rPr lang="uk-UA" sz="2400" b="1" dirty="0" err="1" smtClean="0">
                <a:solidFill>
                  <a:srgbClr val="0000CC"/>
                </a:solidFill>
              </a:rPr>
              <a:t>ятати</a:t>
            </a:r>
            <a:r>
              <a:rPr lang="uk-UA" sz="2400" b="1" dirty="0" smtClean="0">
                <a:solidFill>
                  <a:srgbClr val="0000CC"/>
                </a:solidFill>
              </a:rPr>
              <a:t>:</a:t>
            </a:r>
            <a:br>
              <a:rPr lang="uk-UA" sz="2400" b="1" dirty="0" smtClean="0">
                <a:solidFill>
                  <a:srgbClr val="0000CC"/>
                </a:solidFill>
              </a:rPr>
            </a:br>
            <a:r>
              <a:rPr lang="uk-UA" sz="2400" b="1" dirty="0" smtClean="0">
                <a:solidFill>
                  <a:srgbClr val="0000CC"/>
                </a:solidFill>
              </a:rPr>
              <a:t>- Ніж  їсти  що  завгодно – побудь  голодним  ти.</a:t>
            </a:r>
            <a:br>
              <a:rPr lang="uk-UA" sz="2400" b="1" dirty="0" smtClean="0">
                <a:solidFill>
                  <a:srgbClr val="0000CC"/>
                </a:solidFill>
              </a:rPr>
            </a:br>
            <a:r>
              <a:rPr lang="uk-UA" sz="2400" b="1" dirty="0" smtClean="0">
                <a:solidFill>
                  <a:srgbClr val="0000CC"/>
                </a:solidFill>
              </a:rPr>
              <a:t>- Ніж  бути  з кепським  другом – побудь  на самоті.</a:t>
            </a:r>
            <a:br>
              <a:rPr lang="uk-UA" sz="2400" b="1" dirty="0" smtClean="0">
                <a:solidFill>
                  <a:srgbClr val="0000CC"/>
                </a:solidFill>
              </a:rPr>
            </a:br>
            <a:r>
              <a:rPr lang="uk-UA" sz="2400" b="1" dirty="0" smtClean="0">
                <a:solidFill>
                  <a:srgbClr val="FF0000"/>
                </a:solidFill>
              </a:rPr>
              <a:t/>
            </a:r>
            <a:br>
              <a:rPr lang="uk-UA" sz="2400" b="1" dirty="0" smtClean="0">
                <a:solidFill>
                  <a:srgbClr val="FF0000"/>
                </a:solidFill>
              </a:rPr>
            </a:br>
            <a:r>
              <a:rPr lang="uk-UA" sz="2400" b="1" dirty="0" smtClean="0">
                <a:solidFill>
                  <a:srgbClr val="C40897"/>
                </a:solidFill>
              </a:rPr>
              <a:t>                                             Із заповітів Омара Хайям</a:t>
            </a:r>
            <a:r>
              <a:rPr lang="uk-UA" sz="2800" b="1" dirty="0" smtClean="0">
                <a:solidFill>
                  <a:srgbClr val="C40897"/>
                </a:solidFill>
              </a:rPr>
              <a:t>а</a:t>
            </a:r>
            <a:endParaRPr lang="en-US" sz="2400" b="1" dirty="0">
              <a:solidFill>
                <a:srgbClr val="C40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2222" r="1556"/>
          <a:stretch>
            <a:fillRect/>
          </a:stretch>
        </p:blipFill>
        <p:spPr bwMode="auto">
          <a:xfrm>
            <a:off x="1188720" y="1774824"/>
            <a:ext cx="7765090" cy="281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59304" y="917502"/>
            <a:ext cx="4062806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б</a:t>
            </a:r>
            <a:r>
              <a:rPr lang="uk-UA" sz="2800" b="1" noProof="0" dirty="0" err="1" smtClean="0">
                <a:solidFill>
                  <a:schemeClr val="bg1"/>
                </a:solidFill>
                <a:ea typeface="+mj-ea"/>
                <a:cs typeface="+mj-cs"/>
              </a:rPr>
              <a:t>езумовний</a:t>
            </a: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 рефлекс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9405" y="5004434"/>
            <a:ext cx="2230229" cy="135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R1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5303" y="4964973"/>
            <a:ext cx="2299017" cy="142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245221" y="209291"/>
            <a:ext cx="5266767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Регуляція слиновиділення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249680" y="1729740"/>
            <a:ext cx="7578633" cy="236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141694" y="984738"/>
            <a:ext cx="3590366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у</a:t>
            </a: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мовний  рефлекс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4123" y="4821554"/>
            <a:ext cx="1956385" cy="127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3983" y="4600575"/>
            <a:ext cx="1450657" cy="165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245221" y="209291"/>
            <a:ext cx="5266767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Регуляція слиновиділення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10840" y="190465"/>
            <a:ext cx="5974080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Регуляція виділення шлункового соку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46187" y="1559314"/>
            <a:ext cx="5085678" cy="2246769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</a:rPr>
              <a:t>     </a:t>
            </a:r>
            <a:r>
              <a:rPr lang="ru-RU" sz="2000" b="1" dirty="0" err="1" smtClean="0">
                <a:solidFill>
                  <a:srgbClr val="0000CC"/>
                </a:solidFill>
              </a:rPr>
              <a:t>Дослідження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процесів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травлення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його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регуляції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були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проведені</a:t>
            </a:r>
            <a:r>
              <a:rPr lang="uk-UA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Іваном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Павловим</a:t>
            </a:r>
            <a:r>
              <a:rPr lang="ru-RU" sz="2000" b="1" dirty="0" smtClean="0">
                <a:solidFill>
                  <a:srgbClr val="0000CC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0000CC"/>
                </a:solidFill>
              </a:rPr>
              <a:t>«</a:t>
            </a:r>
            <a:r>
              <a:rPr lang="ru-RU" sz="2000" b="1" dirty="0" err="1" smtClean="0">
                <a:solidFill>
                  <a:srgbClr val="0000CC"/>
                </a:solidFill>
              </a:rPr>
              <a:t>малий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шлунок</a:t>
            </a:r>
            <a:r>
              <a:rPr lang="ru-RU" sz="2000" b="1" dirty="0" smtClean="0">
                <a:solidFill>
                  <a:srgbClr val="0000CC"/>
                </a:solidFill>
              </a:rPr>
              <a:t>», </a:t>
            </a:r>
          </a:p>
          <a:p>
            <a:r>
              <a:rPr lang="ru-RU" sz="2000" b="1" dirty="0" smtClean="0">
                <a:solidFill>
                  <a:srgbClr val="0000CC"/>
                </a:solidFill>
              </a:rPr>
              <a:t>- </a:t>
            </a:r>
            <a:r>
              <a:rPr lang="ru-RU" sz="2000" b="1" dirty="0" err="1" smtClean="0">
                <a:solidFill>
                  <a:srgbClr val="0000CC"/>
                </a:solidFill>
              </a:rPr>
              <a:t>фістула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rgbClr val="0000CC"/>
                </a:solidFill>
              </a:rPr>
              <a:t>- </a:t>
            </a:r>
            <a:r>
              <a:rPr lang="ru-RU" sz="2000" b="1" dirty="0" err="1" smtClean="0">
                <a:solidFill>
                  <a:srgbClr val="0000CC"/>
                </a:solidFill>
              </a:rPr>
              <a:t>уявне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харчування</a:t>
            </a:r>
            <a:r>
              <a:rPr lang="ru-RU" sz="2000" b="1" dirty="0" smtClean="0">
                <a:solidFill>
                  <a:srgbClr val="0000CC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rgbClr val="0000CC"/>
                </a:solidFill>
              </a:rPr>
              <a:t>     За </a:t>
            </a:r>
            <a:r>
              <a:rPr lang="ru-RU" sz="2000" b="1" dirty="0" err="1" smtClean="0">
                <a:solidFill>
                  <a:srgbClr val="0000CC"/>
                </a:solidFill>
              </a:rPr>
              <a:t>ці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праці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І.П.Павлову</a:t>
            </a:r>
            <a:r>
              <a:rPr lang="ru-RU" sz="2000" b="1" dirty="0" smtClean="0">
                <a:solidFill>
                  <a:srgbClr val="0000CC"/>
                </a:solidFill>
              </a:rPr>
              <a:t> у 1908 </a:t>
            </a:r>
            <a:r>
              <a:rPr lang="ru-RU" sz="2000" b="1" dirty="0" err="1" smtClean="0">
                <a:solidFill>
                  <a:srgbClr val="0000CC"/>
                </a:solidFill>
              </a:rPr>
              <a:t>році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було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присуджено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Нобелівську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премію</a:t>
            </a:r>
            <a:r>
              <a:rPr lang="ru-RU" sz="2000" b="1" dirty="0" smtClean="0">
                <a:solidFill>
                  <a:srgbClr val="0000CC"/>
                </a:solidFill>
              </a:rPr>
              <a:t>.</a:t>
            </a:r>
            <a:endParaRPr lang="uk-UA" sz="2000" b="1" dirty="0">
              <a:solidFill>
                <a:srgbClr val="0000CC"/>
              </a:solidFill>
            </a:endParaRPr>
          </a:p>
        </p:txBody>
      </p:sp>
      <p:pic>
        <p:nvPicPr>
          <p:cNvPr id="7" name="Picture 7" descr="ee4922f3d50906d43bb017fda24ee8a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7874" r="11655" b="19337"/>
          <a:stretch>
            <a:fillRect/>
          </a:stretch>
        </p:blipFill>
        <p:spPr>
          <a:xfrm>
            <a:off x="3845857" y="3953435"/>
            <a:ext cx="5007685" cy="2788919"/>
          </a:xfrm>
          <a:prstGeom prst="rect">
            <a:avLst/>
          </a:prstGeom>
        </p:spPr>
      </p:pic>
      <p:pic>
        <p:nvPicPr>
          <p:cNvPr id="10" name="Picture 4" descr="009as29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5880" y="4215130"/>
            <a:ext cx="1877261" cy="20637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2" descr="C:\Users\Водолей\Pictures\Ivan_Pavlov_(Nobel).pn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412287" y="1155141"/>
            <a:ext cx="1731065" cy="251561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630705" y="894193"/>
            <a:ext cx="4639235" cy="504302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н</a:t>
            </a:r>
            <a:r>
              <a:rPr lang="uk-UA" sz="2800" b="1" noProof="0" dirty="0" err="1" smtClean="0">
                <a:solidFill>
                  <a:schemeClr val="bg1"/>
                </a:solidFill>
                <a:ea typeface="+mj-ea"/>
                <a:cs typeface="+mj-cs"/>
              </a:rPr>
              <a:t>ервово-гуморальна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10840" y="190465"/>
            <a:ext cx="5974080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Регуляція виділення кишкового соку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6940" y="1720678"/>
            <a:ext cx="5085678" cy="1631216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</a:rPr>
              <a:t>     </a:t>
            </a:r>
            <a:r>
              <a:rPr lang="ru-RU" sz="2000" b="1" dirty="0" err="1" smtClean="0">
                <a:solidFill>
                  <a:srgbClr val="0000CC"/>
                </a:solidFill>
              </a:rPr>
              <a:t>Фактори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соковиділення</a:t>
            </a:r>
            <a:r>
              <a:rPr lang="ru-RU" sz="2000" b="1" dirty="0" smtClean="0">
                <a:solidFill>
                  <a:srgbClr val="0000CC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2000" b="1" dirty="0" err="1" smtClean="0">
                <a:solidFill>
                  <a:srgbClr val="0000CC"/>
                </a:solidFill>
              </a:rPr>
              <a:t>стрес</a:t>
            </a:r>
            <a:r>
              <a:rPr lang="ru-RU" sz="2000" b="1" dirty="0" smtClean="0">
                <a:solidFill>
                  <a:srgbClr val="0000CC"/>
                </a:solidFill>
              </a:rPr>
              <a:t>,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0000CC"/>
                </a:solidFill>
              </a:rPr>
              <a:t> склад </a:t>
            </a:r>
            <a:r>
              <a:rPr lang="ru-RU" sz="2000" b="1" dirty="0" err="1" smtClean="0">
                <a:solidFill>
                  <a:srgbClr val="0000CC"/>
                </a:solidFill>
              </a:rPr>
              <a:t>їжі</a:t>
            </a:r>
            <a:r>
              <a:rPr lang="ru-RU" sz="2000" b="1" dirty="0" smtClean="0">
                <a:solidFill>
                  <a:srgbClr val="0000CC"/>
                </a:solidFill>
              </a:rPr>
              <a:t>,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розумове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навантаження</a:t>
            </a:r>
            <a:r>
              <a:rPr lang="ru-RU" sz="2000" b="1" dirty="0" smtClean="0">
                <a:solidFill>
                  <a:srgbClr val="0000CC"/>
                </a:solidFill>
              </a:rPr>
              <a:t>,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біологічно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активні</a:t>
            </a:r>
            <a:r>
              <a:rPr lang="ru-RU" sz="2000" b="1" dirty="0" smtClean="0">
                <a:solidFill>
                  <a:srgbClr val="0000CC"/>
                </a:solidFill>
              </a:rPr>
              <a:t> </a:t>
            </a:r>
            <a:r>
              <a:rPr lang="ru-RU" sz="2000" b="1" dirty="0" err="1" smtClean="0">
                <a:solidFill>
                  <a:srgbClr val="0000CC"/>
                </a:solidFill>
              </a:rPr>
              <a:t>речовини</a:t>
            </a:r>
            <a:r>
              <a:rPr lang="ru-RU" sz="2000" b="1" dirty="0" smtClean="0">
                <a:solidFill>
                  <a:srgbClr val="0000CC"/>
                </a:solidFill>
              </a:rPr>
              <a:t>, </a:t>
            </a:r>
            <a:r>
              <a:rPr lang="ru-RU" sz="2000" b="1" dirty="0" err="1" smtClean="0">
                <a:solidFill>
                  <a:srgbClr val="0000CC"/>
                </a:solidFill>
              </a:rPr>
              <a:t>гормони</a:t>
            </a:r>
            <a:endParaRPr lang="uk-UA" sz="2000" b="1" dirty="0">
              <a:solidFill>
                <a:srgbClr val="0000CC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630705" y="961427"/>
            <a:ext cx="4639235" cy="504302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н</a:t>
            </a:r>
            <a:r>
              <a:rPr lang="uk-UA" sz="2800" b="1" noProof="0" dirty="0" err="1" smtClean="0">
                <a:solidFill>
                  <a:schemeClr val="bg1"/>
                </a:solidFill>
                <a:ea typeface="+mj-ea"/>
                <a:cs typeface="+mj-cs"/>
              </a:rPr>
              <a:t>ервово-гуморальна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8257" r="596"/>
          <a:stretch>
            <a:fillRect/>
          </a:stretch>
        </p:blipFill>
        <p:spPr bwMode="auto">
          <a:xfrm>
            <a:off x="1452281" y="4085615"/>
            <a:ext cx="3590365" cy="188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799044" y="3678051"/>
            <a:ext cx="26289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439321" y="185982"/>
            <a:ext cx="3536577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chemeClr val="bg1"/>
                </a:solidFill>
                <a:ea typeface="+mj-ea"/>
                <a:cs typeface="+mj-cs"/>
              </a:rPr>
              <a:t>Поміркуй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95500" y="1132831"/>
            <a:ext cx="6697382" cy="181588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uk-UA" sz="2400" b="1" dirty="0">
                <a:solidFill>
                  <a:srgbClr val="FFFF00"/>
                </a:solidFill>
              </a:rPr>
              <a:t> </a:t>
            </a:r>
            <a:r>
              <a:rPr lang="uk-UA" sz="2200" b="1" dirty="0" smtClean="0">
                <a:solidFill>
                  <a:srgbClr val="FFFF00"/>
                </a:solidFill>
              </a:rPr>
              <a:t>У Давній Індії в суді для вирішення питання про невинність підсудному пропонували з</a:t>
            </a:r>
            <a:r>
              <a:rPr lang="en-US" sz="2200" b="1" dirty="0" smtClean="0">
                <a:solidFill>
                  <a:srgbClr val="FFFF00"/>
                </a:solidFill>
              </a:rPr>
              <a:t>’</a:t>
            </a:r>
            <a:r>
              <a:rPr lang="uk-UA" sz="2200" b="1" dirty="0" smtClean="0">
                <a:solidFill>
                  <a:srgbClr val="FFFF00"/>
                </a:solidFill>
              </a:rPr>
              <a:t>їсти сухий рис. Якщо людині вдавалося його проковтнути, то вона невинна, а якщо ні – то винна. На чому </a:t>
            </a:r>
            <a:r>
              <a:rPr lang="uk-UA" sz="2200" b="1" dirty="0" err="1" smtClean="0">
                <a:solidFill>
                  <a:srgbClr val="FFFF00"/>
                </a:solidFill>
              </a:rPr>
              <a:t>грунтується</a:t>
            </a:r>
            <a:r>
              <a:rPr lang="uk-UA" sz="2200" b="1" dirty="0" smtClean="0">
                <a:solidFill>
                  <a:srgbClr val="FFFF00"/>
                </a:solidFill>
              </a:rPr>
              <a:t> висновок суддів</a:t>
            </a:r>
            <a:r>
              <a:rPr lang="en-US" sz="2200" b="1" dirty="0" smtClean="0">
                <a:solidFill>
                  <a:srgbClr val="FFFF00"/>
                </a:solidFill>
              </a:rPr>
              <a:t>?</a:t>
            </a:r>
            <a:endParaRPr lang="uk-UA" sz="22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91721" y="3828342"/>
            <a:ext cx="3536577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b="1" noProof="0" dirty="0" smtClean="0">
                <a:solidFill>
                  <a:schemeClr val="bg1"/>
                </a:solidFill>
                <a:ea typeface="+mj-ea"/>
                <a:cs typeface="+mj-cs"/>
              </a:rPr>
              <a:t>Досліджуємо на уроці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186940" y="4881449"/>
            <a:ext cx="6697382" cy="14773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uk-UA" sz="2400" b="1" dirty="0">
                <a:solidFill>
                  <a:srgbClr val="FFFF00"/>
                </a:solidFill>
              </a:rPr>
              <a:t> </a:t>
            </a:r>
            <a:r>
              <a:rPr lang="uk-UA" sz="2200" b="1" dirty="0" smtClean="0">
                <a:solidFill>
                  <a:srgbClr val="FFFF00"/>
                </a:solidFill>
              </a:rPr>
              <a:t>Спробуйте кілька разів поспіль ковтнути лише слину. Після 2-3 таких ковтань , хоч би як ви не намагалися, у вас нічого не вийде.  </a:t>
            </a:r>
          </a:p>
          <a:p>
            <a:pPr marL="342900" indent="-342900">
              <a:tabLst>
                <a:tab pos="457200" algn="l"/>
              </a:tabLst>
            </a:pPr>
            <a:endParaRPr lang="uk-UA" sz="2200" b="1" dirty="0" smtClean="0">
              <a:solidFill>
                <a:srgbClr val="FFFF00"/>
              </a:solidFill>
            </a:endParaRPr>
          </a:p>
        </p:txBody>
      </p:sp>
      <p:pic>
        <p:nvPicPr>
          <p:cNvPr id="1027" name="Picture 3" descr="D:\картинки на раб с\Фото и рисунки\Сборник\хлеб\rice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51778" t="40444"/>
          <a:stretch>
            <a:fillRect/>
          </a:stretch>
        </p:blipFill>
        <p:spPr bwMode="auto">
          <a:xfrm>
            <a:off x="2084070" y="3093720"/>
            <a:ext cx="2167890" cy="1524000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592" y="0"/>
            <a:ext cx="761408" cy="96012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255520" y="5873672"/>
            <a:ext cx="66903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200" b="1" dirty="0" smtClean="0">
                <a:solidFill>
                  <a:srgbClr val="A3FFFF"/>
                </a:solidFill>
              </a:rPr>
              <a:t>Немає </a:t>
            </a:r>
            <a:r>
              <a:rPr lang="uk-UA" sz="2200" b="1" dirty="0" smtClean="0">
                <a:solidFill>
                  <a:srgbClr val="A3FFFF"/>
                </a:solidFill>
              </a:rPr>
              <a:t>слини - немає </a:t>
            </a:r>
            <a:r>
              <a:rPr lang="uk-UA" sz="2200" b="1" dirty="0" smtClean="0">
                <a:solidFill>
                  <a:srgbClr val="A3FFFF"/>
                </a:solidFill>
              </a:rPr>
              <a:t>подразника кореня язика. </a:t>
            </a:r>
            <a:endParaRPr lang="ru-RU" sz="2200" b="1" dirty="0">
              <a:solidFill>
                <a:srgbClr val="A3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9280" y="556736"/>
            <a:ext cx="7083014" cy="144655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00CC"/>
                </a:solidFill>
              </a:rPr>
              <a:t>     </a:t>
            </a:r>
            <a:r>
              <a:rPr lang="uk-UA" sz="2200" b="1" dirty="0" smtClean="0">
                <a:solidFill>
                  <a:srgbClr val="0000CC"/>
                </a:solidFill>
              </a:rPr>
              <a:t>Нам подали смачну їжу, ми її із задоволенням з'їли і відчули себе ситими. Чому? Адже їжа виявиться в кишечнику лише через деякий час, а в кров вона почне всмоктуватись ще пізніше.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4999" y="3299936"/>
            <a:ext cx="7050741" cy="769441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00CC"/>
                </a:solidFill>
              </a:rPr>
              <a:t>     </a:t>
            </a:r>
            <a:r>
              <a:rPr lang="uk-UA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Що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смачніша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їжа</a:t>
            </a:r>
            <a:r>
              <a:rPr lang="ru-RU" sz="2200" b="1" dirty="0" smtClean="0">
                <a:solidFill>
                  <a:srgbClr val="0000CC"/>
                </a:solidFill>
              </a:rPr>
              <a:t>, то </a:t>
            </a:r>
            <a:r>
              <a:rPr lang="ru-RU" sz="2200" b="1" dirty="0" err="1" smtClean="0">
                <a:solidFill>
                  <a:srgbClr val="0000CC"/>
                </a:solidFill>
              </a:rPr>
              <a:t>з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більшим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апетитом</a:t>
            </a:r>
            <a:r>
              <a:rPr lang="ru-RU" sz="2200" b="1" dirty="0" smtClean="0">
                <a:solidFill>
                  <a:srgbClr val="0000CC"/>
                </a:solidFill>
              </a:rPr>
              <a:t> ми </a:t>
            </a:r>
            <a:r>
              <a:rPr lang="ru-RU" sz="2200" b="1" dirty="0" err="1" smtClean="0">
                <a:solidFill>
                  <a:srgbClr val="0000CC"/>
                </a:solidFill>
              </a:rPr>
              <a:t>її</a:t>
            </a:r>
            <a:r>
              <a:rPr lang="ru-RU" sz="2200" b="1" dirty="0" smtClean="0">
                <a:solidFill>
                  <a:srgbClr val="0000CC"/>
                </a:solidFill>
              </a:rPr>
              <a:t> </a:t>
            </a:r>
            <a:r>
              <a:rPr lang="ru-RU" sz="2200" b="1" dirty="0" err="1" smtClean="0">
                <a:solidFill>
                  <a:srgbClr val="0000CC"/>
                </a:solidFill>
              </a:rPr>
              <a:t>з</a:t>
            </a:r>
            <a:r>
              <a:rPr lang="en-US" sz="2200" b="1" dirty="0" smtClean="0">
                <a:solidFill>
                  <a:srgbClr val="0000CC"/>
                </a:solidFill>
              </a:rPr>
              <a:t>’</a:t>
            </a:r>
            <a:r>
              <a:rPr lang="uk-UA" sz="2200" b="1" dirty="0" err="1" smtClean="0">
                <a:solidFill>
                  <a:srgbClr val="0000CC"/>
                </a:solidFill>
              </a:rPr>
              <a:t>їдаємо</a:t>
            </a:r>
            <a:r>
              <a:rPr lang="uk-UA" sz="2200" b="1" dirty="0" smtClean="0">
                <a:solidFill>
                  <a:srgbClr val="0000CC"/>
                </a:solidFill>
              </a:rPr>
              <a:t>. Чому</a:t>
            </a:r>
            <a:r>
              <a:rPr lang="en-US" sz="2200" b="1" dirty="0" smtClean="0">
                <a:solidFill>
                  <a:srgbClr val="0000CC"/>
                </a:solidFill>
              </a:rPr>
              <a:t>?</a:t>
            </a:r>
            <a:endParaRPr lang="ru-RU" sz="2200" b="1" dirty="0" smtClean="0">
              <a:solidFill>
                <a:srgbClr val="0000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2342" y="2248376"/>
            <a:ext cx="7029611" cy="769441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00CC"/>
                </a:solidFill>
              </a:rPr>
              <a:t>    </a:t>
            </a:r>
            <a:r>
              <a:rPr lang="uk-UA" sz="2200" b="1" dirty="0" smtClean="0">
                <a:solidFill>
                  <a:srgbClr val="0000CC"/>
                </a:solidFill>
              </a:rPr>
              <a:t>  Який сенс виділення апетитного соку, адже шлунок пустий</a:t>
            </a:r>
            <a:r>
              <a:rPr lang="en-US" sz="2200" b="1" dirty="0" smtClean="0">
                <a:solidFill>
                  <a:srgbClr val="0000CC"/>
                </a:solidFill>
              </a:rPr>
              <a:t>?</a:t>
            </a:r>
            <a:endParaRPr lang="ru-RU" sz="2200" b="1" dirty="0" smtClean="0">
              <a:solidFill>
                <a:srgbClr val="0000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50720" y="5697974"/>
            <a:ext cx="6991574" cy="769441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00CC"/>
                </a:solidFill>
              </a:rPr>
              <a:t>      У дитячому садочку перед обідом</a:t>
            </a:r>
            <a:r>
              <a:rPr lang="en-US" sz="2200" b="1" dirty="0" smtClean="0">
                <a:solidFill>
                  <a:srgbClr val="0000CC"/>
                </a:solidFill>
              </a:rPr>
              <a:t> </a:t>
            </a:r>
            <a:r>
              <a:rPr lang="uk-UA" sz="2200" b="1" dirty="0" smtClean="0">
                <a:solidFill>
                  <a:srgbClr val="0000CC"/>
                </a:solidFill>
              </a:rPr>
              <a:t>дітям</a:t>
            </a:r>
            <a:r>
              <a:rPr lang="en-US" sz="2200" b="1" dirty="0" smtClean="0">
                <a:solidFill>
                  <a:srgbClr val="0000CC"/>
                </a:solidFill>
              </a:rPr>
              <a:t> </a:t>
            </a:r>
            <a:r>
              <a:rPr lang="uk-UA" sz="2200" b="1" dirty="0" smtClean="0">
                <a:solidFill>
                  <a:srgbClr val="0000CC"/>
                </a:solidFill>
              </a:rPr>
              <a:t>пропонують шматочок солоного огірка. З якою метою</a:t>
            </a:r>
            <a:r>
              <a:rPr lang="en-US" sz="2200" b="1" dirty="0" smtClean="0">
                <a:solidFill>
                  <a:srgbClr val="0000CC"/>
                </a:solidFill>
              </a:rPr>
              <a:t>?</a:t>
            </a:r>
            <a:r>
              <a:rPr lang="uk-UA" sz="2200" b="1" i="1" dirty="0" smtClean="0">
                <a:solidFill>
                  <a:srgbClr val="0000CC"/>
                </a:solidFill>
              </a:rPr>
              <a:t> </a:t>
            </a:r>
            <a:endParaRPr lang="uk-UA" sz="2200" b="1" dirty="0">
              <a:solidFill>
                <a:srgbClr val="0000CC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78" y="5650865"/>
            <a:ext cx="388852" cy="50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50720" y="4373344"/>
            <a:ext cx="6991574" cy="1107996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00CC"/>
                </a:solidFill>
              </a:rPr>
              <a:t>      Педантичні англійці радять прожовувати кожен шматок їжі 33 рази, перш ніж проковтнути. Їжа стає солодшою на смак і краще засвоюється.</a:t>
            </a:r>
            <a:endParaRPr lang="uk-UA" sz="2200" b="1" dirty="0">
              <a:solidFill>
                <a:srgbClr val="0000CC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313" y="4350983"/>
            <a:ext cx="388852" cy="50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60" y="3225912"/>
            <a:ext cx="388852" cy="50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807" y="2168077"/>
            <a:ext cx="388852" cy="50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736" y="545465"/>
            <a:ext cx="388852" cy="50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127" y="5625734"/>
            <a:ext cx="580697" cy="758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456" y="376955"/>
            <a:ext cx="791367" cy="103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401" y="2106189"/>
            <a:ext cx="668551" cy="87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649" y="3781675"/>
            <a:ext cx="744751" cy="97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Схема 9"/>
          <p:cNvGraphicFramePr/>
          <p:nvPr/>
        </p:nvGraphicFramePr>
        <p:xfrm>
          <a:off x="2017059" y="981634"/>
          <a:ext cx="6279776" cy="4343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Grp="1"/>
          </p:cNvSpPr>
          <p:nvPr>
            <p:ph type="body" idx="4294967295"/>
          </p:nvPr>
        </p:nvSpPr>
        <p:spPr>
          <a:xfrm>
            <a:off x="363070" y="4625975"/>
            <a:ext cx="8438029" cy="2116138"/>
          </a:xfrm>
        </p:spPr>
        <p:txBody>
          <a:bodyPr>
            <a:normAutofit lnSpcReduction="10000"/>
          </a:bodyPr>
          <a:lstStyle/>
          <a:p>
            <a:pPr algn="ctr">
              <a:buFont typeface="Arial" pitchFamily="34" charset="0"/>
              <a:buNone/>
            </a:pP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  Просто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посміхнись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…</a:t>
            </a:r>
          </a:p>
          <a:p>
            <a:pPr algn="just">
              <a:buFont typeface="Arial" pitchFamily="34" charset="0"/>
              <a:buNone/>
            </a:pP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 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і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крихітні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промінчики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тепла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несміливо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прокрадуться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в твою душу,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зігріють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серце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і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,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розлившись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солодким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спокоєм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,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запалять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твої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</a:t>
            </a:r>
            <a:r>
              <a:rPr lang="ru-RU" b="1" i="1" dirty="0" err="1" smtClean="0">
                <a:solidFill>
                  <a:srgbClr val="0000CC"/>
                </a:solidFill>
                <a:latin typeface="Arial" pitchFamily="34" charset="0"/>
              </a:rPr>
              <a:t>очі</a:t>
            </a:r>
            <a:r>
              <a:rPr lang="ru-RU" b="1" i="1" dirty="0" smtClean="0">
                <a:solidFill>
                  <a:srgbClr val="0000CC"/>
                </a:solidFill>
                <a:latin typeface="Arial" pitchFamily="34" charset="0"/>
              </a:rPr>
              <a:t> …</a:t>
            </a:r>
          </a:p>
        </p:txBody>
      </p:sp>
      <p:pic>
        <p:nvPicPr>
          <p:cNvPr id="18436" name="Picture 5" descr="12759-39451-05-sivertime-chernigov-drugo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3024187" cy="233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Picture 6" descr="675392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60350"/>
            <a:ext cx="2547937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bAYXzoOFvWI"/>
          <p:cNvPicPr>
            <a:picLocks noChangeAspect="1" noChangeArrowheads="1"/>
          </p:cNvPicPr>
          <p:nvPr/>
        </p:nvPicPr>
        <p:blipFill>
          <a:blip r:embed="rId5" cstate="print"/>
          <a:srcRect r="28238"/>
          <a:stretch>
            <a:fillRect/>
          </a:stretch>
        </p:blipFill>
        <p:spPr bwMode="auto">
          <a:xfrm>
            <a:off x="917762" y="2762810"/>
            <a:ext cx="1873250" cy="174148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8438" name="Picture 8" descr="улыбка-ребенок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1428750"/>
            <a:ext cx="21463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11" descr="z_dnem_smikh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9155" y="2235387"/>
            <a:ext cx="2376487" cy="22796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5720" t="22483" r="2619" b="28704"/>
          <a:stretch>
            <a:fillRect/>
          </a:stretch>
        </p:blipFill>
        <p:spPr bwMode="auto">
          <a:xfrm>
            <a:off x="1797882" y="1721222"/>
            <a:ext cx="6808234" cy="30524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186953" y="253217"/>
            <a:ext cx="478894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Домашнє  завдання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19835" y="5125535"/>
            <a:ext cx="6745941" cy="92564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err="1" smtClean="0">
                <a:solidFill>
                  <a:schemeClr val="bg1"/>
                </a:solidFill>
                <a:ea typeface="+mj-ea"/>
                <a:cs typeface="+mj-cs"/>
              </a:rPr>
              <a:t>Визначіть</a:t>
            </a:r>
            <a:r>
              <a:rPr lang="uk-UA" sz="2400" b="1" dirty="0" smtClean="0">
                <a:solidFill>
                  <a:schemeClr val="bg1"/>
                </a:solidFill>
                <a:ea typeface="+mj-ea"/>
                <a:cs typeface="+mj-cs"/>
              </a:rPr>
              <a:t>  тип  слиновиділення  на  кожному фото.  Відповідь  обґрунтуйте.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424081" y="231702"/>
            <a:ext cx="3536577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err="1" smtClean="0">
                <a:solidFill>
                  <a:schemeClr val="bg1"/>
                </a:solidFill>
                <a:ea typeface="+mj-ea"/>
                <a:cs typeface="+mj-cs"/>
              </a:rPr>
              <a:t>Продовжи</a:t>
            </a: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 вислови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649319" y="1156642"/>
            <a:ext cx="7220361" cy="408111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20000"/>
              </a:lnSpc>
              <a:buFontTx/>
              <a:buAutoNum type="arabicPeriod"/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Тримай голову в холоді, а живіт у 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endParaRPr lang="uk-UA" sz="2400" b="1" dirty="0">
              <a:solidFill>
                <a:schemeClr val="bg1"/>
              </a:solidFill>
            </a:endParaRPr>
          </a:p>
          <a:p>
            <a:pPr marL="342900" indent="-342900">
              <a:lnSpc>
                <a:spcPct val="120000"/>
              </a:lnSpc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2.  Апетит приходить під час</a:t>
            </a:r>
            <a:endParaRPr lang="ru-RU" sz="2400" b="1" dirty="0">
              <a:solidFill>
                <a:srgbClr val="FFFF00"/>
              </a:solidFill>
            </a:endParaRPr>
          </a:p>
          <a:p>
            <a:pPr marL="457200" indent="-457200">
              <a:lnSpc>
                <a:spcPct val="120000"/>
              </a:lnSpc>
              <a:buAutoNum type="arabicPeriod" startAt="3"/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Сніданок  з</a:t>
            </a:r>
            <a:r>
              <a:rPr lang="en-US" sz="2400" b="1" dirty="0" smtClean="0">
                <a:solidFill>
                  <a:srgbClr val="FFFF00"/>
                </a:solidFill>
              </a:rPr>
              <a:t>’</a:t>
            </a:r>
            <a:r>
              <a:rPr lang="uk-UA" sz="2400" b="1" dirty="0" smtClean="0">
                <a:solidFill>
                  <a:srgbClr val="FFFF00"/>
                </a:solidFill>
              </a:rPr>
              <a:t>їж сам,  обідом поділися із другом, а вечерю віддай</a:t>
            </a:r>
          </a:p>
          <a:p>
            <a:pPr marL="457200" indent="-457200">
              <a:lnSpc>
                <a:spcPct val="120000"/>
              </a:lnSpc>
              <a:buAutoNum type="arabicPeriod" startAt="3"/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«Лікарі безперервно трудяться над збереженням нашого здоров</a:t>
            </a:r>
            <a:r>
              <a:rPr lang="ru-RU" sz="2400" b="1" dirty="0" smtClean="0">
                <a:solidFill>
                  <a:srgbClr val="FFFF00"/>
                </a:solidFill>
              </a:rPr>
              <a:t>’</a:t>
            </a:r>
            <a:r>
              <a:rPr lang="uk-UA" sz="2400" b="1" dirty="0" smtClean="0">
                <a:solidFill>
                  <a:srgbClr val="FFFF00"/>
                </a:solidFill>
              </a:rPr>
              <a:t>я, а вони – над його руйнуванням.»  Хто «вони»</a:t>
            </a:r>
            <a:r>
              <a:rPr lang="ru-RU" sz="2400" b="1" dirty="0" smtClean="0">
                <a:solidFill>
                  <a:srgbClr val="FFFF00"/>
                </a:solidFill>
              </a:rPr>
              <a:t>?  </a:t>
            </a:r>
          </a:p>
          <a:p>
            <a:pPr marL="457200" indent="-457200">
              <a:lnSpc>
                <a:spcPct val="120000"/>
              </a:lnSpc>
              <a:buAutoNum type="arabicPeriod" startAt="3"/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Хто довго жує, той довго</a:t>
            </a:r>
          </a:p>
          <a:p>
            <a:pPr marL="457200" indent="-457200">
              <a:lnSpc>
                <a:spcPct val="120000"/>
              </a:lnSpc>
              <a:buAutoNum type="arabicPeriod" startAt="3"/>
              <a:tabLst>
                <a:tab pos="457200" algn="l"/>
              </a:tabLst>
            </a:pPr>
            <a:r>
              <a:rPr lang="uk-UA" sz="2400" b="1" dirty="0" smtClean="0">
                <a:solidFill>
                  <a:srgbClr val="FFFF00"/>
                </a:solidFill>
              </a:rPr>
              <a:t> Суха їжа</a:t>
            </a:r>
            <a:r>
              <a:rPr lang="uk-UA" sz="2400" b="1" i="1" dirty="0" smtClean="0">
                <a:solidFill>
                  <a:srgbClr val="FFFF00"/>
                </a:solidFill>
              </a:rPr>
              <a:t> «горло …»? </a:t>
            </a:r>
            <a:r>
              <a:rPr lang="uk-UA" sz="2400" b="1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610818" y="1241368"/>
            <a:ext cx="10943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теплі</a:t>
            </a:r>
            <a:endParaRPr lang="ru-RU" sz="2800" b="1" dirty="0">
              <a:solidFill>
                <a:srgbClr val="A3FFFF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552988" y="1678193"/>
            <a:ext cx="9419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їжі</a:t>
            </a:r>
            <a:endParaRPr lang="ru-RU" sz="2800" b="1" dirty="0">
              <a:solidFill>
                <a:srgbClr val="A3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401028" y="2541491"/>
            <a:ext cx="11526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ворогу</a:t>
            </a:r>
            <a:endParaRPr lang="ru-RU" sz="2800" b="1" dirty="0">
              <a:solidFill>
                <a:srgbClr val="A3FFFF"/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553" y="5622502"/>
            <a:ext cx="923600" cy="101448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763228" y="3806411"/>
            <a:ext cx="11526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кухарі</a:t>
            </a:r>
            <a:endParaRPr lang="ru-RU" sz="2800" b="1" dirty="0">
              <a:solidFill>
                <a:srgbClr val="A3FFFF"/>
              </a:solidFill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559268" y="4278851"/>
            <a:ext cx="11526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живе</a:t>
            </a:r>
            <a:endParaRPr lang="ru-RU" sz="2800" b="1" dirty="0">
              <a:solidFill>
                <a:srgbClr val="A3FFFF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267917" y="4713638"/>
            <a:ext cx="11526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rgbClr val="A3FFFF"/>
                </a:solidFill>
              </a:rPr>
              <a:t> дере</a:t>
            </a:r>
            <a:endParaRPr lang="ru-RU" sz="2800" b="1" dirty="0">
              <a:solidFill>
                <a:srgbClr val="A3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07976" y="540985"/>
            <a:ext cx="4182036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Логічний ланцюжок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317" y="162996"/>
            <a:ext cx="923600" cy="101448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973511" y="2245659"/>
            <a:ext cx="2509276" cy="3480640"/>
          </a:xfr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None/>
              <a:defRPr/>
            </a:pPr>
            <a:r>
              <a:rPr lang="uk-UA" dirty="0" smtClean="0">
                <a:solidFill>
                  <a:srgbClr val="0000CC"/>
                </a:solidFill>
                <a:latin typeface="Calibri" pitchFamily="34" charset="0"/>
              </a:rPr>
              <a:t>-</a:t>
            </a:r>
            <a:r>
              <a:rPr lang="uk-UA" b="1" dirty="0" smtClean="0">
                <a:solidFill>
                  <a:srgbClr val="0000CC"/>
                </a:solidFill>
                <a:latin typeface="Calibri" pitchFamily="34" charset="0"/>
              </a:rPr>
              <a:t> шлунок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</a:rPr>
              <a:t>слина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</a:rPr>
              <a:t>товстий кишечник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</a:rPr>
              <a:t>печінка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</a:rPr>
              <a:t>підшлункова залоз</a:t>
            </a:r>
            <a:r>
              <a:rPr lang="uk-UA" b="1" dirty="0" smtClean="0">
                <a:solidFill>
                  <a:srgbClr val="0000CC"/>
                </a:solidFill>
              </a:rPr>
              <a:t>а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</a:endParaRP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275419" y="2322755"/>
            <a:ext cx="1896781" cy="3455894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FontTx/>
              <a:buChar char="-"/>
              <a:defRPr/>
            </a:pPr>
            <a:r>
              <a:rPr lang="uk-UA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слиз</a:t>
            </a:r>
            <a:endParaRPr lang="uk-UA" sz="32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FontTx/>
              <a:buChar char="-"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жовч</a:t>
            </a:r>
          </a:p>
          <a:p>
            <a:pPr marL="0" indent="0">
              <a:buFontTx/>
              <a:buChar char="-"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амілаза </a:t>
            </a:r>
          </a:p>
          <a:p>
            <a:pPr marL="0" indent="0">
              <a:buFontTx/>
              <a:buChar char="-"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трипсин</a:t>
            </a:r>
          </a:p>
          <a:p>
            <a:pPr marL="0" indent="0">
              <a:buFontTx/>
              <a:buChar char="-"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пепсин</a:t>
            </a:r>
          </a:p>
          <a:p>
            <a:pPr marL="0" indent="0">
              <a:buFontTx/>
              <a:buChar char="-"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uk-UA" sz="2800" b="1" dirty="0" err="1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мальтаза</a:t>
            </a: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uk-UA" sz="2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6066492" y="3758079"/>
            <a:ext cx="1033556" cy="485775"/>
          </a:xfrm>
          <a:prstGeom prst="leftRightArrow">
            <a:avLst/>
          </a:prstGeom>
          <a:solidFill>
            <a:srgbClr val="A3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A3FFFF"/>
              </a:solidFill>
            </a:endParaRP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3335805" y="3708773"/>
            <a:ext cx="1021042" cy="485775"/>
          </a:xfrm>
          <a:prstGeom prst="leftRightArrow">
            <a:avLst/>
          </a:prstGeom>
          <a:solidFill>
            <a:srgbClr val="A3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A3FFFF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099301" y="2215178"/>
            <a:ext cx="1856441" cy="3388660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uk-UA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вуглеводи</a:t>
            </a:r>
          </a:p>
          <a:p>
            <a:pPr marL="0" indent="0"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вода</a:t>
            </a:r>
          </a:p>
          <a:p>
            <a:pPr marL="0" indent="0"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крохмаль</a:t>
            </a:r>
          </a:p>
          <a:p>
            <a:pPr marL="0" indent="0"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білки</a:t>
            </a:r>
          </a:p>
          <a:p>
            <a:pPr marL="0" indent="0">
              <a:buFontTx/>
              <a:buChar char="-"/>
              <a:defRPr/>
            </a:pPr>
            <a:r>
              <a:rPr lang="uk-UA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жири</a:t>
            </a:r>
          </a:p>
          <a:p>
            <a:pPr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6" descr="1381132502_artgrafica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297555" y="5901844"/>
            <a:ext cx="954405" cy="956156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13" name="Picture 6" descr="1381132502_artgrafica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6040755" y="5901844"/>
            <a:ext cx="954405" cy="956156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ртинки на раб с\Фото и рисунки\Сборник\фрукты овощи\lemons.jpg"/>
          <p:cNvPicPr>
            <a:picLocks noChangeAspect="1" noChangeArrowheads="1"/>
          </p:cNvPicPr>
          <p:nvPr/>
        </p:nvPicPr>
        <p:blipFill>
          <a:blip r:embed="rId2" cstate="print"/>
          <a:srcRect b="2748"/>
          <a:stretch>
            <a:fillRect/>
          </a:stretch>
        </p:blipFill>
        <p:spPr bwMode="auto">
          <a:xfrm>
            <a:off x="-30481" y="-15240"/>
            <a:ext cx="9174481" cy="68732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811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084294" y="2393575"/>
            <a:ext cx="4807888" cy="1629425"/>
          </a:xfrm>
          <a:prstGeom prst="rect">
            <a:avLst/>
          </a:prstGeom>
          <a:solidFill>
            <a:srgbClr val="CCFF99"/>
          </a:solidFill>
          <a:ln w="28575">
            <a:solidFill>
              <a:srgbClr val="009A46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400" b="1" dirty="0" smtClean="0">
                <a:ln w="0"/>
                <a:solidFill>
                  <a:srgbClr val="009A46"/>
                </a:solidFill>
                <a:latin typeface="+mn-lt"/>
              </a:rPr>
              <a:t>Регуляція травлення</a:t>
            </a:r>
            <a:endParaRPr lang="en-US" sz="5400" b="1" dirty="0">
              <a:ln w="0"/>
              <a:solidFill>
                <a:srgbClr val="009A46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993776" y="540985"/>
            <a:ext cx="3033432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Третій зайвий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846" y="0"/>
            <a:ext cx="923600" cy="101448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815352" y="2033103"/>
            <a:ext cx="6777319" cy="4154984"/>
          </a:xfrm>
          <a:prstGeom prst="rect">
            <a:avLst/>
          </a:prstGeom>
          <a:solidFill>
            <a:srgbClr val="CCFF99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0000CC"/>
                </a:solidFill>
              </a:rPr>
              <a:t>Білки,  вуглеводи,  вода.</a:t>
            </a:r>
          </a:p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FF0000"/>
                </a:solidFill>
              </a:rPr>
              <a:t>Пепсин,  трипсин,  ліпаза.</a:t>
            </a:r>
          </a:p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990099"/>
                </a:solidFill>
              </a:rPr>
              <a:t>Шлунок,  слинні залози,  стравохід.</a:t>
            </a:r>
          </a:p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00823B"/>
                </a:solidFill>
              </a:rPr>
              <a:t>Сліпа  кишка,  дванадцятипала кишка,  ободова  кишка. </a:t>
            </a:r>
            <a:endParaRPr lang="uk-UA" sz="2800" b="1" dirty="0" smtClean="0">
              <a:solidFill>
                <a:srgbClr val="990099"/>
              </a:solidFill>
            </a:endParaRPr>
          </a:p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  <a:tabLst>
                <a:tab pos="457200" algn="l"/>
              </a:tabLst>
            </a:pPr>
            <a:r>
              <a:rPr lang="uk-UA" sz="2800" b="1" dirty="0" smtClean="0">
                <a:solidFill>
                  <a:srgbClr val="0000CC"/>
                </a:solidFill>
              </a:rPr>
              <a:t>Утворення гемоглобіну, накопичення глікогену, розщеплення білків.   </a:t>
            </a:r>
            <a:endParaRPr lang="uk-UA" sz="2800" b="1" dirty="0">
              <a:solidFill>
                <a:srgbClr val="0000CC"/>
              </a:solidFill>
            </a:endParaRPr>
          </a:p>
          <a:p>
            <a:pPr marL="342900" indent="-342900">
              <a:lnSpc>
                <a:spcPct val="120000"/>
              </a:lnSpc>
              <a:tabLst>
                <a:tab pos="457200" algn="l"/>
              </a:tabLst>
            </a:pPr>
            <a:endParaRPr lang="uk-UA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724834" y="177914"/>
            <a:ext cx="3033432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Впізнай мене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lum brigh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680" y="67235"/>
            <a:ext cx="923600" cy="101448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7167" y="2180687"/>
            <a:ext cx="1315010" cy="160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2567" y="1017532"/>
            <a:ext cx="863692" cy="178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3281082" y="5386387"/>
            <a:ext cx="2125731" cy="12430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3377734" y="1144681"/>
            <a:ext cx="2444843" cy="122200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5446" y="1182320"/>
            <a:ext cx="1316166" cy="254251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41893" y="4558552"/>
            <a:ext cx="1253366" cy="139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6658885" y="4749208"/>
            <a:ext cx="2001021" cy="1904690"/>
          </a:xfrm>
          <a:prstGeom prst="ellipse">
            <a:avLst/>
          </a:prstGeom>
          <a:blipFill rotWithShape="0">
            <a:blip r:embed="rId9" cstate="print">
              <a:lum bright="-10000" contrast="10000"/>
            </a:blip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3" name="Picture 8" descr="esophagus-1"/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316288" y="2647016"/>
            <a:ext cx="1183808" cy="2395631"/>
          </a:xfrm>
          <a:ln>
            <a:solidFill>
              <a:srgbClr val="0070C0"/>
            </a:solidFill>
          </a:ln>
        </p:spPr>
      </p:pic>
      <p:pic>
        <p:nvPicPr>
          <p:cNvPr id="14" name="Picture 16" descr="vchen-tochno-viznachili-osnovnih-vorogv-pechnki_461"/>
          <p:cNvPicPr>
            <a:picLocks noChangeAspect="1" noChangeArrowheads="1"/>
          </p:cNvPicPr>
          <p:nvPr/>
        </p:nvPicPr>
        <p:blipFill>
          <a:blip r:embed="rId11" cstate="print"/>
          <a:srcRect r="19529" b="13843"/>
          <a:stretch>
            <a:fillRect/>
          </a:stretch>
        </p:blipFill>
        <p:spPr bwMode="auto">
          <a:xfrm>
            <a:off x="5177119" y="3180216"/>
            <a:ext cx="1855694" cy="132454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1281952" y="3234879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621305" y="966809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schemeClr val="bg1"/>
                </a:solidFill>
                <a:ea typeface="+mj-ea"/>
                <a:cs typeface="+mj-cs"/>
              </a:rPr>
              <a:t>1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750422" y="2356338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8583705" y="3490373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6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50104" y="3898268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3953434" y="2665621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107140" y="5588114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5212976" y="6103585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8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6844552" y="5045750"/>
            <a:ext cx="560295" cy="575121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9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124200" y="452234"/>
            <a:ext cx="5273040" cy="766966"/>
          </a:xfrm>
          <a:prstGeom prst="rect">
            <a:avLst/>
          </a:prstGeom>
          <a:solidFill>
            <a:srgbClr val="0000CC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ea typeface="+mj-ea"/>
                <a:cs typeface="+mj-cs"/>
              </a:rPr>
              <a:t>Регуляторні  системи  організму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21481" y="2383715"/>
            <a:ext cx="1981200" cy="1121485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імунна (антитіла)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539240" y="2353235"/>
            <a:ext cx="2377440" cy="1167205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нервова</a:t>
            </a:r>
          </a:p>
          <a:p>
            <a:pPr marL="0" indent="0" algn="ctr">
              <a:buNone/>
              <a:defRPr/>
            </a:pP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(рефлекс)</a:t>
            </a: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507481" y="2383715"/>
            <a:ext cx="2407920" cy="1502485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ендокринна</a:t>
            </a:r>
          </a:p>
          <a:p>
            <a:pPr marL="0" indent="0" algn="ctr">
              <a:buNone/>
              <a:defRPr/>
            </a:pP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uk-UA" sz="32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гормони</a:t>
            </a:r>
          </a:p>
          <a:p>
            <a:pPr marL="0" indent="0" algn="ctr">
              <a:buNone/>
              <a:defRPr/>
            </a:pPr>
            <a:r>
              <a:rPr lang="uk-UA" sz="3200" b="1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БАР)</a:t>
            </a:r>
            <a:endParaRPr lang="uk-UA" sz="32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  <a:defRPr/>
            </a:pPr>
            <a:endParaRPr lang="uk-UA" sz="2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074919" y="1295399"/>
            <a:ext cx="441961" cy="9601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9533067">
            <a:off x="6955019" y="1257383"/>
            <a:ext cx="410181" cy="9601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2315232">
            <a:off x="3596639" y="1280159"/>
            <a:ext cx="441961" cy="9601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9076939">
            <a:off x="3307079" y="3611879"/>
            <a:ext cx="441961" cy="9601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315232">
            <a:off x="2042159" y="3627118"/>
            <a:ext cx="441961" cy="9601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960120" y="4532555"/>
            <a:ext cx="2164080" cy="557605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безумовний</a:t>
            </a: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3535680" y="4517315"/>
            <a:ext cx="2072640" cy="557605"/>
          </a:xfrm>
          <a:prstGeom prst="rect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>
              <a:buNone/>
              <a:defRPr/>
            </a:pPr>
            <a:r>
              <a:rPr lang="uk-UA" sz="28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умовний</a:t>
            </a: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  <a:defRPr/>
            </a:pPr>
            <a:endParaRPr lang="uk-UA" sz="28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>
              <a:buFontTx/>
              <a:buChar char="-"/>
              <a:defRPr/>
            </a:pPr>
            <a:endParaRPr lang="uk-UA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Char char="-"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368040" y="279400"/>
            <a:ext cx="5242560" cy="695960"/>
          </a:xfrm>
          <a:prstGeom prst="rect">
            <a:avLst/>
          </a:prstGeom>
          <a:solidFill>
            <a:srgbClr val="CCFF99"/>
          </a:solidFill>
          <a:ln>
            <a:solidFill>
              <a:srgbClr val="00823B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 smtClean="0">
                <a:ln w="0"/>
                <a:solidFill>
                  <a:srgbClr val="009A46"/>
                </a:solidFill>
                <a:latin typeface="+mn-lt"/>
              </a:rPr>
              <a:t>Регуляція травлення</a:t>
            </a:r>
            <a:endParaRPr lang="en-US" sz="3600" b="1" dirty="0">
              <a:ln w="0"/>
              <a:solidFill>
                <a:srgbClr val="009A46"/>
              </a:solidFill>
              <a:latin typeface="+mn-lt"/>
            </a:endParaRPr>
          </a:p>
        </p:txBody>
      </p:sp>
      <p:pic>
        <p:nvPicPr>
          <p:cNvPr id="2050" name="Picture 2" descr="D:\картинки на раб с\салати\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528047" y="1304365"/>
            <a:ext cx="3005621" cy="20459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052" name="Picture 4" descr="D:\картинки на раб с\салати\6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b="17368"/>
          <a:stretch>
            <a:fillRect/>
          </a:stretch>
        </p:blipFill>
        <p:spPr bwMode="auto">
          <a:xfrm>
            <a:off x="1455025" y="3743579"/>
            <a:ext cx="2735156" cy="20178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053" name="Picture 5" descr="D:\картинки на раб с\салати\ананас 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836024" y="3053033"/>
            <a:ext cx="2837329" cy="15720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314" name="Picture 2" descr="Карвинг, украшение блюд | Записи в рубрике Карвинг, украшение блюд ...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4737848" y="4875577"/>
            <a:ext cx="2675963" cy="179984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316" name="Picture 4" descr="Украшение блюд на Новый год – Идеи с фотографиям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7091" y="1264024"/>
            <a:ext cx="2517197" cy="14993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54564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485</Words>
  <Application>Microsoft Office PowerPoint</Application>
  <PresentationFormat>Экран (4:3)</PresentationFormat>
  <Paragraphs>103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Аби  своє  життя  розумно  проживати Слід  правила  два  пам’ятати: - Ніж  їсти  що  завгодно – побудь  голодним  ти. - Ніж  бути  з кепським  другом – побудь  на самоті.                                               Із заповітів Омара Хайяма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Регуляція травлення</dc:title>
  <dc:creator>Михайленко</dc:creator>
  <cp:keywords>Травлення</cp:keywords>
  <cp:lastModifiedBy>HOME</cp:lastModifiedBy>
  <cp:revision>173</cp:revision>
  <dcterms:created xsi:type="dcterms:W3CDTF">2016-11-18T14:12:19Z</dcterms:created>
  <dcterms:modified xsi:type="dcterms:W3CDTF">2020-06-28T09:56:43Z</dcterms:modified>
</cp:coreProperties>
</file>