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9" r:id="rId3"/>
    <p:sldId id="273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21"/>
    <p:restoredTop sz="94570"/>
  </p:normalViewPr>
  <p:slideViewPr>
    <p:cSldViewPr snapToGrid="0" snapToObjects="1">
      <p:cViewPr varScale="1">
        <p:scale>
          <a:sx n="108" d="100"/>
          <a:sy n="108" d="100"/>
        </p:scale>
        <p:origin x="50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828CF-C390-8F45-B8BE-830B0E59A33C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D3671BE-863F-2F45-BF99-03798608F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4131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828CF-C390-8F45-B8BE-830B0E59A33C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671BE-863F-2F45-BF99-03798608F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426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828CF-C390-8F45-B8BE-830B0E59A33C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D3671BE-863F-2F45-BF99-03798608F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488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828CF-C390-8F45-B8BE-830B0E59A33C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D3671BE-863F-2F45-BF99-03798608F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865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828CF-C390-8F45-B8BE-830B0E59A33C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D3671BE-863F-2F45-BF99-03798608F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216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828CF-C390-8F45-B8BE-830B0E59A33C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671BE-863F-2F45-BF99-03798608F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357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828CF-C390-8F45-B8BE-830B0E59A33C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671BE-863F-2F45-BF99-03798608F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0637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828CF-C390-8F45-B8BE-830B0E59A33C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671BE-863F-2F45-BF99-03798608F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780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828CF-C390-8F45-B8BE-830B0E59A33C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D3671BE-863F-2F45-BF99-03798608F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2712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828CF-C390-8F45-B8BE-830B0E59A33C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D3671BE-863F-2F45-BF99-03798608F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027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828CF-C390-8F45-B8BE-830B0E59A33C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D3671BE-863F-2F45-BF99-03798608F47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064265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828CF-C390-8F45-B8BE-830B0E59A33C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D3671BE-863F-2F45-BF99-03798608F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72139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828CF-C390-8F45-B8BE-830B0E59A33C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D3671BE-863F-2F45-BF99-03798608F47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100425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828CF-C390-8F45-B8BE-830B0E59A33C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D3671BE-863F-2F45-BF99-03798608F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413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828CF-C390-8F45-B8BE-830B0E59A33C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671BE-863F-2F45-BF99-03798608F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5375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828CF-C390-8F45-B8BE-830B0E59A33C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671BE-863F-2F45-BF99-03798608F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9259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D828CF-C390-8F45-B8BE-830B0E59A33C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D3671BE-863F-2F45-BF99-03798608F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0344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vo.ippo.kubg.edu.ua/%D0%BA%D0%BB%D0%B0%D1%81%D0%B8/11-%D0%BA%D0%BB%D0%B0%D1%81/%D0%B5%D0%BA%D0%BE%D0%BB%D0%BE%D0%B3%D1%96%D1%8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91%D1%96%D0%BE%D1%81%D1%84%D0%B5%D1%80%D0%B0" TargetMode="External"/><Relationship Id="rId3" Type="http://schemas.openxmlformats.org/officeDocument/2006/relationships/hyperlink" Target="https://uk.wikipedia.org/wiki/%D0%9E%D1%80%D0%B3%D0%B0%D0%BD%D1%96%D0%B7%D0%BC" TargetMode="External"/><Relationship Id="rId7" Type="http://schemas.openxmlformats.org/officeDocument/2006/relationships/hyperlink" Target="https://uk.wikipedia.org/wiki/%D0%91%D1%96%D0%BE%D1%86%D0%B5%D0%BD%D0%BE%D0%B7" TargetMode="External"/><Relationship Id="rId2" Type="http://schemas.openxmlformats.org/officeDocument/2006/relationships/hyperlink" Target="https://uk.wikipedia.org/wiki/%D0%94%D0%B0%D0%B2%D0%BD%D1%8C%D0%BE%D0%B3%D1%80%D0%B5%D1%86%D1%8C%D0%BA%D0%B0_%D0%BC%D0%BE%D0%B2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wikipedia.org/wiki/%D0%92%D0%B8%D0%B4" TargetMode="External"/><Relationship Id="rId5" Type="http://schemas.openxmlformats.org/officeDocument/2006/relationships/hyperlink" Target="https://uk.wikipedia.org/wiki/%D0%9F%D0%BE%D0%BF%D1%83%D0%BB%D1%8F%D1%86%D1%96%D1%8F" TargetMode="External"/><Relationship Id="rId4" Type="http://schemas.openxmlformats.org/officeDocument/2006/relationships/hyperlink" Target="https://uk.wikipedia.org/wiki/%D0%94%D0%BE%D0%B2%D0%BA%D1%96%D0%BB%D0%BB%D1%8F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nataliyaborisova.blogspot.com/2018/04/9_25.html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ideshare.net/Nataliyabio/6-15907895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svitppt.com.ua/biologiya/sposobi-zhivlennya-tvarin-lancyugi-zhivlennya-tvarin.html" TargetMode="External"/><Relationship Id="rId7" Type="http://schemas.openxmlformats.org/officeDocument/2006/relationships/hyperlink" Target="https://ppt-online.org/98383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hyperlink" Target="http://www.myshared.ru/slide/1222437/" TargetMode="Externa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ubject.com.ua/textbook/biology/7klas_4/53.html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naurok.com.ua/prezentaciya-do-uroku-v-11-klasi-ekologichna-nisha-yak-naslidok-adaptaciy-organizmiv-pevnogo-vidu-do-isnuvannya-v-ekosistemi-125905.html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redmety.in.ua/ponyattya-pro-ekologichnu-sistemu/" TargetMode="Externa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yl.ru/article/364370/ekologicheskaya-piramida---eto-chto-takoe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lideshare.net/biologija_10klase/ekosistmu-ekoloija" TargetMode="Externa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gdz4you.com/prezentaciyi/biologiya/nazemno-povitryane-seredovyshe-isnuvannya-13372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naurok.com.ua/prezentaciya-do-uroku-simbioz-ta-yogo-formi-127400.html" TargetMode="External"/><Relationship Id="rId7" Type="http://schemas.openxmlformats.org/officeDocument/2006/relationships/hyperlink" Target="https://ppt-online.org/339466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hyperlink" Target="https://www.slideshare.net/Nataliyabio/1-15907582" TargetMode="External"/><Relationship Id="rId4" Type="http://schemas.openxmlformats.org/officeDocument/2006/relationships/image" Target="../media/image1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pt-online.org/25803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lideshare.net/Nataliyavpu/1-38018976" TargetMode="External"/><Relationship Id="rId4" Type="http://schemas.openxmlformats.org/officeDocument/2006/relationships/image" Target="../media/image1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collections/card/5a6365950c1ed2d642f8fa1a/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997FF3-9CAF-E242-9A96-2D1BB3E1629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600" b="1" dirty="0"/>
              <a:t>ЕКОСИСТЕМА.РІЗНОМАНІТНІСТЬ ЕКОСИСТЕМ. 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A741DC7-2D22-DF48-84CD-944FF8250A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err="1"/>
              <a:t>Екологічні</a:t>
            </a:r>
            <a:r>
              <a:rPr lang="ru-RU" dirty="0"/>
              <a:t> </a:t>
            </a:r>
            <a:r>
              <a:rPr lang="ru-RU" dirty="0" err="1"/>
              <a:t>чинники</a:t>
            </a:r>
            <a:r>
              <a:rPr lang="ru-RU" dirty="0"/>
              <a:t>. Правило </a:t>
            </a:r>
            <a:r>
              <a:rPr lang="ru-RU" dirty="0" err="1"/>
              <a:t>екологічної</a:t>
            </a:r>
            <a:r>
              <a:rPr lang="ru-RU" dirty="0"/>
              <a:t> </a:t>
            </a:r>
            <a:r>
              <a:rPr lang="ru-RU" dirty="0" err="1"/>
              <a:t>піраміди</a:t>
            </a:r>
            <a:r>
              <a:rPr lang="ru-RU" dirty="0"/>
              <a:t>. </a:t>
            </a:r>
            <a:r>
              <a:rPr lang="ru-RU" dirty="0" err="1"/>
              <a:t>Типи</a:t>
            </a:r>
            <a:r>
              <a:rPr lang="ru-RU" dirty="0"/>
              <a:t> </a:t>
            </a:r>
            <a:r>
              <a:rPr lang="ru-RU" dirty="0" err="1"/>
              <a:t>середовища</a:t>
            </a:r>
            <a:r>
              <a:rPr lang="ru-RU" dirty="0"/>
              <a:t> для </a:t>
            </a:r>
            <a:r>
              <a:rPr lang="ru-RU" dirty="0" err="1"/>
              <a:t>існування</a:t>
            </a:r>
            <a:r>
              <a:rPr lang="ru-RU" dirty="0"/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0278614-7BE8-9742-AF8C-00D495D0F2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137650" y="373561"/>
            <a:ext cx="2552700" cy="201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507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43A101-A91C-E144-B5E5-0E424F7FF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Екологія</a:t>
            </a:r>
            <a:r>
              <a:rPr lang="ru-RU" dirty="0"/>
              <a:t> як наука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E976EB-1A86-8A4A-9712-E490ED9FFC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Ернст</a:t>
            </a:r>
            <a:r>
              <a:rPr lang="ru-RU" dirty="0"/>
              <a:t> Геккель </a:t>
            </a:r>
            <a:r>
              <a:rPr lang="ru-RU" dirty="0" err="1"/>
              <a:t>вперше</a:t>
            </a:r>
            <a:r>
              <a:rPr lang="ru-RU" dirty="0"/>
              <a:t> </a:t>
            </a:r>
            <a:r>
              <a:rPr lang="ru-RU" dirty="0" err="1"/>
              <a:t>ввів</a:t>
            </a:r>
            <a:r>
              <a:rPr lang="ru-RU" dirty="0"/>
              <a:t> </a:t>
            </a:r>
            <a:r>
              <a:rPr lang="ru-RU" dirty="0" err="1"/>
              <a:t>поняття</a:t>
            </a:r>
            <a:r>
              <a:rPr lang="ru-RU" dirty="0"/>
              <a:t> «</a:t>
            </a:r>
            <a:r>
              <a:rPr lang="ru-RU" dirty="0" err="1"/>
              <a:t>екологія</a:t>
            </a:r>
            <a:r>
              <a:rPr lang="ru-RU" dirty="0"/>
              <a:t>» в 1866 </a:t>
            </a:r>
            <a:r>
              <a:rPr lang="ru-RU" dirty="0" err="1"/>
              <a:t>році</a:t>
            </a:r>
            <a:r>
              <a:rPr lang="ru-RU" dirty="0"/>
              <a:t>.</a:t>
            </a:r>
          </a:p>
          <a:p>
            <a:r>
              <a:rPr lang="ru-RU" dirty="0" err="1"/>
              <a:t>Екологія</a:t>
            </a:r>
            <a:r>
              <a:rPr lang="ru-RU" dirty="0"/>
              <a:t>-(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від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 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hlinkClick r:id="rId2" tooltip="Давньогрецька мов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дав.-гр.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 </a:t>
            </a:r>
            <a:r>
              <a:rPr lang="el-GR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οἶκος</a:t>
            </a:r>
            <a:r>
              <a:rPr lang="el-G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 —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середовище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житло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і </a:t>
            </a:r>
            <a:r>
              <a:rPr lang="el-GR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λόγος</a:t>
            </a:r>
            <a:r>
              <a:rPr lang="el-G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 —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вчення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наука) —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це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наука,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що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вивчає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закономірності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взаємостосунків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 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hlinkClick r:id="rId3" tooltip="Організм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організмів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 з 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hlinkClick r:id="rId4" tooltip="Довкілл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довкіллям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а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також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організацію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і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діяльність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надорганізмових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систем (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hlinkClick r:id="rId5" tooltip="Популяці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популяцій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 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hlinkClick r:id="rId6" tooltip="Вид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видів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 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hlinkClick r:id="rId7" tooltip="Біоценоз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біоценозів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 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hlinkClick r:id="rId8" tooltip="Біосфер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біосфери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).</a:t>
            </a:r>
          </a:p>
          <a:p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Розділи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екології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</a:t>
            </a:r>
          </a:p>
          <a:p>
            <a:r>
              <a:rPr lang="ru-RU" dirty="0" err="1"/>
              <a:t>Демекологія</a:t>
            </a:r>
            <a:r>
              <a:rPr lang="ru-RU" dirty="0"/>
              <a:t> (</a:t>
            </a:r>
            <a:r>
              <a:rPr lang="ru-RU" dirty="0" err="1"/>
              <a:t>популяції</a:t>
            </a:r>
            <a:r>
              <a:rPr lang="ru-RU" dirty="0"/>
              <a:t>)</a:t>
            </a:r>
          </a:p>
          <a:p>
            <a:r>
              <a:rPr lang="ru-RU" dirty="0" err="1"/>
              <a:t>Синекологія</a:t>
            </a:r>
            <a:r>
              <a:rPr lang="ru-RU" dirty="0"/>
              <a:t> (</a:t>
            </a:r>
            <a:r>
              <a:rPr lang="ru-RU" dirty="0" err="1"/>
              <a:t>угруповання</a:t>
            </a:r>
            <a:r>
              <a:rPr lang="ru-RU" dirty="0"/>
              <a:t>)</a:t>
            </a:r>
          </a:p>
          <a:p>
            <a:r>
              <a:rPr lang="ru-RU" dirty="0" err="1"/>
              <a:t>Аутекологія</a:t>
            </a:r>
            <a:r>
              <a:rPr lang="ru-RU" dirty="0"/>
              <a:t> (</a:t>
            </a:r>
            <a:r>
              <a:rPr lang="ru-RU" dirty="0" err="1"/>
              <a:t>види</a:t>
            </a:r>
            <a:r>
              <a:rPr lang="ru-RU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712507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AF13B5-0F25-7D40-98E3-83642152C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Екосистеми</a:t>
            </a:r>
            <a:r>
              <a:rPr lang="ru-RU" dirty="0"/>
              <a:t> і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види</a:t>
            </a:r>
            <a:r>
              <a:rPr lang="ru-RU" dirty="0"/>
              <a:t>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C8346B7-EB3D-D342-8979-123E0D06B9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Природні</a:t>
            </a:r>
            <a:r>
              <a:rPr lang="ru-RU" dirty="0"/>
              <a:t>:</a:t>
            </a:r>
          </a:p>
          <a:p>
            <a:r>
              <a:rPr lang="ru-RU" dirty="0" err="1"/>
              <a:t>Тропічні</a:t>
            </a:r>
            <a:r>
              <a:rPr lang="ru-RU" dirty="0"/>
              <a:t> </a:t>
            </a:r>
            <a:r>
              <a:rPr lang="ru-RU" dirty="0" err="1"/>
              <a:t>ліси</a:t>
            </a:r>
            <a:endParaRPr lang="ru-RU" dirty="0"/>
          </a:p>
          <a:p>
            <a:r>
              <a:rPr lang="ru-RU" dirty="0" err="1"/>
              <a:t>Пустелі</a:t>
            </a:r>
            <a:r>
              <a:rPr lang="ru-RU" dirty="0"/>
              <a:t> та </a:t>
            </a:r>
            <a:r>
              <a:rPr lang="ru-RU" dirty="0" err="1"/>
              <a:t>напівпустелі</a:t>
            </a:r>
            <a:endParaRPr lang="ru-RU" dirty="0"/>
          </a:p>
          <a:p>
            <a:r>
              <a:rPr lang="ru-RU" dirty="0"/>
              <a:t>Озера, </a:t>
            </a:r>
            <a:r>
              <a:rPr lang="ru-RU" dirty="0" err="1"/>
              <a:t>річки</a:t>
            </a:r>
            <a:r>
              <a:rPr lang="ru-RU" dirty="0"/>
              <a:t> болота</a:t>
            </a:r>
          </a:p>
          <a:p>
            <a:r>
              <a:rPr lang="ru-RU" dirty="0"/>
              <a:t>Гори</a:t>
            </a:r>
          </a:p>
          <a:p>
            <a:r>
              <a:rPr lang="ru-RU" dirty="0" err="1"/>
              <a:t>Острови</a:t>
            </a:r>
            <a:endParaRPr lang="ru-RU" dirty="0"/>
          </a:p>
          <a:p>
            <a:r>
              <a:rPr lang="ru-RU" dirty="0" err="1"/>
              <a:t>Сукцесіїї</a:t>
            </a:r>
            <a:r>
              <a:rPr lang="ru-RU" dirty="0"/>
              <a:t> (</a:t>
            </a:r>
            <a:r>
              <a:rPr lang="ru-RU" dirty="0" err="1"/>
              <a:t>первинні</a:t>
            </a:r>
            <a:r>
              <a:rPr lang="ru-RU" dirty="0"/>
              <a:t> і </a:t>
            </a:r>
            <a:r>
              <a:rPr lang="ru-RU" dirty="0" err="1"/>
              <a:t>вторинні</a:t>
            </a:r>
            <a:r>
              <a:rPr lang="ru-RU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45370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CA6127-8748-7E45-B24A-9EA19962E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Склад </a:t>
            </a:r>
            <a:r>
              <a:rPr lang="ru-RU" dirty="0" err="1"/>
              <a:t>екосистеми</a:t>
            </a:r>
            <a:r>
              <a:rPr lang="ru-RU" dirty="0"/>
              <a:t>.</a:t>
            </a:r>
          </a:p>
        </p:txBody>
      </p:sp>
      <p:pic>
        <p:nvPicPr>
          <p:cNvPr id="4" name="Объект 4">
            <a:extLst>
              <a:ext uri="{FF2B5EF4-FFF2-40B4-BE49-F238E27FC236}">
                <a16:creationId xmlns:a16="http://schemas.microsoft.com/office/drawing/2014/main" id="{FC058379-A8E9-2349-AB77-BD5CB73DBC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592925" y="1893913"/>
            <a:ext cx="8165563" cy="4171925"/>
          </a:xfrm>
        </p:spPr>
      </p:pic>
    </p:spTree>
    <p:extLst>
      <p:ext uri="{BB962C8B-B14F-4D97-AF65-F5344CB8AC3E}">
        <p14:creationId xmlns:p14="http://schemas.microsoft.com/office/powerpoint/2010/main" val="7905252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D68459-3B7E-054C-AE64-7E6AB9632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Ланцюги</a:t>
            </a:r>
            <a:r>
              <a:rPr lang="ru-RU" dirty="0"/>
              <a:t> </a:t>
            </a:r>
            <a:r>
              <a:rPr lang="ru-RU" dirty="0" err="1"/>
              <a:t>живлення</a:t>
            </a:r>
            <a:r>
              <a:rPr lang="ru-RU" dirty="0"/>
              <a:t>.</a:t>
            </a: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AD819F9C-B152-F44E-B9AC-94E291413E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129089" y="2389864"/>
            <a:ext cx="5434028" cy="3521986"/>
          </a:xfrm>
        </p:spPr>
      </p:pic>
    </p:spTree>
    <p:extLst>
      <p:ext uri="{BB962C8B-B14F-4D97-AF65-F5344CB8AC3E}">
        <p14:creationId xmlns:p14="http://schemas.microsoft.com/office/powerpoint/2010/main" val="39137217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147E8D-6BB1-D14C-B470-273AA8872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Склади</a:t>
            </a:r>
            <a:r>
              <a:rPr lang="ru-RU" dirty="0"/>
              <a:t> </a:t>
            </a:r>
            <a:r>
              <a:rPr lang="ru-RU" dirty="0" err="1"/>
              <a:t>ланцюг</a:t>
            </a:r>
            <a:r>
              <a:rPr lang="ru-RU" dirty="0"/>
              <a:t> і </a:t>
            </a:r>
            <a:r>
              <a:rPr lang="ru-RU" dirty="0" err="1"/>
              <a:t>назви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:</a:t>
            </a:r>
          </a:p>
        </p:txBody>
      </p:sp>
      <p:pic>
        <p:nvPicPr>
          <p:cNvPr id="11" name="Объект 10">
            <a:extLst>
              <a:ext uri="{FF2B5EF4-FFF2-40B4-BE49-F238E27FC236}">
                <a16:creationId xmlns:a16="http://schemas.microsoft.com/office/drawing/2014/main" id="{81E10455-25BB-524C-B16E-BAEB21DFA0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600200" y="2085299"/>
            <a:ext cx="3252854" cy="2437528"/>
          </a:xfr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0897FD-E64A-EC4E-85AA-BD738E4FE8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246806" y="1905000"/>
            <a:ext cx="4024311" cy="3018234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A35BAC6B-AE4E-D143-81F6-2CAC27CABB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993951" y="4042189"/>
            <a:ext cx="3252855" cy="243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123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37668B-69D7-4741-B7E2-9C0BA40B6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Трофічна</a:t>
            </a:r>
            <a:r>
              <a:rPr lang="ru-RU" dirty="0"/>
              <a:t> </a:t>
            </a:r>
            <a:r>
              <a:rPr lang="ru-RU" dirty="0" err="1"/>
              <a:t>сітка</a:t>
            </a:r>
            <a:endParaRPr lang="ru-RU" dirty="0"/>
          </a:p>
        </p:txBody>
      </p:sp>
      <p:pic>
        <p:nvPicPr>
          <p:cNvPr id="13" name="Объект 12">
            <a:extLst>
              <a:ext uri="{FF2B5EF4-FFF2-40B4-BE49-F238E27FC236}">
                <a16:creationId xmlns:a16="http://schemas.microsoft.com/office/drawing/2014/main" id="{3F61F250-1FD6-B547-95C6-281F6216EB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243763" y="2057208"/>
            <a:ext cx="3964618" cy="3626042"/>
          </a:xfr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652D16A-7FEC-204A-984D-5529A681FC2F}"/>
              </a:ext>
            </a:extLst>
          </p:cNvPr>
          <p:cNvSpPr txBox="1"/>
          <p:nvPr/>
        </p:nvSpPr>
        <p:spPr>
          <a:xfrm>
            <a:off x="1871664" y="2443163"/>
            <a:ext cx="53720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Ланцюги</a:t>
            </a:r>
            <a:r>
              <a:rPr lang="ru-RU" dirty="0"/>
              <a:t> </a:t>
            </a:r>
            <a:r>
              <a:rPr lang="ru-RU" dirty="0" err="1"/>
              <a:t>живлення</a:t>
            </a:r>
            <a:r>
              <a:rPr lang="ru-RU" dirty="0"/>
              <a:t> </a:t>
            </a:r>
            <a:r>
              <a:rPr lang="ru-RU" dirty="0" err="1"/>
              <a:t>переплітаються</a:t>
            </a:r>
            <a:r>
              <a:rPr lang="ru-RU" dirty="0"/>
              <a:t> </a:t>
            </a:r>
            <a:r>
              <a:rPr lang="ru-RU" dirty="0" err="1"/>
              <a:t>між</a:t>
            </a:r>
            <a:r>
              <a:rPr lang="ru-RU" dirty="0"/>
              <a:t> собою, один і той же вид </a:t>
            </a:r>
            <a:r>
              <a:rPr lang="ru-RU" dirty="0" err="1"/>
              <a:t>може</a:t>
            </a:r>
            <a:r>
              <a:rPr lang="ru-RU" dirty="0"/>
              <a:t> бути </a:t>
            </a:r>
            <a:r>
              <a:rPr lang="ru-RU" dirty="0" err="1"/>
              <a:t>одночасно</a:t>
            </a:r>
            <a:r>
              <a:rPr lang="ru-RU" dirty="0"/>
              <a:t> </a:t>
            </a:r>
            <a:r>
              <a:rPr lang="ru-RU" dirty="0" err="1"/>
              <a:t>ланкою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ланцюгів</a:t>
            </a:r>
            <a:r>
              <a:rPr lang="ru-RU" dirty="0"/>
              <a:t> </a:t>
            </a:r>
            <a:r>
              <a:rPr lang="ru-RU" dirty="0" err="1"/>
              <a:t>живлення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08612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E8E5A2-1F1E-2449-A047-BDCF8D14F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err="1"/>
              <a:t>Екологічна</a:t>
            </a:r>
            <a:r>
              <a:rPr lang="ru-RU" sz="3200" dirty="0"/>
              <a:t> </a:t>
            </a:r>
            <a:r>
              <a:rPr lang="ru-RU" sz="3200" dirty="0" err="1"/>
              <a:t>ніша-біологічна</a:t>
            </a:r>
            <a:r>
              <a:rPr lang="ru-RU" sz="3200" dirty="0"/>
              <a:t> </a:t>
            </a:r>
            <a:r>
              <a:rPr lang="ru-RU" sz="3200" dirty="0" err="1"/>
              <a:t>спеціалізація</a:t>
            </a:r>
            <a:r>
              <a:rPr lang="ru-RU" sz="3200" dirty="0"/>
              <a:t> виду.</a:t>
            </a:r>
          </a:p>
        </p:txBody>
      </p:sp>
      <p:pic>
        <p:nvPicPr>
          <p:cNvPr id="13" name="Объект 12">
            <a:extLst>
              <a:ext uri="{FF2B5EF4-FFF2-40B4-BE49-F238E27FC236}">
                <a16:creationId xmlns:a16="http://schemas.microsoft.com/office/drawing/2014/main" id="{E4B279C7-A203-A44F-9FDC-300A861005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743074" y="2571750"/>
            <a:ext cx="4476751" cy="3357563"/>
          </a:xfr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7526A6B-7BD7-634D-9DC3-028CBC8B3B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973434" y="2701927"/>
            <a:ext cx="4197494" cy="3078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6530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C66633-DE02-E547-84A5-68A2A5BFD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Екологічні</a:t>
            </a:r>
            <a:r>
              <a:rPr lang="ru-RU" dirty="0"/>
              <a:t> </a:t>
            </a:r>
            <a:r>
              <a:rPr lang="ru-RU" dirty="0" err="1"/>
              <a:t>піраміди</a:t>
            </a:r>
            <a:r>
              <a:rPr lang="ru-RU" dirty="0"/>
              <a:t>: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16E908-8F44-184B-9FE5-E6CE00CDC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654717" y="2027033"/>
            <a:ext cx="3879933" cy="3017726"/>
          </a:xfrm>
          <a:prstGeom prst="rect">
            <a:avLst/>
          </a:prstGeom>
        </p:spPr>
      </p:pic>
      <p:pic>
        <p:nvPicPr>
          <p:cNvPr id="21" name="Объект 20">
            <a:extLst>
              <a:ext uri="{FF2B5EF4-FFF2-40B4-BE49-F238E27FC236}">
                <a16:creationId xmlns:a16="http://schemas.microsoft.com/office/drawing/2014/main" id="{E2D40EFC-C96E-4D49-BAFA-C03F371274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071688" y="2269700"/>
            <a:ext cx="4273734" cy="3027787"/>
          </a:xfrm>
        </p:spPr>
      </p:pic>
    </p:spTree>
    <p:extLst>
      <p:ext uri="{BB962C8B-B14F-4D97-AF65-F5344CB8AC3E}">
        <p14:creationId xmlns:p14="http://schemas.microsoft.com/office/powerpoint/2010/main" val="4042246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AD0EE8-5F3E-4240-A510-3D0F6D10F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Задачі</a:t>
            </a:r>
            <a:r>
              <a:rPr lang="ru-RU" dirty="0"/>
              <a:t> з </a:t>
            </a:r>
            <a:r>
              <a:rPr lang="ru-RU" dirty="0" err="1"/>
              <a:t>екології</a:t>
            </a:r>
            <a:r>
              <a:rPr lang="ru-RU" dirty="0"/>
              <a:t>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B3CA60-FDE1-B04D-A6C4-9F5F7EAE6B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/>
              <a:t>Задача </a:t>
            </a:r>
            <a:r>
              <a:rPr lang="en-US" b="1" dirty="0"/>
              <a:t>No </a:t>
            </a:r>
            <a:r>
              <a:rPr lang="uk-UA" b="1" dirty="0"/>
              <a:t>1</a:t>
            </a:r>
            <a:r>
              <a:rPr lang="en-US" b="1" dirty="0"/>
              <a:t> </a:t>
            </a:r>
            <a:r>
              <a:rPr lang="en-US" dirty="0"/>
              <a:t>.</a:t>
            </a:r>
            <a:endParaRPr lang="uk-UA" dirty="0"/>
          </a:p>
          <a:p>
            <a:r>
              <a:rPr lang="en-US" dirty="0"/>
              <a:t> </a:t>
            </a:r>
            <a:r>
              <a:rPr lang="ru-RU" dirty="0"/>
              <a:t>За правилом </a:t>
            </a:r>
            <a:r>
              <a:rPr lang="ru-RU" dirty="0" err="1"/>
              <a:t>екологічноі</a:t>
            </a:r>
            <a:r>
              <a:rPr lang="ru-RU" dirty="0"/>
              <a:t>̈ </a:t>
            </a:r>
            <a:r>
              <a:rPr lang="ru-RU" dirty="0" err="1"/>
              <a:t>піраміди</a:t>
            </a:r>
            <a:r>
              <a:rPr lang="ru-RU" dirty="0"/>
              <a:t>, </a:t>
            </a:r>
            <a:r>
              <a:rPr lang="ru-RU" dirty="0" err="1"/>
              <a:t>визначте</a:t>
            </a:r>
            <a:r>
              <a:rPr lang="ru-RU" dirty="0"/>
              <a:t>, </a:t>
            </a:r>
            <a:r>
              <a:rPr lang="ru-RU" dirty="0" err="1"/>
              <a:t>скільки</a:t>
            </a:r>
            <a:r>
              <a:rPr lang="ru-RU" dirty="0"/>
              <a:t> </a:t>
            </a:r>
            <a:r>
              <a:rPr lang="ru-RU" dirty="0" err="1"/>
              <a:t>рослинності</a:t>
            </a:r>
            <a:r>
              <a:rPr lang="ru-RU" dirty="0"/>
              <a:t> </a:t>
            </a:r>
            <a:r>
              <a:rPr lang="ru-RU" dirty="0" err="1"/>
              <a:t>необхідно</a:t>
            </a:r>
            <a:r>
              <a:rPr lang="ru-RU" dirty="0"/>
              <a:t>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прогодувати</a:t>
            </a:r>
            <a:r>
              <a:rPr lang="ru-RU" dirty="0"/>
              <a:t> </a:t>
            </a:r>
            <a:r>
              <a:rPr lang="ru-RU" dirty="0" err="1"/>
              <a:t>лисицю</a:t>
            </a:r>
            <a:r>
              <a:rPr lang="ru-RU" dirty="0"/>
              <a:t> </a:t>
            </a:r>
            <a:r>
              <a:rPr lang="ru-RU" dirty="0" err="1"/>
              <a:t>масою</a:t>
            </a:r>
            <a:r>
              <a:rPr lang="ru-RU" dirty="0"/>
              <a:t> 32 кг.</a:t>
            </a:r>
            <a:br>
              <a:rPr lang="ru-RU" dirty="0"/>
            </a:br>
            <a:endParaRPr lang="ru-RU" dirty="0"/>
          </a:p>
          <a:p>
            <a:r>
              <a:rPr lang="ru-RU" dirty="0" err="1"/>
              <a:t>Розв'язання</a:t>
            </a:r>
            <a:r>
              <a:rPr lang="ru-RU" dirty="0"/>
              <a:t>:</a:t>
            </a:r>
            <a:br>
              <a:rPr lang="ru-RU" dirty="0"/>
            </a:br>
            <a:endParaRPr lang="ru-RU" dirty="0"/>
          </a:p>
          <a:p>
            <a:r>
              <a:rPr lang="ru-RU" dirty="0" err="1"/>
              <a:t>Складаємо</a:t>
            </a:r>
            <a:r>
              <a:rPr lang="ru-RU" dirty="0"/>
              <a:t> </a:t>
            </a:r>
            <a:r>
              <a:rPr lang="ru-RU" dirty="0" err="1"/>
              <a:t>ланцюг</a:t>
            </a:r>
            <a:r>
              <a:rPr lang="ru-RU" dirty="0"/>
              <a:t> </a:t>
            </a:r>
            <a:r>
              <a:rPr lang="ru-RU" dirty="0" err="1"/>
              <a:t>живлення</a:t>
            </a:r>
            <a:r>
              <a:rPr lang="ru-RU" dirty="0"/>
              <a:t>: </a:t>
            </a:r>
            <a:r>
              <a:rPr lang="ru-RU" dirty="0" err="1"/>
              <a:t>рослини</a:t>
            </a:r>
            <a:r>
              <a:rPr lang="ru-RU" dirty="0"/>
              <a:t> → </a:t>
            </a:r>
            <a:r>
              <a:rPr lang="ru-RU" dirty="0" err="1"/>
              <a:t>заєць</a:t>
            </a:r>
            <a:r>
              <a:rPr lang="ru-RU" dirty="0"/>
              <a:t> → </a:t>
            </a:r>
            <a:r>
              <a:rPr lang="ru-RU" dirty="0" err="1"/>
              <a:t>лисиця</a:t>
            </a:r>
            <a:r>
              <a:rPr lang="ru-RU" dirty="0"/>
              <a:t>. </a:t>
            </a:r>
          </a:p>
          <a:p>
            <a:r>
              <a:rPr lang="ru-RU" dirty="0" err="1"/>
              <a:t>Згідно</a:t>
            </a:r>
            <a:r>
              <a:rPr lang="ru-RU" dirty="0"/>
              <a:t> з правилом </a:t>
            </a:r>
            <a:r>
              <a:rPr lang="ru-RU" dirty="0" err="1"/>
              <a:t>екологічноі</a:t>
            </a:r>
            <a:r>
              <a:rPr lang="ru-RU" dirty="0"/>
              <a:t>̈ </a:t>
            </a:r>
            <a:r>
              <a:rPr lang="ru-RU" dirty="0" err="1"/>
              <a:t>піраміди</a:t>
            </a:r>
            <a:r>
              <a:rPr lang="ru-RU" dirty="0"/>
              <a:t> на </a:t>
            </a:r>
            <a:r>
              <a:rPr lang="ru-RU" dirty="0" err="1"/>
              <a:t>кожен</a:t>
            </a:r>
            <a:r>
              <a:rPr lang="ru-RU" dirty="0"/>
              <a:t> </a:t>
            </a:r>
            <a:r>
              <a:rPr lang="ru-RU" dirty="0" err="1"/>
              <a:t>трофічнии</a:t>
            </a:r>
            <a:r>
              <a:rPr lang="ru-RU" dirty="0"/>
              <a:t>̆ </a:t>
            </a:r>
            <a:r>
              <a:rPr lang="ru-RU" dirty="0" err="1"/>
              <a:t>рівень</a:t>
            </a:r>
            <a:r>
              <a:rPr lang="ru-RU" dirty="0"/>
              <a:t> переходить не </a:t>
            </a:r>
            <a:r>
              <a:rPr lang="ru-RU" dirty="0" err="1"/>
              <a:t>більше</a:t>
            </a:r>
            <a:r>
              <a:rPr lang="ru-RU" dirty="0"/>
              <a:t> </a:t>
            </a:r>
            <a:r>
              <a:rPr lang="ru-RU" dirty="0" err="1"/>
              <a:t>ніж</a:t>
            </a:r>
            <a:r>
              <a:rPr lang="ru-RU" dirty="0"/>
              <a:t> 10 % </a:t>
            </a:r>
            <a:r>
              <a:rPr lang="ru-RU" dirty="0" err="1"/>
              <a:t>енергіі</a:t>
            </a:r>
            <a:r>
              <a:rPr lang="ru-RU" dirty="0"/>
              <a:t>̈, </a:t>
            </a:r>
            <a:r>
              <a:rPr lang="ru-RU" dirty="0" err="1"/>
              <a:t>отже</a:t>
            </a:r>
            <a:r>
              <a:rPr lang="ru-RU" dirty="0"/>
              <a:t>, </a:t>
            </a:r>
            <a:r>
              <a:rPr lang="ru-RU" dirty="0" err="1"/>
              <a:t>знаючи</a:t>
            </a:r>
            <a:r>
              <a:rPr lang="ru-RU" dirty="0"/>
              <a:t> </a:t>
            </a:r>
            <a:r>
              <a:rPr lang="ru-RU" dirty="0" err="1"/>
              <a:t>масу</a:t>
            </a:r>
            <a:r>
              <a:rPr lang="ru-RU" dirty="0"/>
              <a:t> </a:t>
            </a:r>
            <a:r>
              <a:rPr lang="ru-RU" dirty="0" err="1"/>
              <a:t>лисиці</a:t>
            </a:r>
            <a:r>
              <a:rPr lang="ru-RU" dirty="0"/>
              <a:t>,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обчислити</a:t>
            </a:r>
            <a:r>
              <a:rPr lang="ru-RU" dirty="0"/>
              <a:t> </a:t>
            </a:r>
            <a:r>
              <a:rPr lang="ru-RU" dirty="0" err="1"/>
              <a:t>потрібну</a:t>
            </a:r>
            <a:r>
              <a:rPr lang="ru-RU" dirty="0"/>
              <a:t> </a:t>
            </a:r>
            <a:r>
              <a:rPr lang="ru-RU" dirty="0" err="1"/>
              <a:t>масу</a:t>
            </a:r>
            <a:r>
              <a:rPr lang="ru-RU" dirty="0"/>
              <a:t> </a:t>
            </a:r>
            <a:r>
              <a:rPr lang="ru-RU" dirty="0" err="1"/>
              <a:t>рослинності</a:t>
            </a:r>
            <a:r>
              <a:rPr lang="ru-RU" dirty="0"/>
              <a:t>. </a:t>
            </a:r>
          </a:p>
          <a:p>
            <a:r>
              <a:rPr lang="ru-RU" dirty="0"/>
              <a:t>3200кг —320кг—32кг </a:t>
            </a:r>
          </a:p>
          <a:p>
            <a:r>
              <a:rPr lang="ru-RU" dirty="0" err="1"/>
              <a:t>рослини</a:t>
            </a:r>
            <a:r>
              <a:rPr lang="ru-RU" dirty="0"/>
              <a:t>—</a:t>
            </a:r>
            <a:r>
              <a:rPr lang="ru-RU" dirty="0" err="1"/>
              <a:t>заєць</a:t>
            </a:r>
            <a:r>
              <a:rPr lang="ru-RU" dirty="0"/>
              <a:t> —</a:t>
            </a:r>
            <a:r>
              <a:rPr lang="ru-RU" dirty="0" err="1"/>
              <a:t>лисиця</a:t>
            </a:r>
            <a:r>
              <a:rPr lang="ru-RU" dirty="0"/>
              <a:t> </a:t>
            </a:r>
          </a:p>
          <a:p>
            <a:r>
              <a:rPr lang="ru-RU" dirty="0" err="1"/>
              <a:t>Відповідь:щоб</a:t>
            </a:r>
            <a:r>
              <a:rPr lang="ru-RU" dirty="0"/>
              <a:t> </a:t>
            </a:r>
            <a:r>
              <a:rPr lang="ru-RU" dirty="0" err="1"/>
              <a:t>прогодувати</a:t>
            </a:r>
            <a:r>
              <a:rPr lang="ru-RU" dirty="0"/>
              <a:t> </a:t>
            </a:r>
            <a:r>
              <a:rPr lang="ru-RU" dirty="0" err="1"/>
              <a:t>лисицю</a:t>
            </a:r>
            <a:r>
              <a:rPr lang="ru-RU" dirty="0"/>
              <a:t> </a:t>
            </a:r>
            <a:r>
              <a:rPr lang="ru-RU" dirty="0" err="1"/>
              <a:t>масою</a:t>
            </a:r>
            <a:r>
              <a:rPr lang="ru-RU" dirty="0"/>
              <a:t> 32 кг, </a:t>
            </a:r>
            <a:r>
              <a:rPr lang="ru-RU" dirty="0" err="1"/>
              <a:t>необхідно</a:t>
            </a:r>
            <a:r>
              <a:rPr lang="ru-RU" dirty="0"/>
              <a:t> 3200 кг </a:t>
            </a:r>
            <a:r>
              <a:rPr lang="ru-RU" dirty="0" err="1"/>
              <a:t>рослинності</a:t>
            </a:r>
            <a:r>
              <a:rPr lang="ru-RU" dirty="0"/>
              <a:t>. </a:t>
            </a:r>
          </a:p>
          <a:p>
            <a:r>
              <a:rPr lang="ru-RU" dirty="0"/>
              <a:t> 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6703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079E0B-1AD1-8745-B986-4B59D7E1B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1668" y="588484"/>
            <a:ext cx="8911687" cy="1280890"/>
          </a:xfrm>
        </p:spPr>
        <p:txBody>
          <a:bodyPr/>
          <a:lstStyle/>
          <a:p>
            <a:r>
              <a:rPr lang="ru-RU" dirty="0" err="1"/>
              <a:t>Задачі</a:t>
            </a:r>
            <a:r>
              <a:rPr lang="ru-RU" dirty="0"/>
              <a:t> з </a:t>
            </a:r>
            <a:r>
              <a:rPr lang="ru-RU" dirty="0" err="1"/>
              <a:t>екології</a:t>
            </a:r>
            <a:r>
              <a:rPr lang="ru-RU" dirty="0"/>
              <a:t>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6BB5FE-D4AE-8043-9CB8-7D861702A5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Задача </a:t>
            </a:r>
            <a:r>
              <a:rPr lang="en-US" b="1" dirty="0"/>
              <a:t>No 2. </a:t>
            </a:r>
            <a:endParaRPr lang="uk-UA" b="1" dirty="0"/>
          </a:p>
          <a:p>
            <a:r>
              <a:rPr lang="ru-RU" dirty="0" err="1"/>
              <a:t>Трофічнии</a:t>
            </a:r>
            <a:r>
              <a:rPr lang="ru-RU" dirty="0"/>
              <a:t>̆ </a:t>
            </a:r>
            <a:r>
              <a:rPr lang="ru-RU" dirty="0" err="1"/>
              <a:t>ланцюг</a:t>
            </a:r>
            <a:r>
              <a:rPr lang="ru-RU" dirty="0"/>
              <a:t> </a:t>
            </a:r>
            <a:r>
              <a:rPr lang="ru-RU" dirty="0" err="1"/>
              <a:t>складається</a:t>
            </a:r>
            <a:r>
              <a:rPr lang="ru-RU" dirty="0"/>
              <a:t> з </a:t>
            </a:r>
            <a:r>
              <a:rPr lang="ru-RU" dirty="0" err="1"/>
              <a:t>трьох</a:t>
            </a:r>
            <a:r>
              <a:rPr lang="ru-RU" dirty="0"/>
              <a:t> </a:t>
            </a:r>
            <a:r>
              <a:rPr lang="ru-RU" dirty="0" err="1"/>
              <a:t>рівнів</a:t>
            </a:r>
            <a:r>
              <a:rPr lang="ru-RU" dirty="0"/>
              <a:t>. Вовк набрав 1 кг </a:t>
            </a:r>
            <a:r>
              <a:rPr lang="ru-RU" dirty="0" err="1"/>
              <a:t>маси</a:t>
            </a:r>
            <a:r>
              <a:rPr lang="ru-RU" dirty="0"/>
              <a:t>. </a:t>
            </a:r>
            <a:r>
              <a:rPr lang="ru-RU" dirty="0" err="1"/>
              <a:t>Скільки</a:t>
            </a:r>
            <a:r>
              <a:rPr lang="ru-RU" dirty="0"/>
              <a:t> для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знадобилось</a:t>
            </a:r>
            <a:r>
              <a:rPr lang="ru-RU" dirty="0"/>
              <a:t> </a:t>
            </a:r>
            <a:r>
              <a:rPr lang="ru-RU" dirty="0" err="1"/>
              <a:t>рослинноі</a:t>
            </a:r>
            <a:r>
              <a:rPr lang="ru-RU" dirty="0"/>
              <a:t>̈ </a:t>
            </a:r>
            <a:r>
              <a:rPr lang="ru-RU" dirty="0" err="1"/>
              <a:t>речовини</a:t>
            </a:r>
            <a:r>
              <a:rPr lang="ru-RU" dirty="0"/>
              <a:t>? </a:t>
            </a:r>
          </a:p>
          <a:p>
            <a:r>
              <a:rPr lang="ru-RU" dirty="0" err="1"/>
              <a:t>Розв'язання</a:t>
            </a:r>
            <a:r>
              <a:rPr lang="ru-RU" dirty="0"/>
              <a:t>: </a:t>
            </a:r>
          </a:p>
          <a:p>
            <a:r>
              <a:rPr lang="ru-RU" dirty="0" err="1"/>
              <a:t>Складаємо</a:t>
            </a:r>
            <a:r>
              <a:rPr lang="ru-RU" dirty="0"/>
              <a:t> </a:t>
            </a:r>
            <a:r>
              <a:rPr lang="ru-RU" dirty="0" err="1"/>
              <a:t>ланцюг</a:t>
            </a:r>
            <a:r>
              <a:rPr lang="ru-RU" dirty="0"/>
              <a:t> </a:t>
            </a:r>
            <a:r>
              <a:rPr lang="ru-RU" dirty="0" err="1"/>
              <a:t>живлення</a:t>
            </a:r>
            <a:r>
              <a:rPr lang="ru-RU" dirty="0"/>
              <a:t>: </a:t>
            </a:r>
            <a:r>
              <a:rPr lang="ru-RU" dirty="0" err="1"/>
              <a:t>рослини</a:t>
            </a:r>
            <a:r>
              <a:rPr lang="ru-RU" dirty="0"/>
              <a:t> → </a:t>
            </a:r>
            <a:r>
              <a:rPr lang="ru-RU" dirty="0" err="1"/>
              <a:t>заєць</a:t>
            </a:r>
            <a:r>
              <a:rPr lang="ru-RU" dirty="0"/>
              <a:t> → </a:t>
            </a:r>
            <a:r>
              <a:rPr lang="ru-RU" dirty="0" err="1"/>
              <a:t>вовк</a:t>
            </a:r>
            <a:r>
              <a:rPr lang="ru-RU" dirty="0"/>
              <a:t>. </a:t>
            </a:r>
          </a:p>
          <a:p>
            <a:r>
              <a:rPr lang="ru-RU" dirty="0" err="1"/>
              <a:t>Маса</a:t>
            </a:r>
            <a:r>
              <a:rPr lang="ru-RU" dirty="0"/>
              <a:t> </a:t>
            </a:r>
            <a:r>
              <a:rPr lang="ru-RU" dirty="0" err="1"/>
              <a:t>вовка</a:t>
            </a:r>
            <a:r>
              <a:rPr lang="ru-RU" dirty="0"/>
              <a:t> </a:t>
            </a:r>
            <a:r>
              <a:rPr lang="ru-RU" dirty="0" err="1"/>
              <a:t>збільшилась</a:t>
            </a:r>
            <a:r>
              <a:rPr lang="ru-RU" dirty="0"/>
              <a:t> на 1 кг, </a:t>
            </a:r>
            <a:r>
              <a:rPr lang="ru-RU" dirty="0" err="1"/>
              <a:t>отже</a:t>
            </a:r>
            <a:r>
              <a:rPr lang="ru-RU" dirty="0"/>
              <a:t> </a:t>
            </a:r>
            <a:r>
              <a:rPr lang="ru-RU" dirty="0" err="1"/>
              <a:t>йому</a:t>
            </a:r>
            <a:r>
              <a:rPr lang="ru-RU" dirty="0"/>
              <a:t> </a:t>
            </a:r>
            <a:r>
              <a:rPr lang="ru-RU" dirty="0" err="1"/>
              <a:t>необхідно</a:t>
            </a:r>
            <a:r>
              <a:rPr lang="ru-RU" dirty="0"/>
              <a:t>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з'їсти</a:t>
            </a:r>
            <a:r>
              <a:rPr lang="ru-RU" dirty="0"/>
              <a:t> на 10</a:t>
            </a:r>
            <a:br>
              <a:rPr lang="ru-RU" dirty="0"/>
            </a:br>
            <a:r>
              <a:rPr lang="ru-RU" dirty="0"/>
              <a:t>кг </a:t>
            </a:r>
            <a:r>
              <a:rPr lang="ru-RU" dirty="0" err="1"/>
              <a:t>більше</a:t>
            </a:r>
            <a:r>
              <a:rPr lang="ru-RU" dirty="0"/>
              <a:t> </a:t>
            </a:r>
            <a:r>
              <a:rPr lang="ru-RU" dirty="0" err="1"/>
              <a:t>зайців</a:t>
            </a:r>
            <a:r>
              <a:rPr lang="ru-RU" dirty="0"/>
              <a:t>, а </a:t>
            </a:r>
            <a:r>
              <a:rPr lang="ru-RU" dirty="0" err="1"/>
              <a:t>їм</a:t>
            </a:r>
            <a:r>
              <a:rPr lang="ru-RU" dirty="0"/>
              <a:t>, у свою </a:t>
            </a:r>
            <a:r>
              <a:rPr lang="ru-RU" dirty="0" err="1"/>
              <a:t>чергу</a:t>
            </a:r>
            <a:r>
              <a:rPr lang="ru-RU" dirty="0"/>
              <a:t>, </a:t>
            </a:r>
            <a:r>
              <a:rPr lang="ru-RU" dirty="0" err="1"/>
              <a:t>необхідно</a:t>
            </a:r>
            <a:r>
              <a:rPr lang="ru-RU" dirty="0"/>
              <a:t> </a:t>
            </a:r>
            <a:r>
              <a:rPr lang="ru-RU" dirty="0" err="1"/>
              <a:t>з'їсти</a:t>
            </a:r>
            <a:r>
              <a:rPr lang="ru-RU" dirty="0"/>
              <a:t> на 100 кг </a:t>
            </a:r>
            <a:r>
              <a:rPr lang="ru-RU" dirty="0" err="1"/>
              <a:t>рослин</a:t>
            </a:r>
            <a:r>
              <a:rPr lang="ru-RU" dirty="0"/>
              <a:t> </a:t>
            </a:r>
            <a:r>
              <a:rPr lang="ru-RU" dirty="0" err="1"/>
              <a:t>більше</a:t>
            </a:r>
            <a:r>
              <a:rPr lang="ru-RU" dirty="0"/>
              <a:t>. </a:t>
            </a:r>
          </a:p>
          <a:p>
            <a:r>
              <a:rPr lang="ru-RU" dirty="0" err="1"/>
              <a:t>Відповідь:знадобилось</a:t>
            </a:r>
            <a:r>
              <a:rPr lang="ru-RU" dirty="0"/>
              <a:t> 100 кг </a:t>
            </a:r>
            <a:r>
              <a:rPr lang="ru-RU" dirty="0" err="1"/>
              <a:t>рослинноі</a:t>
            </a:r>
            <a:r>
              <a:rPr lang="ru-RU" dirty="0"/>
              <a:t>̈ </a:t>
            </a:r>
            <a:r>
              <a:rPr lang="ru-RU" dirty="0" err="1"/>
              <a:t>речовини</a:t>
            </a:r>
            <a:r>
              <a:rPr lang="ru-RU" dirty="0"/>
              <a:t>. 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951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76933-83B4-5046-A2F0-0A2BCF7BF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Середовище</a:t>
            </a:r>
            <a:r>
              <a:rPr lang="ru-RU" dirty="0"/>
              <a:t> </a:t>
            </a:r>
            <a:r>
              <a:rPr lang="ru-RU" dirty="0" err="1"/>
              <a:t>існування</a:t>
            </a:r>
            <a:endParaRPr lang="ru-RU" dirty="0"/>
          </a:p>
        </p:txBody>
      </p:sp>
      <p:pic>
        <p:nvPicPr>
          <p:cNvPr id="17" name="Объект 16">
            <a:extLst>
              <a:ext uri="{FF2B5EF4-FFF2-40B4-BE49-F238E27FC236}">
                <a16:creationId xmlns:a16="http://schemas.microsoft.com/office/drawing/2014/main" id="{975811CE-7283-554F-AB70-7410D087B6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886200" y="2133600"/>
            <a:ext cx="5679546" cy="3778250"/>
          </a:xfrm>
        </p:spPr>
      </p:pic>
    </p:spTree>
    <p:extLst>
      <p:ext uri="{BB962C8B-B14F-4D97-AF65-F5344CB8AC3E}">
        <p14:creationId xmlns:p14="http://schemas.microsoft.com/office/powerpoint/2010/main" val="1903960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23ED2A-4590-F34E-B40E-8B34A2ACC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Біотичні</a:t>
            </a:r>
            <a:r>
              <a:rPr lang="ru-RU" dirty="0"/>
              <a:t> </a:t>
            </a:r>
            <a:r>
              <a:rPr lang="ru-RU" dirty="0" err="1"/>
              <a:t>чинники</a:t>
            </a:r>
            <a:r>
              <a:rPr lang="ru-RU" dirty="0"/>
              <a:t> </a:t>
            </a:r>
            <a:r>
              <a:rPr lang="ru-RU" dirty="0" err="1"/>
              <a:t>живої</a:t>
            </a:r>
            <a:r>
              <a:rPr lang="ru-RU" dirty="0"/>
              <a:t> </a:t>
            </a:r>
            <a:r>
              <a:rPr lang="ru-RU" dirty="0" err="1"/>
              <a:t>природи</a:t>
            </a:r>
            <a:endParaRPr lang="ru-RU" dirty="0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1FED15B6-573C-0A48-A8C3-4BBAD21FB7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895791" y="2178591"/>
            <a:ext cx="3643623" cy="2732717"/>
          </a:xfr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5F5675C-0DCB-5543-94E6-0282F0CD19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623283" y="2178591"/>
            <a:ext cx="3639819" cy="273271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CDA54CB-D92A-394E-8743-AD0F5C13B6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568718" y="3881690"/>
            <a:ext cx="2858770" cy="2142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9727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F4AE41-1CE7-E44E-8ED7-A74047703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Біотичні</a:t>
            </a:r>
            <a:r>
              <a:rPr lang="ru-RU" dirty="0"/>
              <a:t> </a:t>
            </a:r>
            <a:r>
              <a:rPr lang="ru-RU" dirty="0" err="1"/>
              <a:t>чинники</a:t>
            </a:r>
            <a:endParaRPr lang="ru-RU" dirty="0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ED552CAC-6680-274A-BBB6-A1C5D2C182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737359" y="2342516"/>
            <a:ext cx="3928657" cy="2944493"/>
          </a:xfr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EFE4865-8EE1-794C-993E-50798BCAA5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225406" y="3526156"/>
            <a:ext cx="3921894" cy="2944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8620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AE3A74-FB50-194A-A09B-B4DEF08F1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Дякую</a:t>
            </a:r>
            <a:r>
              <a:rPr lang="ru-RU" dirty="0"/>
              <a:t> за </a:t>
            </a:r>
            <a:r>
              <a:rPr lang="ru-RU" dirty="0" err="1"/>
              <a:t>увагу</a:t>
            </a:r>
            <a:r>
              <a:rPr lang="ru-RU" dirty="0"/>
              <a:t>.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62FC302-0F25-6941-9331-B55CAA2E34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358188" y="2150841"/>
            <a:ext cx="2757170" cy="2757170"/>
          </a:xfrm>
        </p:spPr>
      </p:pic>
    </p:spTree>
    <p:extLst>
      <p:ext uri="{BB962C8B-B14F-4D97-AF65-F5344CB8AC3E}">
        <p14:creationId xmlns:p14="http://schemas.microsoft.com/office/powerpoint/2010/main" val="709774937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{63AD0CD5-AE3F-6047-BFD8-A07C95EC86B7}tf10001069</Template>
  <TotalTime>98</TotalTime>
  <Words>366</Words>
  <Application>Microsoft Macintosh PowerPoint</Application>
  <PresentationFormat>Широкоэкранный</PresentationFormat>
  <Paragraphs>45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Wingdings 3</vt:lpstr>
      <vt:lpstr>Легкий дым</vt:lpstr>
      <vt:lpstr>ЕКОСИСТЕМА.РІЗНОМАНІТНІСТЬ ЕКОСИСТЕМ.  </vt:lpstr>
      <vt:lpstr>Екологія як наука</vt:lpstr>
      <vt:lpstr>Екосистеми і їх види.</vt:lpstr>
      <vt:lpstr>Склад екосистеми.</vt:lpstr>
      <vt:lpstr>Ланцюги живлення.</vt:lpstr>
      <vt:lpstr>Склади ланцюг і назви його:</vt:lpstr>
      <vt:lpstr>Трофічна сітка</vt:lpstr>
      <vt:lpstr>Екологічна ніша-біологічна спеціалізація виду.</vt:lpstr>
      <vt:lpstr>Екологічні піраміди:</vt:lpstr>
      <vt:lpstr>Задачі з екології:</vt:lpstr>
      <vt:lpstr>Задачі з екології:</vt:lpstr>
      <vt:lpstr>Середовище існування</vt:lpstr>
      <vt:lpstr>Біотичні чинники живої природи</vt:lpstr>
      <vt:lpstr>Біотичні чинники</vt:lpstr>
      <vt:lpstr>Дякую за увагу.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ЕКОСИСТЕМА.РІЗНОМАНІТНІСТЬ ЕКОСИСТЕМ  </dc:title>
  <dc:creator>Microsoft Office User</dc:creator>
  <cp:lastModifiedBy>Microsoft Office User</cp:lastModifiedBy>
  <cp:revision>12</cp:revision>
  <dcterms:created xsi:type="dcterms:W3CDTF">2020-05-04T16:47:09Z</dcterms:created>
  <dcterms:modified xsi:type="dcterms:W3CDTF">2020-05-05T08:57:36Z</dcterms:modified>
</cp:coreProperties>
</file>