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6" r:id="rId4"/>
    <p:sldId id="267" r:id="rId5"/>
    <p:sldId id="26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70" r:id="rId16"/>
  </p:sldIdLst>
  <p:sldSz cx="9144000" cy="5143500" type="screen16x9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756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txBody>
          <a:bodyPr>
            <a:normAutofit fontScale="90000"/>
          </a:bodyPr>
          <a:lstStyle/>
          <a:p>
            <a:r>
              <a:rPr lang="ru-RU" dirty="0">
                <a:latin typeface="Comic Sans MS" pitchFamily="66" charset="0"/>
              </a:rPr>
              <a:t>БІОГЕОЦЕНОЗ ТА ЙОГО СТРУКТУРА</a:t>
            </a:r>
          </a:p>
        </p:txBody>
      </p:sp>
    </p:spTree>
    <p:extLst>
      <p:ext uri="{BB962C8B-B14F-4D97-AF65-F5344CB8AC3E}">
        <p14:creationId xmlns:p14="http://schemas.microsoft.com/office/powerpoint/2010/main" val="313590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11510"/>
            <a:ext cx="7772400" cy="1102519"/>
          </a:xfrm>
          <a:solidFill>
            <a:schemeClr val="accent6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txBody>
          <a:bodyPr>
            <a:normAutofit/>
          </a:bodyPr>
          <a:lstStyle/>
          <a:p>
            <a:r>
              <a:rPr lang="uk-UA" dirty="0" smtClean="0">
                <a:latin typeface="Comic Sans MS" pitchFamily="66" charset="0"/>
              </a:rPr>
              <a:t>Мета уроку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139702"/>
            <a:ext cx="77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Мета: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сформувати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поняття</a:t>
            </a:r>
            <a:r>
              <a:rPr lang="ru-RU" dirty="0">
                <a:latin typeface="Comic Sans MS" panose="030F0702030302020204" pitchFamily="66" charset="0"/>
              </a:rPr>
              <a:t> про </a:t>
            </a:r>
            <a:r>
              <a:rPr lang="ru-RU" dirty="0" err="1">
                <a:latin typeface="Comic Sans MS" panose="030F0702030302020204" pitchFamily="66" charset="0"/>
              </a:rPr>
              <a:t>біоценоз</a:t>
            </a:r>
            <a:r>
              <a:rPr lang="ru-RU" dirty="0">
                <a:latin typeface="Comic Sans MS" panose="030F0702030302020204" pitchFamily="66" charset="0"/>
              </a:rPr>
              <a:t> і </a:t>
            </a:r>
            <a:r>
              <a:rPr lang="ru-RU" dirty="0" err="1">
                <a:latin typeface="Comic Sans MS" panose="030F0702030302020204" pitchFamily="66" charset="0"/>
              </a:rPr>
              <a:t>показати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його</a:t>
            </a:r>
            <a:r>
              <a:rPr lang="ru-RU" dirty="0">
                <a:latin typeface="Comic Sans MS" panose="030F0702030302020204" pitchFamily="66" charset="0"/>
              </a:rPr>
              <a:t> структуру.</a:t>
            </a:r>
          </a:p>
          <a:p>
            <a:pPr algn="just"/>
            <a:endParaRPr lang="ru-RU" dirty="0" smtClean="0">
              <a:latin typeface="Comic Sans MS" panose="030F0702030302020204" pitchFamily="66" charset="0"/>
            </a:endParaRPr>
          </a:p>
          <a:p>
            <a:pPr algn="just"/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Базові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поняття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й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терміни</a:t>
            </a:r>
            <a:r>
              <a:rPr lang="ru-RU" dirty="0">
                <a:latin typeface="Comic Sans MS" panose="030F0702030302020204" pitchFamily="66" charset="0"/>
              </a:rPr>
              <a:t>: </a:t>
            </a:r>
            <a:r>
              <a:rPr lang="ru-RU" dirty="0" err="1">
                <a:latin typeface="Comic Sans MS" panose="030F0702030302020204" pitchFamily="66" charset="0"/>
              </a:rPr>
              <a:t>біоценоз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фітоценоз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видове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різноманіття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домінуючі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види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біомаса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біоценозу</a:t>
            </a:r>
            <a:r>
              <a:rPr lang="ru-RU" dirty="0">
                <a:latin typeface="Comic Sans MS" panose="030F0702030302020204" pitchFamily="66" charset="0"/>
              </a:rPr>
              <a:t>, структура </a:t>
            </a:r>
            <a:r>
              <a:rPr lang="ru-RU" dirty="0" err="1">
                <a:latin typeface="Comic Sans MS" panose="030F0702030302020204" pitchFamily="66" charset="0"/>
              </a:rPr>
              <a:t>біоценозу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видова</a:t>
            </a:r>
            <a:r>
              <a:rPr lang="ru-RU" dirty="0">
                <a:latin typeface="Comic Sans MS" panose="030F0702030302020204" pitchFamily="66" charset="0"/>
              </a:rPr>
              <a:t> структура </a:t>
            </a:r>
            <a:r>
              <a:rPr lang="ru-RU" dirty="0" err="1">
                <a:latin typeface="Comic Sans MS" panose="030F0702030302020204" pitchFamily="66" charset="0"/>
              </a:rPr>
              <a:t>біоценозу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просторова</a:t>
            </a:r>
            <a:r>
              <a:rPr lang="ru-RU" dirty="0">
                <a:latin typeface="Comic Sans MS" panose="030F0702030302020204" pitchFamily="66" charset="0"/>
              </a:rPr>
              <a:t> структура </a:t>
            </a:r>
            <a:r>
              <a:rPr lang="ru-RU" dirty="0" err="1">
                <a:latin typeface="Comic Sans MS" panose="030F0702030302020204" pitchFamily="66" charset="0"/>
              </a:rPr>
              <a:t>біоценозу</a:t>
            </a:r>
            <a:r>
              <a:rPr lang="ru-RU" dirty="0">
                <a:latin typeface="Comic Sans MS" panose="030F0702030302020204" pitchFamily="66" charset="0"/>
              </a:rPr>
              <a:t>, </a:t>
            </a:r>
            <a:r>
              <a:rPr lang="ru-RU" dirty="0" err="1">
                <a:latin typeface="Comic Sans MS" panose="030F0702030302020204" pitchFamily="66" charset="0"/>
              </a:rPr>
              <a:t>екологічна</a:t>
            </a:r>
            <a:r>
              <a:rPr lang="ru-RU" dirty="0">
                <a:latin typeface="Comic Sans MS" panose="030F0702030302020204" pitchFamily="66" charset="0"/>
              </a:rPr>
              <a:t> структура </a:t>
            </a:r>
            <a:r>
              <a:rPr lang="ru-RU" dirty="0" err="1">
                <a:latin typeface="Comic Sans MS" panose="030F0702030302020204" pitchFamily="66" charset="0"/>
              </a:rPr>
              <a:t>біоценозу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862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23478"/>
            <a:ext cx="4762872" cy="637579"/>
          </a:xfrm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>
            <a:normAutofit fontScale="90000"/>
          </a:bodyPr>
          <a:lstStyle/>
          <a:p>
            <a:r>
              <a:rPr lang="uk-UA" sz="2800" dirty="0" smtClean="0">
                <a:solidFill>
                  <a:schemeClr val="bg1"/>
                </a:solidFill>
                <a:latin typeface="Comic Sans MS" pitchFamily="66" charset="0"/>
              </a:rPr>
              <a:t>Тест –у  форматі  ЗНО (НМТ)</a:t>
            </a:r>
            <a:endParaRPr lang="ru-RU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7574"/>
            <a:ext cx="6430225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208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1510"/>
            <a:ext cx="696678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38678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Ключ до тесту</a:t>
            </a: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1. а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2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б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3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а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4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б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5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в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6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а7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в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8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. а </a:t>
            </a:r>
          </a:p>
        </p:txBody>
      </p:sp>
    </p:spTree>
    <p:extLst>
      <p:ext uri="{BB962C8B-B14F-4D97-AF65-F5344CB8AC3E}">
        <p14:creationId xmlns:p14="http://schemas.microsoft.com/office/powerpoint/2010/main" val="290641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11510"/>
            <a:ext cx="7772400" cy="1102519"/>
          </a:xfrm>
          <a:solidFill>
            <a:schemeClr val="accent6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txBody>
          <a:bodyPr>
            <a:normAutofit/>
          </a:bodyPr>
          <a:lstStyle/>
          <a:p>
            <a:r>
              <a:rPr lang="ru-RU" sz="2800" dirty="0">
                <a:latin typeface="Comic Sans MS" pitchFamily="66" charset="0"/>
              </a:rPr>
              <a:t>АКТУАЛІЗАЦІЯ ОПОРНИХ ЗНАНЬ І МОТИВАЦІЯ НАВЧАЛЬНОЇ ДІЯЛЬНОСТІ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139702"/>
            <a:ext cx="77724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Запитання до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учнів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dirty="0">
                <a:latin typeface="Comic Sans MS" panose="030F0702030302020204" pitchFamily="66" charset="0"/>
              </a:rPr>
              <a:t>   Як </a:t>
            </a:r>
            <a:r>
              <a:rPr lang="ru-RU" dirty="0" err="1">
                <a:latin typeface="Comic Sans MS" panose="030F0702030302020204" pitchFamily="66" charset="0"/>
              </a:rPr>
              <a:t>пов'язані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між</a:t>
            </a:r>
            <a:r>
              <a:rPr lang="ru-RU" dirty="0">
                <a:latin typeface="Comic Sans MS" panose="030F0702030302020204" pitchFamily="66" charset="0"/>
              </a:rPr>
              <a:t> собою </a:t>
            </a:r>
            <a:r>
              <a:rPr lang="ru-RU" dirty="0" err="1">
                <a:latin typeface="Comic Sans MS" panose="030F0702030302020204" pitchFamily="66" charset="0"/>
              </a:rPr>
              <a:t>популяції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різних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видів</a:t>
            </a:r>
            <a:r>
              <a:rPr lang="ru-RU" dirty="0">
                <a:latin typeface="Comic Sans MS" panose="030F0702030302020204" pitchFamily="66" charset="0"/>
              </a:rPr>
              <a:t>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dirty="0">
                <a:latin typeface="Comic Sans MS" panose="030F0702030302020204" pitchFamily="66" charset="0"/>
              </a:rPr>
              <a:t>   </a:t>
            </a:r>
            <a:r>
              <a:rPr lang="ru-RU" dirty="0" err="1">
                <a:latin typeface="Comic Sans MS" panose="030F0702030302020204" pitchFamily="66" charset="0"/>
              </a:rPr>
              <a:t>Розкажіть</a:t>
            </a:r>
            <a:r>
              <a:rPr lang="ru-RU" dirty="0">
                <a:latin typeface="Comic Sans MS" panose="030F0702030302020204" pitchFamily="66" charset="0"/>
              </a:rPr>
              <a:t> про </a:t>
            </a:r>
            <a:r>
              <a:rPr lang="ru-RU" dirty="0" err="1">
                <a:latin typeface="Comic Sans MS" panose="030F0702030302020204" pitchFamily="66" charset="0"/>
              </a:rPr>
              <a:t>взаємозв'язки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 smtClean="0">
                <a:latin typeface="Comic Sans MS" panose="030F0702030302020204" pitchFamily="66" charset="0"/>
              </a:rPr>
              <a:t>рослин</a:t>
            </a:r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dirty="0">
                <a:latin typeface="Comic Sans MS" panose="030F0702030302020204" pitchFamily="66" charset="0"/>
              </a:rPr>
              <a:t>і </a:t>
            </a:r>
            <a:r>
              <a:rPr lang="ru-RU" dirty="0" err="1">
                <a:latin typeface="Comic Sans MS" panose="030F0702030302020204" pitchFamily="66" charset="0"/>
              </a:rPr>
              <a:t>тварин</a:t>
            </a:r>
            <a:r>
              <a:rPr lang="ru-RU" dirty="0">
                <a:latin typeface="Comic Sans MS" panose="030F0702030302020204" pitchFamily="66" charset="0"/>
              </a:rPr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dirty="0">
                <a:latin typeface="Comic Sans MS" panose="030F0702030302020204" pitchFamily="66" charset="0"/>
              </a:rPr>
              <a:t>   Для </a:t>
            </a:r>
            <a:r>
              <a:rPr lang="ru-RU" dirty="0" err="1">
                <a:latin typeface="Comic Sans MS" panose="030F0702030302020204" pitchFamily="66" charset="0"/>
              </a:rPr>
              <a:t>яких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кліматичних</a:t>
            </a:r>
            <a:r>
              <a:rPr lang="ru-RU" dirty="0">
                <a:latin typeface="Comic Sans MS" panose="030F0702030302020204" pitchFamily="66" charset="0"/>
              </a:rPr>
              <a:t> зон </a:t>
            </a:r>
            <a:r>
              <a:rPr lang="ru-RU" dirty="0" err="1">
                <a:latin typeface="Comic Sans MS" panose="030F0702030302020204" pitchFamily="66" charset="0"/>
              </a:rPr>
              <a:t>притаманне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велике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природне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різноманіття</a:t>
            </a:r>
            <a:r>
              <a:rPr lang="ru-RU" dirty="0">
                <a:latin typeface="Comic Sans MS" panose="030F0702030302020204" pitchFamily="66" charset="0"/>
              </a:rPr>
              <a:t>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dirty="0">
                <a:latin typeface="Comic Sans MS" panose="030F0702030302020204" pitchFamily="66" charset="0"/>
              </a:rPr>
              <a:t>   </a:t>
            </a:r>
            <a:r>
              <a:rPr lang="ru-RU" dirty="0" err="1">
                <a:latin typeface="Comic Sans MS" panose="030F0702030302020204" pitchFamily="66" charset="0"/>
              </a:rPr>
              <a:t>Що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ви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пам'ятаєте</a:t>
            </a:r>
            <a:r>
              <a:rPr lang="ru-RU" dirty="0">
                <a:latin typeface="Comic Sans MS" panose="030F0702030302020204" pitchFamily="66" charset="0"/>
              </a:rPr>
              <a:t> про </a:t>
            </a:r>
            <a:r>
              <a:rPr lang="ru-RU" dirty="0" err="1">
                <a:latin typeface="Comic Sans MS" panose="030F0702030302020204" pitchFamily="66" charset="0"/>
              </a:rPr>
              <a:t>ярусність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змішаного</a:t>
            </a:r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err="1">
                <a:latin typeface="Comic Sans MS" panose="030F0702030302020204" pitchFamily="66" charset="0"/>
              </a:rPr>
              <a:t>лісу</a:t>
            </a:r>
            <a:r>
              <a:rPr lang="ru-RU" dirty="0">
                <a:latin typeface="Comic Sans MS" panose="030F0702030302020204" pitchFamily="66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0147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95486"/>
            <a:ext cx="43924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Біоценоз</a:t>
            </a:r>
            <a:r>
              <a:rPr lang="ru-RU" sz="1600" b="1" dirty="0">
                <a:latin typeface="Comic Sans MS" pitchFamily="66" charset="0"/>
              </a:rPr>
              <a:t> </a:t>
            </a:r>
            <a:r>
              <a:rPr lang="ru-RU" sz="1600" dirty="0">
                <a:latin typeface="Comic Sans MS" pitchFamily="66" charset="0"/>
              </a:rPr>
              <a:t>— </a:t>
            </a:r>
            <a:r>
              <a:rPr lang="ru-RU" sz="1600" dirty="0" err="1">
                <a:latin typeface="Comic Sans MS" pitchFamily="66" charset="0"/>
              </a:rPr>
              <a:t>історично</a:t>
            </a:r>
            <a:r>
              <a:rPr lang="ru-RU" sz="1600" dirty="0">
                <a:latin typeface="Comic Sans MS" pitchFamily="66" charset="0"/>
              </a:rPr>
              <a:t> сформована </a:t>
            </a:r>
            <a:r>
              <a:rPr lang="ru-RU" sz="1600" dirty="0" err="1">
                <a:latin typeface="Comic Sans MS" pitchFamily="66" charset="0"/>
              </a:rPr>
              <a:t>сукупність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усіх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видів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організмів</a:t>
            </a:r>
            <a:r>
              <a:rPr lang="ru-RU" sz="1600" dirty="0">
                <a:latin typeface="Comic Sans MS" pitchFamily="66" charset="0"/>
              </a:rPr>
              <a:t>, </a:t>
            </a:r>
            <a:r>
              <a:rPr lang="ru-RU" sz="1600" dirty="0" err="1">
                <a:latin typeface="Comic Sans MS" pitchFamily="66" charset="0"/>
              </a:rPr>
              <a:t>які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населяють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ділянку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місцевості</a:t>
            </a:r>
            <a:r>
              <a:rPr lang="ru-RU" sz="1600" dirty="0">
                <a:latin typeface="Comic Sans MS" pitchFamily="66" charset="0"/>
              </a:rPr>
              <a:t> з </a:t>
            </a:r>
            <a:r>
              <a:rPr lang="ru-RU" sz="1600" dirty="0" err="1">
                <a:latin typeface="Comic Sans MS" pitchFamily="66" charset="0"/>
              </a:rPr>
              <a:t>однорідними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умовами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існування</a:t>
            </a:r>
            <a:r>
              <a:rPr lang="ru-RU" sz="1600" dirty="0">
                <a:latin typeface="Comic Sans MS" pitchFamily="66" charset="0"/>
              </a:rPr>
              <a:t> й </a:t>
            </a:r>
            <a:r>
              <a:rPr lang="ru-RU" sz="1600" dirty="0" err="1">
                <a:latin typeface="Comic Sans MS" pitchFamily="66" charset="0"/>
              </a:rPr>
              <a:t>взаємодіють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між</a:t>
            </a:r>
            <a:r>
              <a:rPr lang="ru-RU" sz="1600" dirty="0">
                <a:latin typeface="Comic Sans MS" pitchFamily="66" charset="0"/>
              </a:rPr>
              <a:t> собою. </a:t>
            </a:r>
            <a:endParaRPr lang="ru-RU" sz="1600" dirty="0" smtClean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7654"/>
            <a:ext cx="2488005" cy="24880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4324799"/>
            <a:ext cx="38164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latin typeface="Comic Sans MS" pitchFamily="66" charset="0"/>
              </a:rPr>
              <a:t>Термін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«</a:t>
            </a:r>
            <a:r>
              <a:rPr lang="ru-RU" sz="1400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біоценоз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» </a:t>
            </a:r>
            <a:r>
              <a:rPr lang="ru-RU" sz="1400" dirty="0" err="1">
                <a:latin typeface="Comic Sans MS" pitchFamily="66" charset="0"/>
              </a:rPr>
              <a:t>запропонував</a:t>
            </a:r>
            <a:r>
              <a:rPr lang="ru-RU" sz="1400" dirty="0">
                <a:latin typeface="Comic Sans MS" pitchFamily="66" charset="0"/>
              </a:rPr>
              <a:t> 1877 р. </a:t>
            </a:r>
          </a:p>
          <a:p>
            <a:r>
              <a:rPr lang="ru-RU" sz="1400" dirty="0" err="1">
                <a:latin typeface="Comic Sans MS" pitchFamily="66" charset="0"/>
              </a:rPr>
              <a:t>німецький</a:t>
            </a:r>
            <a:r>
              <a:rPr lang="ru-RU" sz="1400" dirty="0">
                <a:latin typeface="Comic Sans MS" pitchFamily="66" charset="0"/>
              </a:rPr>
              <a:t> учений Карл Август </a:t>
            </a:r>
            <a:r>
              <a:rPr lang="ru-RU" sz="1400" dirty="0" err="1">
                <a:latin typeface="Comic Sans MS" pitchFamily="66" charset="0"/>
              </a:rPr>
              <a:t>Мьобіус</a:t>
            </a:r>
            <a:r>
              <a:rPr lang="ru-RU" sz="1400" dirty="0">
                <a:latin typeface="Comic Sans MS" pitchFamily="66" charset="0"/>
              </a:rPr>
              <a:t> (1825-1908)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32775" y="200089"/>
            <a:ext cx="4572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Екосистема</a:t>
            </a:r>
            <a:r>
              <a:rPr lang="ru-RU" sz="1600" dirty="0">
                <a:latin typeface="Comic Sans MS" pitchFamily="66" charset="0"/>
              </a:rPr>
              <a:t> — </a:t>
            </a:r>
            <a:r>
              <a:rPr lang="ru-RU" sz="1600" dirty="0" err="1">
                <a:latin typeface="Comic Sans MS" pitchFamily="66" charset="0"/>
              </a:rPr>
              <a:t>це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сукупність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організмів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різних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видів</a:t>
            </a:r>
            <a:r>
              <a:rPr lang="ru-RU" sz="1600" dirty="0">
                <a:latin typeface="Comic Sans MS" pitchFamily="66" charset="0"/>
              </a:rPr>
              <a:t>, </a:t>
            </a:r>
            <a:r>
              <a:rPr lang="ru-RU" sz="1600" dirty="0" err="1">
                <a:latin typeface="Comic Sans MS" pitchFamily="66" charset="0"/>
              </a:rPr>
              <a:t>які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взаємодіють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між</a:t>
            </a:r>
            <a:r>
              <a:rPr lang="ru-RU" sz="1600" dirty="0">
                <a:latin typeface="Comic Sans MS" pitchFamily="66" charset="0"/>
              </a:rPr>
              <a:t> собою і з </a:t>
            </a:r>
            <a:r>
              <a:rPr lang="ru-RU" sz="1600" dirty="0" err="1">
                <a:latin typeface="Comic Sans MS" pitchFamily="66" charset="0"/>
              </a:rPr>
              <a:t>фізичним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середовищем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мешкання</a:t>
            </a:r>
            <a:r>
              <a:rPr lang="ru-RU" sz="1600" dirty="0">
                <a:latin typeface="Comic Sans MS" pitchFamily="66" charset="0"/>
              </a:rPr>
              <a:t> таким чином, </a:t>
            </a:r>
            <a:r>
              <a:rPr lang="ru-RU" sz="1600" dirty="0" err="1">
                <a:latin typeface="Comic Sans MS" pitchFamily="66" charset="0"/>
              </a:rPr>
              <a:t>що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всередині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такої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біологічної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системи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виникають</a:t>
            </a:r>
            <a:r>
              <a:rPr lang="ru-RU" sz="1600" dirty="0">
                <a:latin typeface="Comic Sans MS" pitchFamily="66" charset="0"/>
              </a:rPr>
              <a:t> потоки </a:t>
            </a:r>
            <a:r>
              <a:rPr lang="ru-RU" sz="1600" dirty="0" err="1">
                <a:latin typeface="Comic Sans MS" pitchFamily="66" charset="0"/>
              </a:rPr>
              <a:t>енергії</a:t>
            </a:r>
            <a:r>
              <a:rPr lang="ru-RU" sz="1600" dirty="0">
                <a:latin typeface="Comic Sans MS" pitchFamily="66" charset="0"/>
              </a:rPr>
              <a:t> та </a:t>
            </a:r>
            <a:r>
              <a:rPr lang="ru-RU" sz="1600" dirty="0" err="1">
                <a:latin typeface="Comic Sans MS" pitchFamily="66" charset="0"/>
              </a:rPr>
              <a:t>колообіг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речовин</a:t>
            </a:r>
            <a:r>
              <a:rPr lang="ru-RU" sz="1600" dirty="0">
                <a:latin typeface="Comic Sans MS" pitchFamily="66" charset="0"/>
              </a:rPr>
              <a:t>, </a:t>
            </a:r>
            <a:r>
              <a:rPr lang="ru-RU" sz="1600" dirty="0" err="1">
                <a:latin typeface="Comic Sans MS" pitchFamily="66" charset="0"/>
              </a:rPr>
              <a:t>які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зв’язують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усі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її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складові</a:t>
            </a:r>
            <a:r>
              <a:rPr lang="ru-RU" sz="1600" dirty="0">
                <a:latin typeface="Comic Sans MS" pitchFamily="66" charset="0"/>
              </a:rPr>
              <a:t> в </a:t>
            </a:r>
            <a:r>
              <a:rPr lang="ru-RU" sz="1600" dirty="0" err="1">
                <a:latin typeface="Comic Sans MS" pitchFamily="66" charset="0"/>
              </a:rPr>
              <a:t>єдину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цілісну</a:t>
            </a:r>
            <a:r>
              <a:rPr lang="ru-RU" sz="1600" dirty="0">
                <a:latin typeface="Comic Sans MS" pitchFamily="66" charset="0"/>
              </a:rPr>
              <a:t> систему</a:t>
            </a:r>
            <a:r>
              <a:rPr lang="ru-RU" dirty="0"/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429994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err="1">
                <a:latin typeface="Comic Sans MS" pitchFamily="66" charset="0"/>
              </a:rPr>
              <a:t>Термін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«</a:t>
            </a:r>
            <a:r>
              <a:rPr lang="ru-RU" sz="1400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екосистема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» </a:t>
            </a:r>
            <a:r>
              <a:rPr lang="ru-RU" sz="1400" dirty="0">
                <a:latin typeface="Comic Sans MS" pitchFamily="66" charset="0"/>
              </a:rPr>
              <a:t>1935 р. </a:t>
            </a:r>
            <a:r>
              <a:rPr lang="ru-RU" sz="1400" dirty="0" err="1">
                <a:latin typeface="Comic Sans MS" pitchFamily="66" charset="0"/>
              </a:rPr>
              <a:t>запровадив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англійський</a:t>
            </a:r>
            <a:r>
              <a:rPr lang="ru-RU" sz="1400" dirty="0">
                <a:latin typeface="Comic Sans MS" pitchFamily="66" charset="0"/>
              </a:rPr>
              <a:t> учений, один з перших </a:t>
            </a:r>
            <a:r>
              <a:rPr lang="ru-RU" sz="1400" dirty="0" err="1">
                <a:latin typeface="Comic Sans MS" pitchFamily="66" charset="0"/>
              </a:rPr>
              <a:t>екологів</a:t>
            </a:r>
            <a:r>
              <a:rPr lang="ru-RU" sz="1400" dirty="0">
                <a:latin typeface="Comic Sans MS" pitchFamily="66" charset="0"/>
              </a:rPr>
              <a:t> Артур </a:t>
            </a:r>
            <a:r>
              <a:rPr lang="ru-RU" sz="1400" dirty="0" err="1">
                <a:latin typeface="Comic Sans MS" pitchFamily="66" charset="0"/>
              </a:rPr>
              <a:t>Тенслі</a:t>
            </a:r>
            <a:r>
              <a:rPr lang="ru-RU" sz="1400" dirty="0">
                <a:latin typeface="Comic Sans MS" pitchFamily="66" charset="0"/>
              </a:rPr>
              <a:t> (1871-1955)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48926"/>
            <a:ext cx="1651978" cy="21467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022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749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b="1" dirty="0" err="1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Біогеоценоз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- </a:t>
            </a:r>
            <a:r>
              <a:rPr lang="ru-RU" dirty="0" err="1">
                <a:latin typeface="Comic Sans MS" pitchFamily="66" charset="0"/>
              </a:rPr>
              <a:t>це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екосистема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займає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певну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однорідну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ділянку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місцевості</a:t>
            </a:r>
            <a:r>
              <a:rPr lang="ru-RU" dirty="0">
                <a:latin typeface="Comic Sans MS" pitchFamily="66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441" y="3870298"/>
            <a:ext cx="229631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1400" dirty="0" err="1">
                <a:latin typeface="Comic Sans MS" pitchFamily="66" charset="0"/>
              </a:rPr>
              <a:t>термін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«</a:t>
            </a:r>
            <a:r>
              <a:rPr lang="ru-RU" sz="1400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біогеоценоз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»</a:t>
            </a:r>
          </a:p>
          <a:p>
            <a:r>
              <a:rPr lang="ru-RU" sz="1400" dirty="0" smtClean="0">
                <a:latin typeface="Comic Sans MS" pitchFamily="66" charset="0"/>
              </a:rPr>
              <a:t>1942 </a:t>
            </a:r>
            <a:r>
              <a:rPr lang="ru-RU" sz="1400" dirty="0">
                <a:latin typeface="Comic Sans MS" pitchFamily="66" charset="0"/>
              </a:rPr>
              <a:t>р. </a:t>
            </a:r>
            <a:r>
              <a:rPr lang="ru-RU" sz="1400" dirty="0" smtClean="0">
                <a:latin typeface="Comic Sans MS" pitchFamily="66" charset="0"/>
              </a:rPr>
              <a:t>- </a:t>
            </a:r>
            <a:r>
              <a:rPr lang="ru-RU" sz="1400" dirty="0" err="1" smtClean="0">
                <a:latin typeface="Comic Sans MS" pitchFamily="66" charset="0"/>
              </a:rPr>
              <a:t>Володимир</a:t>
            </a:r>
            <a:r>
              <a:rPr lang="ru-RU" sz="1400" dirty="0" smtClean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Миколайович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Сукачов</a:t>
            </a:r>
            <a:r>
              <a:rPr lang="ru-RU" sz="1400" dirty="0">
                <a:latin typeface="Comic Sans MS" pitchFamily="66" charset="0"/>
              </a:rPr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48" y="1421629"/>
            <a:ext cx="1857375" cy="246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13140" y="242079"/>
            <a:ext cx="338437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err="1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Біогеоценологія</a:t>
            </a:r>
            <a:r>
              <a:rPr lang="ru-RU" sz="1400" dirty="0" smtClean="0">
                <a:latin typeface="Comic Sans MS" pitchFamily="66" charset="0"/>
              </a:rPr>
              <a:t> – наука, </a:t>
            </a:r>
            <a:r>
              <a:rPr lang="ru-RU" sz="1400" dirty="0" err="1">
                <a:latin typeface="Comic Sans MS" pitchFamily="66" charset="0"/>
              </a:rPr>
              <a:t>що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вивчає</a:t>
            </a:r>
            <a:r>
              <a:rPr lang="ru-RU" sz="1400" dirty="0">
                <a:latin typeface="Comic Sans MS" pitchFamily="66" charset="0"/>
              </a:rPr>
              <a:t> структуру та </a:t>
            </a:r>
            <a:r>
              <a:rPr lang="ru-RU" sz="1400" dirty="0" err="1">
                <a:latin typeface="Comic Sans MS" pitchFamily="66" charset="0"/>
              </a:rPr>
              <a:t>функціонування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біогеоценозів</a:t>
            </a:r>
            <a:r>
              <a:rPr lang="ru-RU" dirty="0"/>
              <a:t>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386723"/>
            <a:ext cx="2448272" cy="242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1165" y="408391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Структура </a:t>
            </a:r>
            <a:r>
              <a:rPr lang="ru-RU" sz="1400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екосистеми</a:t>
            </a:r>
            <a:r>
              <a:rPr lang="ru-RU" sz="1400" dirty="0">
                <a:latin typeface="Comic Sans MS" pitchFamily="66" charset="0"/>
              </a:rPr>
              <a:t>: 1 - </a:t>
            </a:r>
            <a:r>
              <a:rPr lang="ru-RU" sz="1400" dirty="0" err="1">
                <a:latin typeface="Comic Sans MS" pitchFamily="66" charset="0"/>
              </a:rPr>
              <a:t>біоценоз</a:t>
            </a:r>
            <a:r>
              <a:rPr lang="ru-RU" sz="1400" dirty="0">
                <a:latin typeface="Comic Sans MS" pitchFamily="66" charset="0"/>
              </a:rPr>
              <a:t>; 2 - </a:t>
            </a:r>
            <a:r>
              <a:rPr lang="ru-RU" sz="1400" dirty="0" err="1">
                <a:latin typeface="Comic Sans MS" pitchFamily="66" charset="0"/>
              </a:rPr>
              <a:t>екотоп</a:t>
            </a:r>
            <a:r>
              <a:rPr lang="ru-RU" sz="1400" dirty="0">
                <a:latin typeface="Comic Sans MS" pitchFamily="66" charset="0"/>
              </a:rPr>
              <a:t>; 3 - </a:t>
            </a:r>
            <a:r>
              <a:rPr lang="ru-RU" sz="1400" dirty="0" err="1">
                <a:latin typeface="Comic Sans MS" pitchFamily="66" charset="0"/>
              </a:rPr>
              <a:t>тварини</a:t>
            </a:r>
            <a:r>
              <a:rPr lang="ru-RU" sz="1400" dirty="0">
                <a:latin typeface="Comic Sans MS" pitchFamily="66" charset="0"/>
              </a:rPr>
              <a:t>; 4 - </a:t>
            </a:r>
            <a:r>
              <a:rPr lang="ru-RU" sz="1400" dirty="0" err="1">
                <a:latin typeface="Comic Sans MS" pitchFamily="66" charset="0"/>
              </a:rPr>
              <a:t>мікроорганізми</a:t>
            </a:r>
            <a:r>
              <a:rPr lang="ru-RU" sz="1400" dirty="0">
                <a:latin typeface="Comic Sans MS" pitchFamily="66" charset="0"/>
              </a:rPr>
              <a:t>; 5 - </a:t>
            </a:r>
            <a:r>
              <a:rPr lang="ru-RU" sz="1400" dirty="0" err="1">
                <a:latin typeface="Comic Sans MS" pitchFamily="66" charset="0"/>
              </a:rPr>
              <a:t>рослинність</a:t>
            </a:r>
            <a:r>
              <a:rPr lang="ru-RU" sz="1400" dirty="0">
                <a:latin typeface="Comic Sans MS" pitchFamily="66" charset="0"/>
              </a:rPr>
              <a:t>; 6 - атмосфера; 7 - </a:t>
            </a:r>
            <a:r>
              <a:rPr lang="ru-RU" sz="1400" dirty="0" err="1">
                <a:latin typeface="Comic Sans MS" pitchFamily="66" charset="0"/>
              </a:rPr>
              <a:t>ґрунт</a:t>
            </a:r>
            <a:r>
              <a:rPr lang="ru-RU" sz="1400" dirty="0">
                <a:latin typeface="Comic Sans MS" pitchFamily="66" charset="0"/>
              </a:rPr>
              <a:t>, </a:t>
            </a:r>
            <a:r>
              <a:rPr lang="ru-RU" sz="1400" dirty="0" smtClean="0">
                <a:latin typeface="Comic Sans MS" pitchFamily="66" charset="0"/>
              </a:rPr>
              <a:t>вода</a:t>
            </a:r>
            <a:endParaRPr lang="ru-RU" sz="1400" dirty="0">
              <a:latin typeface="Comic Sans MS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039" y="1878265"/>
            <a:ext cx="4332981" cy="1164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83768" y="3162463"/>
            <a:ext cx="34147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Comic Sans MS" pitchFamily="66" charset="0"/>
              </a:rPr>
              <a:t>Структура </a:t>
            </a:r>
            <a:r>
              <a:rPr lang="ru-RU" sz="1400" dirty="0" err="1">
                <a:latin typeface="Comic Sans MS" pitchFamily="66" charset="0"/>
              </a:rPr>
              <a:t>біогеоценозу</a:t>
            </a:r>
            <a:r>
              <a:rPr lang="ru-RU" sz="1400" dirty="0">
                <a:latin typeface="Comic Sans MS" pitchFamily="66" charset="0"/>
              </a:rPr>
              <a:t> / </a:t>
            </a:r>
            <a:r>
              <a:rPr lang="ru-RU" sz="1400" dirty="0" err="1">
                <a:latin typeface="Comic Sans MS" pitchFamily="66" charset="0"/>
              </a:rPr>
              <a:t>екосистеми</a:t>
            </a:r>
            <a:endParaRPr lang="ru-RU" sz="1400" dirty="0"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86534"/>
            <a:ext cx="1944216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Біогеоценоз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311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47520" y="12347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latin typeface="Comic Sans MS" pitchFamily="66" charset="0"/>
              </a:rPr>
              <a:t>, </a:t>
            </a:r>
            <a:r>
              <a:rPr lang="ru-RU" sz="1400" dirty="0">
                <a:latin typeface="Comic Sans MS" pitchFamily="66" charset="0"/>
              </a:rPr>
              <a:t>на </a:t>
            </a:r>
            <a:r>
              <a:rPr lang="ru-RU" sz="1400" dirty="0" err="1">
                <a:latin typeface="Comic Sans MS" pitchFamily="66" charset="0"/>
              </a:rPr>
              <a:t>відміну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від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екосистеми</a:t>
            </a:r>
            <a:r>
              <a:rPr lang="ru-RU" sz="1400" dirty="0">
                <a:latin typeface="Comic Sans MS" pitchFamily="66" charset="0"/>
              </a:rPr>
              <a:t>, є </a:t>
            </a:r>
            <a:r>
              <a:rPr lang="ru-RU" sz="1400" dirty="0" err="1">
                <a:latin typeface="Comic Sans MS" pitchFamily="66" charset="0"/>
              </a:rPr>
              <a:t>більш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конкретним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територіальним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поняттям</a:t>
            </a:r>
            <a:r>
              <a:rPr lang="ru-RU" sz="1400" dirty="0">
                <a:latin typeface="Comic Sans MS" pitchFamily="66" charset="0"/>
              </a:rPr>
              <a:t>, </a:t>
            </a:r>
            <a:r>
              <a:rPr lang="ru-RU" sz="1400" dirty="0" err="1">
                <a:latin typeface="Comic Sans MS" pitchFamily="66" charset="0"/>
              </a:rPr>
              <a:t>оскільки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займає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обмежену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ділянку</a:t>
            </a:r>
            <a:r>
              <a:rPr lang="ru-RU" sz="1400" dirty="0">
                <a:latin typeface="Comic Sans MS" pitchFamily="66" charset="0"/>
              </a:rPr>
              <a:t> з </a:t>
            </a:r>
            <a:r>
              <a:rPr lang="ru-RU" sz="1400" dirty="0" err="1">
                <a:latin typeface="Comic Sans MS" pitchFamily="66" charset="0"/>
              </a:rPr>
              <a:t>однорідними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умовами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існування</a:t>
            </a:r>
            <a:r>
              <a:rPr lang="ru-RU" sz="1400" dirty="0">
                <a:latin typeface="Comic Sans MS" pitchFamily="66" charset="0"/>
              </a:rPr>
              <a:t>, на </a:t>
            </a:r>
            <a:r>
              <a:rPr lang="ru-RU" sz="1400" dirty="0" err="1">
                <a:latin typeface="Comic Sans MS" pitchFamily="66" charset="0"/>
              </a:rPr>
              <a:t>якій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формується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фітоценоз</a:t>
            </a:r>
            <a:r>
              <a:rPr lang="ru-RU" sz="1400" dirty="0">
                <a:latin typeface="Comic Sans MS" pitchFamily="66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3291830"/>
            <a:ext cx="5220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Comic Sans MS" pitchFamily="66" charset="0"/>
              </a:rPr>
              <a:t>Термін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smtClean="0">
                <a:latin typeface="Comic Sans MS" pitchFamily="66" charset="0"/>
              </a:rPr>
              <a:t>           </a:t>
            </a:r>
            <a:r>
              <a:rPr lang="ru-RU" dirty="0" err="1" smtClean="0">
                <a:latin typeface="Comic Sans MS" pitchFamily="66" charset="0"/>
              </a:rPr>
              <a:t>стосується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будь-</a:t>
            </a:r>
            <a:r>
              <a:rPr lang="ru-RU" dirty="0" err="1">
                <a:latin typeface="Comic Sans MS" pitchFamily="66" charset="0"/>
              </a:rPr>
              <a:t>якої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сукупності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пов’язаних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між</a:t>
            </a:r>
            <a:r>
              <a:rPr lang="ru-RU" dirty="0">
                <a:latin typeface="Comic Sans MS" pitchFamily="66" charset="0"/>
              </a:rPr>
              <a:t> собою </a:t>
            </a:r>
            <a:r>
              <a:rPr lang="ru-RU" dirty="0" err="1">
                <a:latin typeface="Comic Sans MS" pitchFamily="66" charset="0"/>
              </a:rPr>
              <a:t>організмів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різних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видів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які</a:t>
            </a:r>
            <a:r>
              <a:rPr lang="ru-RU" dirty="0">
                <a:latin typeface="Comic Sans MS" pitchFamily="66" charset="0"/>
              </a:rPr>
              <a:t> не </a:t>
            </a:r>
            <a:r>
              <a:rPr lang="ru-RU" dirty="0" err="1">
                <a:latin typeface="Comic Sans MS" pitchFamily="66" charset="0"/>
              </a:rPr>
              <a:t>обов’язково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займають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ділянку</a:t>
            </a:r>
            <a:r>
              <a:rPr lang="ru-RU" dirty="0">
                <a:latin typeface="Comic Sans MS" pitchFamily="66" charset="0"/>
              </a:rPr>
              <a:t> з </a:t>
            </a:r>
            <a:r>
              <a:rPr lang="ru-RU" dirty="0" err="1">
                <a:latin typeface="Comic Sans MS" pitchFamily="66" charset="0"/>
              </a:rPr>
              <a:t>однорідними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умовами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існування</a:t>
            </a:r>
            <a:r>
              <a:rPr lang="ru-RU" dirty="0">
                <a:latin typeface="Comic Sans MS" pitchFamily="66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24418"/>
            <a:ext cx="137922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 wrap="non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Біогеоценоз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3291830"/>
            <a:ext cx="173329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 wrap="square">
            <a:spAutoFit/>
          </a:bodyPr>
          <a:lstStyle/>
          <a:p>
            <a:r>
              <a:rPr lang="ru-RU" dirty="0">
                <a:latin typeface="Comic Sans MS" pitchFamily="66" charset="0"/>
              </a:rPr>
              <a:t>«</a:t>
            </a:r>
            <a:r>
              <a:rPr lang="ru-RU" dirty="0" err="1">
                <a:solidFill>
                  <a:schemeClr val="bg1"/>
                </a:solidFill>
                <a:latin typeface="Comic Sans MS" pitchFamily="66" charset="0"/>
              </a:rPr>
              <a:t>екосистема</a:t>
            </a:r>
            <a:r>
              <a:rPr lang="ru-RU" dirty="0">
                <a:latin typeface="Comic Sans MS" pitchFamily="66" charset="0"/>
              </a:rPr>
              <a:t>»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50" y="1139139"/>
            <a:ext cx="3203675" cy="2059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15565"/>
            <a:ext cx="3131840" cy="2345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98645"/>
            <a:ext cx="1928766" cy="1740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622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645" y="1364046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7784" y="195486"/>
            <a:ext cx="3070071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Структура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біогеоценозу</a:t>
            </a:r>
            <a:endParaRPr lang="ru-RU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8188" y="2211710"/>
            <a:ext cx="370806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31750"/>
          </a:effectLst>
        </p:spPr>
        <p:txBody>
          <a:bodyPr wrap="none">
            <a:spAutoFit/>
          </a:bodyPr>
          <a:lstStyle/>
          <a:p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абіотична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частина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біогеоценозу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1203598"/>
            <a:ext cx="45720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dirty="0" err="1">
                <a:latin typeface="Comic Sans MS" pitchFamily="66" charset="0"/>
              </a:rPr>
              <a:t>неорганічні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сполуки</a:t>
            </a:r>
            <a:r>
              <a:rPr lang="ru-RU" dirty="0">
                <a:latin typeface="Comic Sans MS" pitchFamily="66" charset="0"/>
              </a:rPr>
              <a:t> (</a:t>
            </a:r>
            <a:r>
              <a:rPr lang="ru-RU" dirty="0" err="1">
                <a:latin typeface="Comic Sans MS" pitchFamily="66" charset="0"/>
              </a:rPr>
              <a:t>вуглекислий</a:t>
            </a:r>
            <a:r>
              <a:rPr lang="ru-RU" dirty="0">
                <a:latin typeface="Comic Sans MS" pitchFamily="66" charset="0"/>
              </a:rPr>
              <a:t> газ, </a:t>
            </a:r>
            <a:r>
              <a:rPr lang="ru-RU" dirty="0" err="1">
                <a:latin typeface="Comic Sans MS" pitchFamily="66" charset="0"/>
              </a:rPr>
              <a:t>кисень</a:t>
            </a:r>
            <a:r>
              <a:rPr lang="ru-RU" dirty="0">
                <a:latin typeface="Comic Sans MS" pitchFamily="66" charset="0"/>
              </a:rPr>
              <a:t>, азот, вода, </a:t>
            </a:r>
            <a:r>
              <a:rPr lang="ru-RU" dirty="0" err="1" smtClean="0">
                <a:latin typeface="Comic Sans MS" pitchFamily="66" charset="0"/>
              </a:rPr>
              <a:t>сірководень</a:t>
            </a:r>
            <a:r>
              <a:rPr lang="ru-RU" dirty="0" smtClean="0">
                <a:latin typeface="Comic Sans MS" pitchFamily="66" charset="0"/>
              </a:rPr>
              <a:t>)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2001202"/>
            <a:ext cx="45720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dirty="0" err="1">
                <a:latin typeface="Comic Sans MS" pitchFamily="66" charset="0"/>
              </a:rPr>
              <a:t>органічні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сполуки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>( </a:t>
            </a:r>
            <a:r>
              <a:rPr lang="ru-RU" dirty="0" err="1" smtClean="0">
                <a:solidFill>
                  <a:schemeClr val="tx1"/>
                </a:solidFill>
                <a:latin typeface="Comic Sans MS" pitchFamily="66" charset="0"/>
              </a:rPr>
              <a:t>рештки</a:t>
            </a: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організмів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чи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продукти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їхньої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життєдіяльності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43182" y="3291830"/>
            <a:ext cx="45720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dirty="0" err="1">
                <a:latin typeface="Comic Sans MS" pitchFamily="66" charset="0"/>
              </a:rPr>
              <a:t>кліматичний</a:t>
            </a:r>
            <a:r>
              <a:rPr lang="ru-RU" dirty="0">
                <a:latin typeface="Comic Sans MS" pitchFamily="66" charset="0"/>
              </a:rPr>
              <a:t> режим (</a:t>
            </a:r>
            <a:r>
              <a:rPr lang="ru-RU" dirty="0" err="1">
                <a:latin typeface="Comic Sans MS" pitchFamily="66" charset="0"/>
              </a:rPr>
              <a:t>середньорічна</a:t>
            </a:r>
            <a:r>
              <a:rPr lang="ru-RU" dirty="0">
                <a:latin typeface="Comic Sans MS" pitchFamily="66" charset="0"/>
              </a:rPr>
              <a:t> температура, </a:t>
            </a:r>
            <a:r>
              <a:rPr lang="ru-RU" dirty="0" err="1" smtClean="0">
                <a:latin typeface="Comic Sans MS" pitchFamily="66" charset="0"/>
              </a:rPr>
              <a:t>вологість</a:t>
            </a:r>
            <a:r>
              <a:rPr lang="ru-RU" dirty="0" smtClean="0">
                <a:latin typeface="Comic Sans MS" pitchFamily="66" charset="0"/>
              </a:rPr>
              <a:t>) 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5486"/>
            <a:ext cx="157375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78" y="120741"/>
            <a:ext cx="2175057" cy="12180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291830"/>
            <a:ext cx="2678855" cy="1408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870" y="3651870"/>
            <a:ext cx="2412702" cy="1355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flipV="1">
            <a:off x="1475656" y="1707654"/>
            <a:ext cx="1008112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619672" y="2647533"/>
            <a:ext cx="1728192" cy="6442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5" idx="1"/>
          </p:cNvCxnSpPr>
          <p:nvPr/>
        </p:nvCxnSpPr>
        <p:spPr>
          <a:xfrm flipV="1">
            <a:off x="3995936" y="2324368"/>
            <a:ext cx="216024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486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1325" y="195486"/>
            <a:ext cx="4140877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dirty="0" err="1" smtClean="0">
                <a:solidFill>
                  <a:schemeClr val="bg1"/>
                </a:solidFill>
                <a:latin typeface="Comic Sans MS" pitchFamily="66" charset="0"/>
              </a:rPr>
              <a:t>Біотична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  </a:t>
            </a:r>
            <a:r>
              <a:rPr lang="ru-RU" sz="2000" dirty="0" err="1" smtClean="0">
                <a:solidFill>
                  <a:schemeClr val="bg1"/>
                </a:solidFill>
                <a:latin typeface="Comic Sans MS" pitchFamily="66" charset="0"/>
              </a:rPr>
              <a:t>частина</a:t>
            </a:r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omic Sans MS" pitchFamily="66" charset="0"/>
              </a:rPr>
              <a:t>біогеоценозу</a:t>
            </a:r>
            <a:r>
              <a:rPr lang="ru-RU" sz="2000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851670"/>
            <a:ext cx="157447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err="1">
                <a:latin typeface="Comic Sans MS" pitchFamily="66" charset="0"/>
              </a:rPr>
              <a:t>продуценти</a:t>
            </a:r>
            <a:r>
              <a:rPr lang="ru-RU" dirty="0">
                <a:latin typeface="Comic Sans MS" pitchFamily="66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50167" y="704316"/>
            <a:ext cx="148630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err="1">
                <a:latin typeface="Comic Sans MS" pitchFamily="66" charset="0"/>
              </a:rPr>
              <a:t>консументи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80312" y="4443958"/>
            <a:ext cx="134684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err="1">
                <a:latin typeface="Comic Sans MS" pitchFamily="66" charset="0"/>
              </a:rPr>
              <a:t>редуценти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24364"/>
            <a:ext cx="2647950" cy="1724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4" y="233029"/>
            <a:ext cx="2505597" cy="16673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59189"/>
            <a:ext cx="2657475" cy="17240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79341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36336"/>
            <a:ext cx="2419350" cy="1885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739" y="3367595"/>
            <a:ext cx="2762250" cy="1657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760802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151" y="1851670"/>
            <a:ext cx="2609850" cy="1752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53308"/>
            <a:ext cx="2095500" cy="1390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315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8226" y="747449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err="1" smtClean="0">
                <a:latin typeface="Comic Sans MS" pitchFamily="66" charset="0"/>
              </a:rPr>
              <a:t>видове</a:t>
            </a:r>
            <a:r>
              <a:rPr lang="ru-RU" sz="1600" dirty="0" smtClean="0">
                <a:latin typeface="Comic Sans MS" pitchFamily="66" charset="0"/>
              </a:rPr>
              <a:t> </a:t>
            </a:r>
            <a:r>
              <a:rPr lang="ru-RU" sz="1600" dirty="0" err="1" smtClean="0">
                <a:latin typeface="Comic Sans MS" pitchFamily="66" charset="0"/>
              </a:rPr>
              <a:t>різноманіття</a:t>
            </a:r>
            <a:r>
              <a:rPr lang="ru-RU" sz="1600" dirty="0" smtClean="0">
                <a:latin typeface="Comic Sans MS" pitchFamily="66" charset="0"/>
              </a:rPr>
              <a:t>,  </a:t>
            </a:r>
            <a:r>
              <a:rPr lang="ru-RU" sz="1600" dirty="0" err="1" smtClean="0">
                <a:latin typeface="Comic Sans MS" pitchFamily="66" charset="0"/>
              </a:rPr>
              <a:t>співвідношення</a:t>
            </a:r>
            <a:r>
              <a:rPr lang="ru-RU" sz="1600" dirty="0" smtClean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чисельності</a:t>
            </a:r>
            <a:r>
              <a:rPr lang="ru-RU" sz="1600" dirty="0">
                <a:latin typeface="Comic Sans MS" pitchFamily="66" charset="0"/>
              </a:rPr>
              <a:t> та </a:t>
            </a:r>
            <a:r>
              <a:rPr lang="ru-RU" sz="1600" dirty="0" err="1">
                <a:latin typeface="Comic Sans MS" pitchFamily="66" charset="0"/>
              </a:rPr>
              <a:t>густоти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популяцій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окремих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видів</a:t>
            </a:r>
            <a:endParaRPr lang="ru-RU" sz="1600" dirty="0"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3719" y="195486"/>
            <a:ext cx="224933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31750"/>
          </a:effectLst>
        </p:spPr>
        <p:txBody>
          <a:bodyPr wrap="none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  <a:latin typeface="Comic Sans MS" pitchFamily="66" charset="0"/>
              </a:rPr>
              <a:t>Видова</a:t>
            </a:r>
            <a:r>
              <a:rPr lang="ru-RU" dirty="0" smtClean="0">
                <a:solidFill>
                  <a:schemeClr val="bg1"/>
                </a:solidFill>
                <a:latin typeface="Comic Sans MS" pitchFamily="66" charset="0"/>
              </a:rPr>
              <a:t> структура  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32" y="2033745"/>
            <a:ext cx="1905000" cy="2162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8226" y="4443958"/>
            <a:ext cx="32403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 err="1">
                <a:latin typeface="Comic Sans MS" pitchFamily="66" charset="0"/>
              </a:rPr>
              <a:t>Біогеоценоз</a:t>
            </a:r>
            <a:r>
              <a:rPr lang="ru-RU" sz="1000" dirty="0">
                <a:latin typeface="Comic Sans MS" pitchFamily="66" charset="0"/>
              </a:rPr>
              <a:t> з </a:t>
            </a:r>
            <a:r>
              <a:rPr lang="ru-RU" sz="1000" dirty="0" err="1">
                <a:latin typeface="Comic Sans MS" pitchFamily="66" charset="0"/>
              </a:rPr>
              <a:t>високим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ступенем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домінування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певного</a:t>
            </a:r>
            <a:r>
              <a:rPr lang="ru-RU" sz="1000" dirty="0">
                <a:latin typeface="Comic Sans MS" pitchFamily="66" charset="0"/>
              </a:rPr>
              <a:t> виду (1) та </a:t>
            </a:r>
            <a:r>
              <a:rPr lang="ru-RU" sz="1000" dirty="0" err="1">
                <a:latin typeface="Comic Sans MS" pitchFamily="66" charset="0"/>
              </a:rPr>
              <a:t>біогеоценоз</a:t>
            </a:r>
            <a:r>
              <a:rPr lang="ru-RU" sz="1000" dirty="0">
                <a:latin typeface="Comic Sans MS" pitchFamily="66" charset="0"/>
              </a:rPr>
              <a:t>, де </a:t>
            </a:r>
            <a:r>
              <a:rPr lang="ru-RU" sz="1000" dirty="0" err="1">
                <a:latin typeface="Comic Sans MS" pitchFamily="66" charset="0"/>
              </a:rPr>
              <a:t>відсутнє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чітке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домінування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окремих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видів</a:t>
            </a:r>
            <a:r>
              <a:rPr lang="ru-RU" sz="1000" dirty="0">
                <a:latin typeface="Comic Sans MS" pitchFamily="66" charset="0"/>
              </a:rPr>
              <a:t> (2)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0724"/>
            <a:ext cx="3009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Правило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різноманітності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60604" y="103152"/>
            <a:ext cx="3347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err="1">
                <a:latin typeface="Comic Sans MS" pitchFamily="66" charset="0"/>
              </a:rPr>
              <a:t>що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різноманітніші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умови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існування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певного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біотопу</a:t>
            </a:r>
            <a:r>
              <a:rPr lang="ru-RU" sz="1600" dirty="0">
                <a:latin typeface="Comic Sans MS" pitchFamily="66" charset="0"/>
              </a:rPr>
              <a:t>, то </a:t>
            </a:r>
            <a:r>
              <a:rPr lang="ru-RU" sz="1600" dirty="0" err="1">
                <a:latin typeface="Comic Sans MS" pitchFamily="66" charset="0"/>
              </a:rPr>
              <a:t>вищим</a:t>
            </a:r>
            <a:r>
              <a:rPr lang="ru-RU" sz="1600" dirty="0">
                <a:latin typeface="Comic Sans MS" pitchFamily="66" charset="0"/>
              </a:rPr>
              <a:t> буде </a:t>
            </a:r>
            <a:r>
              <a:rPr lang="ru-RU" sz="1600" dirty="0" err="1">
                <a:latin typeface="Comic Sans MS" pitchFamily="66" charset="0"/>
              </a:rPr>
              <a:t>його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>
                <a:latin typeface="Comic Sans MS" pitchFamily="66" charset="0"/>
              </a:rPr>
              <a:t>видове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 err="1" smtClean="0">
                <a:latin typeface="Comic Sans MS" pitchFamily="66" charset="0"/>
              </a:rPr>
              <a:t>різноманіття</a:t>
            </a:r>
            <a:endParaRPr lang="ru-RU" sz="1600" dirty="0"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27049" y="1465284"/>
            <a:ext cx="25523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Правило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відхилення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25072" y="1203598"/>
            <a:ext cx="33833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err="1">
                <a:latin typeface="Comic Sans MS" pitchFamily="66" charset="0"/>
              </a:rPr>
              <a:t>що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більше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умови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існування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відхилятимуться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від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оптимальних</a:t>
            </a:r>
            <a:r>
              <a:rPr lang="ru-RU" sz="1400" dirty="0">
                <a:latin typeface="Comic Sans MS" pitchFamily="66" charset="0"/>
              </a:rPr>
              <a:t>, то </a:t>
            </a:r>
            <a:r>
              <a:rPr lang="ru-RU" sz="1400" dirty="0" err="1">
                <a:latin typeface="Comic Sans MS" pitchFamily="66" charset="0"/>
              </a:rPr>
              <a:t>біднішим</a:t>
            </a:r>
            <a:r>
              <a:rPr lang="ru-RU" sz="1400" dirty="0">
                <a:latin typeface="Comic Sans MS" pitchFamily="66" charset="0"/>
              </a:rPr>
              <a:t> буде </a:t>
            </a:r>
            <a:r>
              <a:rPr lang="ru-RU" sz="1400" dirty="0" err="1">
                <a:latin typeface="Comic Sans MS" pitchFamily="66" charset="0"/>
              </a:rPr>
              <a:t>видовий</a:t>
            </a:r>
            <a:r>
              <a:rPr lang="ru-RU" sz="1400" dirty="0">
                <a:latin typeface="Comic Sans MS" pitchFamily="66" charset="0"/>
              </a:rPr>
              <a:t> склад такого </a:t>
            </a:r>
            <a:r>
              <a:rPr lang="ru-RU" sz="1400" dirty="0" err="1" smtClean="0">
                <a:latin typeface="Comic Sans MS" pitchFamily="66" charset="0"/>
              </a:rPr>
              <a:t>біогеоценозу</a:t>
            </a:r>
            <a:endParaRPr lang="ru-RU" sz="1400" dirty="0"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08129" y="4718076"/>
            <a:ext cx="32528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Comic Sans MS" pitchFamily="66" charset="0"/>
              </a:rPr>
              <a:t>Август </a:t>
            </a:r>
            <a:r>
              <a:rPr lang="ru-RU" sz="1400" dirty="0" err="1">
                <a:latin typeface="Comic Sans MS" pitchFamily="66" charset="0"/>
              </a:rPr>
              <a:t>Фрідріх</a:t>
            </a:r>
            <a:r>
              <a:rPr lang="ru-RU" sz="1400" dirty="0">
                <a:latin typeface="Comic Sans MS" pitchFamily="66" charset="0"/>
              </a:rPr>
              <a:t> </a:t>
            </a:r>
            <a:r>
              <a:rPr lang="ru-RU" sz="1400" dirty="0" err="1">
                <a:latin typeface="Comic Sans MS" pitchFamily="66" charset="0"/>
              </a:rPr>
              <a:t>Тінеман</a:t>
            </a:r>
            <a:r>
              <a:rPr lang="ru-RU" sz="1400" dirty="0">
                <a:latin typeface="Comic Sans MS" pitchFamily="66" charset="0"/>
              </a:rPr>
              <a:t> (1882-1960)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73356"/>
            <a:ext cx="1933575" cy="2362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113" y="380152"/>
            <a:ext cx="1562561" cy="10398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502" y="1858825"/>
            <a:ext cx="2734570" cy="14425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268" y="2985043"/>
            <a:ext cx="2628900" cy="174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41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11055"/>
            <a:ext cx="3312368" cy="196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94039"/>
            <a:ext cx="27029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Comic Sans MS" pitchFamily="66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Біомаса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біогеоценозу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87824" y="195486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Comic Sans MS" pitchFamily="66" charset="0"/>
              </a:rPr>
              <a:t>сумарна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маса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особин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різних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видів</a:t>
            </a:r>
            <a:r>
              <a:rPr lang="ru-RU" dirty="0">
                <a:latin typeface="Comic Sans MS" pitchFamily="66" charset="0"/>
              </a:rPr>
              <a:t> у </a:t>
            </a:r>
            <a:r>
              <a:rPr lang="ru-RU" dirty="0" err="1">
                <a:latin typeface="Comic Sans MS" pitchFamily="66" charset="0"/>
              </a:rPr>
              <a:t>перерахунку</a:t>
            </a:r>
            <a:r>
              <a:rPr lang="ru-RU" dirty="0">
                <a:latin typeface="Comic Sans MS" pitchFamily="66" charset="0"/>
              </a:rPr>
              <a:t> на </a:t>
            </a:r>
            <a:r>
              <a:rPr lang="ru-RU" dirty="0" err="1">
                <a:latin typeface="Comic Sans MS" pitchFamily="66" charset="0"/>
              </a:rPr>
              <a:t>одиницю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площі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або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об’єму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851467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Продуктивність</a:t>
            </a:r>
            <a:r>
              <a:rPr lang="ru-RU" dirty="0" smtClean="0">
                <a:latin typeface="Comic Sans MS" pitchFamily="66" charset="0"/>
              </a:rPr>
              <a:t>  </a:t>
            </a:r>
            <a:r>
              <a:rPr lang="ru-RU" dirty="0">
                <a:latin typeface="Comic Sans MS" pitchFamily="66" charset="0"/>
              </a:rPr>
              <a:t>- </a:t>
            </a:r>
            <a:r>
              <a:rPr lang="ru-RU" dirty="0" smtClean="0">
                <a:latin typeface="Comic Sans MS" pitchFamily="66" charset="0"/>
              </a:rPr>
              <a:t>            </a:t>
            </a:r>
            <a:r>
              <a:rPr lang="ru-RU" dirty="0" err="1" smtClean="0">
                <a:latin typeface="Comic Sans MS" pitchFamily="66" charset="0"/>
              </a:rPr>
              <a:t>біомаса</a:t>
            </a:r>
            <a:r>
              <a:rPr lang="ru-RU" dirty="0" smtClean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створюється</a:t>
            </a:r>
            <a:r>
              <a:rPr lang="ru-RU" dirty="0">
                <a:latin typeface="Comic Sans MS" pitchFamily="66" charset="0"/>
              </a:rPr>
              <a:t> за </a:t>
            </a:r>
            <a:r>
              <a:rPr lang="ru-RU" dirty="0" err="1">
                <a:latin typeface="Comic Sans MS" pitchFamily="66" charset="0"/>
              </a:rPr>
              <a:t>одиницю</a:t>
            </a:r>
            <a:r>
              <a:rPr lang="ru-RU" dirty="0">
                <a:latin typeface="Comic Sans MS" pitchFamily="66" charset="0"/>
              </a:rPr>
              <a:t> часу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69670" y="2072555"/>
            <a:ext cx="5644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Просторова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структура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визначається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ярусністю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652" y="4190037"/>
            <a:ext cx="41103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Comic Sans MS" pitchFamily="66" charset="0"/>
              </a:rPr>
              <a:t>Вертикальна </a:t>
            </a:r>
            <a:r>
              <a:rPr lang="ru-RU" sz="1000" dirty="0" err="1">
                <a:latin typeface="Comic Sans MS" pitchFamily="66" charset="0"/>
              </a:rPr>
              <a:t>ярусність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лісового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біогеоценозу</a:t>
            </a:r>
            <a:r>
              <a:rPr lang="ru-RU" sz="1000" dirty="0">
                <a:latin typeface="Comic Sans MS" pitchFamily="66" charset="0"/>
              </a:rPr>
              <a:t>: </a:t>
            </a:r>
            <a:r>
              <a:rPr lang="ru-RU" sz="1000" dirty="0" err="1">
                <a:latin typeface="Comic Sans MS" pitchFamily="66" charset="0"/>
              </a:rPr>
              <a:t>надземна</a:t>
            </a:r>
            <a:r>
              <a:rPr lang="ru-RU" sz="1000" dirty="0">
                <a:latin typeface="Comic Sans MS" pitchFamily="66" charset="0"/>
              </a:rPr>
              <a:t> (1) та </a:t>
            </a:r>
            <a:r>
              <a:rPr lang="ru-RU" sz="1000" dirty="0" err="1">
                <a:latin typeface="Comic Sans MS" pitchFamily="66" charset="0"/>
              </a:rPr>
              <a:t>підземна</a:t>
            </a:r>
            <a:r>
              <a:rPr lang="ru-RU" sz="1000" dirty="0">
                <a:latin typeface="Comic Sans MS" pitchFamily="66" charset="0"/>
              </a:rPr>
              <a:t> (2) </a:t>
            </a:r>
            <a:r>
              <a:rPr lang="ru-RU" sz="1000" dirty="0" err="1">
                <a:latin typeface="Comic Sans MS" pitchFamily="66" charset="0"/>
              </a:rPr>
              <a:t>ярусність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рослин</a:t>
            </a:r>
            <a:r>
              <a:rPr lang="ru-RU" sz="1000" dirty="0">
                <a:latin typeface="Comic Sans MS" pitchFamily="66" charset="0"/>
              </a:rPr>
              <a:t>; 3 - </a:t>
            </a:r>
            <a:r>
              <a:rPr lang="ru-RU" sz="1000" dirty="0" err="1">
                <a:latin typeface="Comic Sans MS" pitchFamily="66" charset="0"/>
              </a:rPr>
              <a:t>рослини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визначають</a:t>
            </a:r>
            <a:r>
              <a:rPr lang="ru-RU" sz="1000" dirty="0">
                <a:latin typeface="Comic Sans MS" pitchFamily="66" charset="0"/>
              </a:rPr>
              <a:t> і </a:t>
            </a:r>
            <a:r>
              <a:rPr lang="ru-RU" sz="1000" dirty="0" err="1">
                <a:latin typeface="Comic Sans MS" pitchFamily="66" charset="0"/>
              </a:rPr>
              <a:t>ярусне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розташування</a:t>
            </a:r>
            <a:r>
              <a:rPr lang="ru-RU" sz="1000" dirty="0">
                <a:latin typeface="Comic Sans MS" pitchFamily="66" charset="0"/>
              </a:rPr>
              <a:t> </a:t>
            </a:r>
            <a:r>
              <a:rPr lang="ru-RU" sz="1000" dirty="0" err="1">
                <a:latin typeface="Comic Sans MS" pitchFamily="66" charset="0"/>
              </a:rPr>
              <a:t>організмів</a:t>
            </a:r>
            <a:r>
              <a:rPr lang="ru-RU" sz="1000" dirty="0">
                <a:latin typeface="Comic Sans MS" pitchFamily="66" charset="0"/>
              </a:rPr>
              <a:t> (</a:t>
            </a:r>
            <a:r>
              <a:rPr lang="ru-RU" sz="1000" dirty="0" err="1">
                <a:latin typeface="Comic Sans MS" pitchFamily="66" charset="0"/>
              </a:rPr>
              <a:t>грибів</a:t>
            </a:r>
            <a:r>
              <a:rPr lang="ru-RU" sz="1000" dirty="0">
                <a:latin typeface="Comic Sans MS" pitchFamily="66" charset="0"/>
              </a:rPr>
              <a:t>, </a:t>
            </a:r>
            <a:r>
              <a:rPr lang="ru-RU" sz="1000" dirty="0" err="1">
                <a:latin typeface="Comic Sans MS" pitchFamily="66" charset="0"/>
              </a:rPr>
              <a:t>тварин</a:t>
            </a:r>
            <a:r>
              <a:rPr lang="ru-RU" sz="1000" dirty="0">
                <a:latin typeface="Comic Sans MS" pitchFamily="66" charset="0"/>
              </a:rPr>
              <a:t>, </a:t>
            </a:r>
            <a:r>
              <a:rPr lang="ru-RU" sz="1000" dirty="0" err="1">
                <a:latin typeface="Comic Sans MS" pitchFamily="66" charset="0"/>
              </a:rPr>
              <a:t>мікроорганізмів</a:t>
            </a:r>
            <a:r>
              <a:rPr lang="ru-RU" sz="1000" dirty="0">
                <a:latin typeface="Comic Sans MS" pitchFamily="66" charset="0"/>
              </a:rPr>
              <a:t>), </a:t>
            </a:r>
            <a:r>
              <a:rPr lang="ru-RU" sz="1000" dirty="0" err="1">
                <a:latin typeface="Comic Sans MS" pitchFamily="66" charset="0"/>
              </a:rPr>
              <a:t>пов’язаних</a:t>
            </a:r>
            <a:r>
              <a:rPr lang="ru-RU" sz="1000" dirty="0">
                <a:latin typeface="Comic Sans MS" pitchFamily="66" charset="0"/>
              </a:rPr>
              <a:t> з ними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6540" y="1252905"/>
            <a:ext cx="83502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Екологічна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структура </a:t>
            </a:r>
            <a:r>
              <a:rPr lang="ru-RU" dirty="0" err="1">
                <a:latin typeface="Comic Sans MS" pitchFamily="66" charset="0"/>
              </a:rPr>
              <a:t>біогеоценозу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визначається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певним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співвідношенням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популяцій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різних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екологічних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груп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організмів</a:t>
            </a:r>
            <a:r>
              <a:rPr lang="ru-RU" dirty="0">
                <a:latin typeface="Comic Sans MS" pitchFamily="66" charset="0"/>
              </a:rPr>
              <a:t> (</a:t>
            </a:r>
            <a:r>
              <a:rPr lang="ru-RU" dirty="0" err="1">
                <a:latin typeface="Comic Sans MS" pitchFamily="66" charset="0"/>
              </a:rPr>
              <a:t>їхніх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життєвих</a:t>
            </a:r>
            <a:r>
              <a:rPr lang="ru-RU" dirty="0">
                <a:latin typeface="Comic Sans MS" pitchFamily="66" charset="0"/>
              </a:rPr>
              <a:t> форм)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536590"/>
            <a:ext cx="4946650" cy="230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028384" y="4731990"/>
            <a:ext cx="1080120" cy="16593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atin typeface="Comic Sans MS" pitchFamily="66" charset="0"/>
              </a:rPr>
              <a:t>Ярусність</a:t>
            </a:r>
            <a:endParaRPr lang="ru-RU" sz="1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15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99742"/>
            <a:ext cx="3312367" cy="233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95486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Comic Sans MS" pitchFamily="66" charset="0"/>
              </a:rPr>
              <a:t>Перехідні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зони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між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сусідніми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біогеоценозами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називають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екотопами</a:t>
            </a:r>
            <a:r>
              <a:rPr lang="ru-RU" dirty="0">
                <a:latin typeface="Comic Sans MS" pitchFamily="66" charset="0"/>
              </a:rPr>
              <a:t> («</a:t>
            </a:r>
            <a:r>
              <a:rPr lang="ru-RU" dirty="0" err="1">
                <a:latin typeface="Comic Sans MS" pitchFamily="66" charset="0"/>
              </a:rPr>
              <a:t>ефект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галявини</a:t>
            </a:r>
            <a:r>
              <a:rPr lang="ru-RU" dirty="0" smtClean="0">
                <a:latin typeface="Comic Sans MS" pitchFamily="66" charset="0"/>
              </a:rPr>
              <a:t>»)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2" y="841257"/>
            <a:ext cx="4933950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9502"/>
            <a:ext cx="2817759" cy="3988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035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</p:spPr>
        <p:txBody>
          <a:bodyPr/>
          <a:lstStyle/>
          <a:p>
            <a:r>
              <a:rPr lang="uk-UA" dirty="0" smtClean="0">
                <a:solidFill>
                  <a:schemeClr val="bg1"/>
                </a:solidFill>
                <a:latin typeface="Comic Sans MS" pitchFamily="66" charset="0"/>
              </a:rPr>
              <a:t>Домашнє завдання</a:t>
            </a:r>
            <a:endParaRPr lang="ru-RU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>
                <a:latin typeface="Comic Sans MS" pitchFamily="66" charset="0"/>
              </a:rPr>
              <a:t>Опрацювати параграф 33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51670"/>
            <a:ext cx="3456384" cy="2455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24689"/>
            <a:ext cx="3600400" cy="25581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764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11510"/>
            <a:ext cx="7772400" cy="1102519"/>
          </a:xfrm>
          <a:solidFill>
            <a:schemeClr val="accent6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txBody>
          <a:bodyPr>
            <a:normAutofit/>
          </a:bodyPr>
          <a:lstStyle/>
          <a:p>
            <a:r>
              <a:rPr lang="ru-RU" sz="4000" dirty="0" err="1" smtClean="0">
                <a:solidFill>
                  <a:schemeClr val="bg1"/>
                </a:solidFill>
                <a:latin typeface="Comic Sans MS" pitchFamily="66" charset="0"/>
              </a:rPr>
              <a:t>Використана</a:t>
            </a:r>
            <a:r>
              <a:rPr lang="ru-RU" sz="40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  <a:latin typeface="Comic Sans MS" pitchFamily="66" charset="0"/>
              </a:rPr>
              <a:t>література</a:t>
            </a:r>
            <a:endParaRPr lang="ru-RU" sz="4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139702"/>
            <a:ext cx="7772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1.</a:t>
            </a:r>
            <a:r>
              <a:rPr lang="ru-RU" dirty="0" smtClean="0">
                <a:latin typeface="Comic Sans MS" panose="030F0702030302020204" pitchFamily="66" charset="0"/>
              </a:rPr>
              <a:t>Підручник </a:t>
            </a:r>
            <a:r>
              <a:rPr lang="ru-RU" dirty="0">
                <a:latin typeface="Comic Sans MS" panose="030F0702030302020204" pitchFamily="66" charset="0"/>
              </a:rPr>
              <a:t>з </a:t>
            </a:r>
            <a:r>
              <a:rPr lang="ru-RU" dirty="0" err="1">
                <a:latin typeface="Comic Sans MS" panose="030F0702030302020204" pitchFamily="66" charset="0"/>
              </a:rPr>
              <a:t>Біології</a:t>
            </a:r>
            <a:r>
              <a:rPr lang="ru-RU" dirty="0">
                <a:latin typeface="Comic Sans MS" panose="030F0702030302020204" pitchFamily="66" charset="0"/>
              </a:rPr>
              <a:t> і </a:t>
            </a:r>
            <a:r>
              <a:rPr lang="ru-RU" dirty="0" err="1">
                <a:latin typeface="Comic Sans MS" panose="030F0702030302020204" pitchFamily="66" charset="0"/>
              </a:rPr>
              <a:t>екології</a:t>
            </a:r>
            <a:r>
              <a:rPr lang="ru-RU" dirty="0">
                <a:latin typeface="Comic Sans MS" panose="030F0702030302020204" pitchFamily="66" charset="0"/>
              </a:rPr>
              <a:t> (</a:t>
            </a:r>
            <a:r>
              <a:rPr lang="ru-RU" dirty="0" err="1">
                <a:latin typeface="Comic Sans MS" panose="030F0702030302020204" pitchFamily="66" charset="0"/>
              </a:rPr>
              <a:t>рівень</a:t>
            </a:r>
            <a:r>
              <a:rPr lang="ru-RU" dirty="0">
                <a:latin typeface="Comic Sans MS" panose="030F0702030302020204" pitchFamily="66" charset="0"/>
              </a:rPr>
              <a:t> стандарту). 11 </a:t>
            </a:r>
            <a:r>
              <a:rPr lang="ru-RU" dirty="0" err="1">
                <a:latin typeface="Comic Sans MS" panose="030F0702030302020204" pitchFamily="66" charset="0"/>
              </a:rPr>
              <a:t>клас</a:t>
            </a:r>
            <a:r>
              <a:rPr lang="ru-RU" dirty="0">
                <a:latin typeface="Comic Sans MS" panose="030F0702030302020204" pitchFamily="66" charset="0"/>
              </a:rPr>
              <a:t>. </a:t>
            </a:r>
            <a:r>
              <a:rPr lang="ru-RU" dirty="0" err="1">
                <a:latin typeface="Comic Sans MS" panose="030F0702030302020204" pitchFamily="66" charset="0"/>
              </a:rPr>
              <a:t>Остапченко</a:t>
            </a:r>
            <a:r>
              <a:rPr lang="ru-RU" dirty="0">
                <a:latin typeface="Comic Sans MS" panose="030F0702030302020204" pitchFamily="66" charset="0"/>
              </a:rPr>
              <a:t> - Нова </a:t>
            </a:r>
            <a:r>
              <a:rPr lang="ru-RU" dirty="0" err="1" smtClean="0">
                <a:latin typeface="Comic Sans MS" panose="030F0702030302020204" pitchFamily="66" charset="0"/>
              </a:rPr>
              <a:t>програма</a:t>
            </a:r>
            <a:endParaRPr lang="ru-RU" dirty="0" smtClean="0">
              <a:latin typeface="Comic Sans MS" panose="030F0702030302020204" pitchFamily="66" charset="0"/>
            </a:endParaRPr>
          </a:p>
          <a:p>
            <a:pPr algn="just"/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2. </a:t>
            </a:r>
            <a:r>
              <a:rPr lang="uk-UA" sz="2000" dirty="0" smtClean="0">
                <a:latin typeface="Comic Sans MS" panose="030F0702030302020204" pitchFamily="66" charset="0"/>
              </a:rPr>
              <a:t>Фотоілюстрації з мережі Інтернет у вільному доступі.</a:t>
            </a:r>
            <a:endParaRPr lang="ru-RU" sz="2000" dirty="0">
              <a:latin typeface="Comic Sans MS" panose="030F0702030302020204" pitchFamily="66" charset="0"/>
            </a:endParaRPr>
          </a:p>
          <a:p>
            <a:pPr algn="just"/>
            <a:r>
              <a:rPr lang="ru-RU" dirty="0">
                <a:latin typeface="Comic Sans MS" panose="030F0702030302020204" pitchFamily="66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38126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596</Words>
  <Application>Microsoft Office PowerPoint</Application>
  <PresentationFormat>Экран (16:9)</PresentationFormat>
  <Paragraphs>61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Тема Office</vt:lpstr>
      <vt:lpstr>БІОГЕОЦЕНОЗ ТА ЙОГО СТРУКТУРА</vt:lpstr>
      <vt:lpstr>Мета уроку</vt:lpstr>
      <vt:lpstr>Тест –у  форматі  ЗНО (НМТ)</vt:lpstr>
      <vt:lpstr>Презентация PowerPoint</vt:lpstr>
      <vt:lpstr>АКТУАЛІЗАЦІЯ ОПОРНИХ ЗНАНЬ І МОТИВАЦІЯ НАВЧАЛЬНОЇ ДІЯЛЬНОСТІ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  <vt:lpstr>Використана література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БІОГЕОЦЕНОЗ ТА ЙОГО СТРУКТУРА</dc:title>
  <dc:creator>Администратор</dc:creator>
  <cp:lastModifiedBy>ТЕХНОРАЙ</cp:lastModifiedBy>
  <cp:revision>13</cp:revision>
  <dcterms:created xsi:type="dcterms:W3CDTF">2023-02-23T15:59:29Z</dcterms:created>
  <dcterms:modified xsi:type="dcterms:W3CDTF">2023-03-17T17:03:03Z</dcterms:modified>
</cp:coreProperties>
</file>