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Playfair Display"/>
      <p:regular r:id="rId20"/>
      <p:bold r:id="rId21"/>
      <p:italic r:id="rId22"/>
      <p:boldItalic r:id="rId23"/>
    </p:embeddedFont>
    <p:embeddedFont>
      <p:font typeface="Montserrat"/>
      <p:regular r:id="rId24"/>
      <p:bold r:id="rId25"/>
      <p:italic r:id="rId26"/>
      <p:boldItalic r:id="rId27"/>
    </p:embeddedFont>
    <p:embeddedFont>
      <p:font typeface="Oswald"/>
      <p:regular r:id="rId28"/>
      <p:bold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PlayfairDisplay-regular.fntdata"/><Relationship Id="rId22" Type="http://schemas.openxmlformats.org/officeDocument/2006/relationships/font" Target="fonts/PlayfairDisplay-italic.fntdata"/><Relationship Id="rId21" Type="http://schemas.openxmlformats.org/officeDocument/2006/relationships/font" Target="fonts/PlayfairDisplay-bold.fntdata"/><Relationship Id="rId24" Type="http://schemas.openxmlformats.org/officeDocument/2006/relationships/font" Target="fonts/Montserrat-regular.fntdata"/><Relationship Id="rId23" Type="http://schemas.openxmlformats.org/officeDocument/2006/relationships/font" Target="fonts/PlayfairDisplay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Montserrat-italic.fntdata"/><Relationship Id="rId25" Type="http://schemas.openxmlformats.org/officeDocument/2006/relationships/font" Target="fonts/Montserrat-bold.fntdata"/><Relationship Id="rId28" Type="http://schemas.openxmlformats.org/officeDocument/2006/relationships/font" Target="fonts/Oswald-regular.fntdata"/><Relationship Id="rId27" Type="http://schemas.openxmlformats.org/officeDocument/2006/relationships/font" Target="fonts/Montserrat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Oswald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94c3b25fe3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94c3b25fe3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94c3b25fe3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94c3b25fe3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94c3b25fe3_0_1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94c3b25fe3_0_1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94c3b25fe3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94c3b25fe3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194c3b25fe3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194c3b25fe3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94c3b25fe3_0_1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94c3b25fe3_0_1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94c3b25fe3_0_1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94c3b25fe3_0_1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94c3b25fe3_0_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94c3b25fe3_0_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194c3b25fe3_0_2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194c3b25fe3_0_2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94c3b25fe3_0_2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94c3b25fe3_0_2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194c3b25fe3_0_2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194c3b25fe3_0_2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194c3b25fe3_0_2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194c3b25fe3_0_2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94c3b25fe3_0_2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194c3b25fe3_0_2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b="1" sz="6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b="1" sz="24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4"/>
        </a:solidFill>
      </p:bgPr>
    </p:bg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b="1" sz="4800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5"/>
          <p:cNvSpPr txBox="1"/>
          <p:nvPr>
            <p:ph idx="2" type="body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5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0" name="Google Shape;30;p6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7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37" name="Google Shape;37;p8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9"/>
          <p:cNvSpPr txBox="1"/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2" name="Google Shape;42;p9"/>
          <p:cNvSpPr txBox="1"/>
          <p:nvPr>
            <p:ph idx="1" type="subTitle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3" name="Google Shape;43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4" name="Google Shape;44;p9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/>
        </p:txBody>
      </p:sp>
      <p:sp>
        <p:nvSpPr>
          <p:cNvPr id="47" name="Google Shape;47;p10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/>
          <p:nvPr>
            <p:ph hasCustomPrompt="1" type="title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/>
          <p:nvPr>
            <p:ph idx="1" type="body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51" name="Google Shape;51;p1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op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sz="18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/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700">
                <a:solidFill>
                  <a:srgbClr val="464545"/>
                </a:solidFill>
                <a:highlight>
                  <a:srgbClr val="FAF5EA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Чинники, що впливають на функції нирок, негативний вплив алкогольних напоїв на функції нирок.</a:t>
            </a:r>
            <a:endParaRPr sz="3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3"/>
          <p:cNvSpPr txBox="1"/>
          <p:nvPr>
            <p:ph idx="1" type="subTitle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8 клас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261125" y="5334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34315"/>
              <a:buFont typeface="Arial"/>
              <a:buNone/>
            </a:pPr>
            <a:r>
              <a:rPr b="1" lang="ru" sz="3205">
                <a:solidFill>
                  <a:srgbClr val="3D3D3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Чинники,які руйнують нирки</a:t>
            </a:r>
            <a:endParaRPr b="1" sz="3205">
              <a:solidFill>
                <a:srgbClr val="3D3D3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42307"/>
              <a:buFont typeface="Arial"/>
              <a:buNone/>
            </a:pPr>
            <a:r>
              <a:rPr b="1" lang="ru" sz="2600">
                <a:latin typeface="Times New Roman"/>
                <a:ea typeface="Times New Roman"/>
                <a:cs typeface="Times New Roman"/>
                <a:sym typeface="Times New Roman"/>
              </a:rPr>
              <a:t>Нирки – це природні фільтри нашого організму. Кожен день вони пропускають через себе кілька літрів крові і виділяють приблизно 2 літри відходів і надлишків води. Порушення роботи нирок може призвести до серйозних наслідків.</a:t>
            </a:r>
            <a:endParaRPr b="1"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42307"/>
              <a:buFont typeface="Arial"/>
              <a:buNone/>
            </a:pPr>
            <a:r>
              <a:rPr lang="ru" sz="2600">
                <a:latin typeface="Times New Roman"/>
                <a:ea typeface="Times New Roman"/>
                <a:cs typeface="Times New Roman"/>
                <a:sym typeface="Times New Roman"/>
              </a:rPr>
              <a:t>Однак ми мало замислюємося, що деякі наші звички завдають непоправної шкоди ниркам.</a:t>
            </a:r>
            <a:endParaRPr sz="26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1. Стримування сечовипускання</a:t>
            </a:r>
            <a:endParaRPr/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300">
                <a:latin typeface="Times New Roman"/>
                <a:ea typeface="Times New Roman"/>
                <a:cs typeface="Times New Roman"/>
                <a:sym typeface="Times New Roman"/>
              </a:rPr>
              <a:t>Постійне утримання сечі призводить до переповнення сечового міхура, і порушує нормальну роботу нирок, приводячи до ниркової недостатності і нетримання сечі. Стримування сечовипускання може стати причиною появи багатьох ускладнень в сечових шляхах, наприклад, гіпертрофії сечового міхура, гідронефрозу (розширення порожнини нирки в результаті підвищеного тиску сечі) і ряду інших неприємних і небезпечних захворювань. Коли природа кличе – варто прислухатися.</a:t>
            </a:r>
            <a:endParaRPr sz="2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311700" y="457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3D3D3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Недостатня кількість води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900">
                <a:latin typeface="Times New Roman"/>
                <a:ea typeface="Times New Roman"/>
                <a:cs typeface="Times New Roman"/>
                <a:sym typeface="Times New Roman"/>
              </a:rPr>
              <a:t>Щоб наші нирки виконували добре свої функції, їм необхідна достатня кількість води. Коли організм зневоднений, кров стає густішою, а це погано позначається на нирках. Основною функцією наших нирок є викид метаболічних відходів з нашої системи і баланс еритроцитів в організмі.</a:t>
            </a:r>
            <a:endParaRPr sz="2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200">
                <a:solidFill>
                  <a:srgbClr val="3D3D3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Велике споживання солі (натрію)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3" name="Google Shape;83;p17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5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Основним джерелом натрію для людини є кухонна сіль. Вживаючи сіль у великих кількостях, людина навантажує нирки, які намагаються тримати водно-сольовий обмін в нормі. Добова норма солі для дорослої людини не більше 5-6 грам (1 чайна ложка). Пам’ятайте, що сіль в невеликих кількостях вже міститься в багатьох продуктах, тому рясно досалівая страви, ми непомітно для себе перевищуємо безпечну норму.</a:t>
            </a:r>
            <a:endParaRPr sz="25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latin typeface="Times New Roman"/>
                <a:ea typeface="Times New Roman"/>
                <a:cs typeface="Times New Roman"/>
                <a:sym typeface="Times New Roman"/>
              </a:rPr>
              <a:t>4. Часте використання болезаспокійливих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9" name="Google Shape;89;p18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400">
                <a:highlight>
                  <a:srgbClr val="CCCCCC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У багатьох з нас є звичка приймати анальгетики (безрецептурні болезаспокійливі засоби) для контролю болю і зниження температури і запалення. Нестероїдні протизапальні ліки, такі як аспірин або ібупрофен, – мабуть, найпоширеніші болезаспокійливі у всьому світі. Але зловживання ними може викликати спочатку ураження нирок, а потім повне порушення їх роботи. Якщо у вас знижена функція нирок, не беріть болезаспокійливі засоби, не питаючи свого лікаря.</a:t>
            </a:r>
            <a:endParaRPr sz="2400">
              <a:highlight>
                <a:srgbClr val="CCCCCC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latin typeface="Times New Roman"/>
                <a:ea typeface="Times New Roman"/>
                <a:cs typeface="Times New Roman"/>
                <a:sym typeface="Times New Roman"/>
              </a:rPr>
              <a:t>5. Білкова дієта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5" name="Google Shape;95;p19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200">
                <a:highlight>
                  <a:srgbClr val="A4C2F4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У м’ясі міститься білок, який виводиться з організму через нирки. Тому весь зайвий білок і продукти його розпаду також збільшують навантаження на нирки. У білкових продуктах містяться пурини, які беруть участь в утворенні сечової кислоти. Відповідно, чим більше м’яса ви їсте, тим вище її концентрація. А це призводить до відкладання солей і утворення каменів в нирках. Накопичення кристалів сечової кислоти називається подагричний артрит, або просто «подагра». І при цій проблемі дієтологи радять знизити споживання пурінсодержащіх продуктів.</a:t>
            </a:r>
            <a:endParaRPr sz="2200">
              <a:highlight>
                <a:srgbClr val="A4C2F4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900">
                <a:latin typeface="Times New Roman"/>
                <a:ea typeface="Times New Roman"/>
                <a:cs typeface="Times New Roman"/>
                <a:sym typeface="Times New Roman"/>
              </a:rPr>
              <a:t>6. Зловживання алкоголю</a:t>
            </a:r>
            <a:endParaRPr b="1" sz="2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1" name="Google Shape;101;p20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400">
                <a:highlight>
                  <a:srgbClr val="D9D9D9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Алкоголь – це токсин, який сильно навантажує нирки і печінку. Коли ви п’єте алкогольні напої у великих кількостях, це призводить до відкладення сечової кислоти в ниркових канальцях, що призводить до закупорки трубчастої оболонки. Це, в свою чергу, збільшує ризик ниркової недостатності. Більш того, алкоголь викликає дегідратацію і порушує нормальне функціонування нирок. Якщо ви любите випити, робіть це в міру.</a:t>
            </a:r>
            <a:endParaRPr sz="2400">
              <a:highlight>
                <a:srgbClr val="D9D9D9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latin typeface="Times New Roman"/>
                <a:ea typeface="Times New Roman"/>
                <a:cs typeface="Times New Roman"/>
                <a:sym typeface="Times New Roman"/>
              </a:rPr>
              <a:t>7. Нікотин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7" name="Google Shape;107;p21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700">
                <a:highlight>
                  <a:srgbClr val="666666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За словами Американської Асоціації нефрологічних хворих, (AAKP), куріння є провідним чинником ниркової недостатності кінцевої стадії. Куріння збільшує кров’яний тиск і серцевий ритм, а також зменшує кровотік і звужує кровоносні судини в нирках. Це прискорює дисфункцію нирок і погіршує симптоми існуючих захворювань.</a:t>
            </a:r>
            <a:endParaRPr sz="2700">
              <a:highlight>
                <a:srgbClr val="666666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50">
                <a:latin typeface="Times New Roman"/>
                <a:ea typeface="Times New Roman"/>
                <a:cs typeface="Times New Roman"/>
                <a:sym typeface="Times New Roman"/>
              </a:rPr>
              <a:t>8. Споживання великої кількості кофеїну</a:t>
            </a:r>
            <a:endParaRPr sz="5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3" name="Google Shape;113;p22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600">
                <a:highlight>
                  <a:srgbClr val="999999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Маючи сильну сечогінну дію, кофеїн змушує працювати нирки вхолосту, зневоднюючи організм, що створює підвищене навантаження на орган. Споживання продуктів, що містять велику кількість кофеїну, таких як шоколад, кава і безалкогольні напої, може викликати підвищення рівня артеріального тиску, що, в свою чергу, буде тиснути на нирки, а це може викликати ниркову недостатність.</a:t>
            </a:r>
            <a:endParaRPr sz="2600">
              <a:highlight>
                <a:srgbClr val="999999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300">
                <a:latin typeface="Times New Roman"/>
                <a:ea typeface="Times New Roman"/>
                <a:cs typeface="Times New Roman"/>
                <a:sym typeface="Times New Roman"/>
              </a:rPr>
              <a:t>9. Недосипання</a:t>
            </a:r>
            <a:endParaRPr sz="3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p23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800">
                <a:highlight>
                  <a:srgbClr val="CCCCCC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Якщо говорити в цілому, то недолік сну робить загальний послаблює вплив на всі системи організму. Чи знаєте ви, що під час сну тканини ваших органів регенеруються? Якщо ви часто недосипаєте, пізно лягаєте і рано вставати, то процес відновлення проходить в повному обсязі. У підсумку це може призвести до порушення роботи нирок.</a:t>
            </a:r>
            <a:endParaRPr sz="2800">
              <a:highlight>
                <a:srgbClr val="CCCCCC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800">
                <a:latin typeface="Times New Roman"/>
                <a:ea typeface="Times New Roman"/>
                <a:cs typeface="Times New Roman"/>
                <a:sym typeface="Times New Roman"/>
              </a:rPr>
              <a:t>10. Малорухливий спосіб життя</a:t>
            </a:r>
            <a:endParaRPr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24"/>
          <p:cNvSpPr txBox="1"/>
          <p:nvPr>
            <p:ph idx="1" type="body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2400">
                <a:highlight>
                  <a:srgbClr val="999999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Сидячий спосіб життя підвищує ризик розвитку хронічної хвороби нирок – до такого висновку прийшли вчені Медичної школи при Університеті Юти. Нестача фізичної активності в багатьох випадках стає головною причиною проблем з нирками. Через відсутність фізичної активності в нирках виникають застійні явища. Щоб значно поліпшити здоров’я нирок досить займатися помірною навантаженням 1,5 години в день.</a:t>
            </a:r>
            <a:endParaRPr sz="2400">
              <a:highlight>
                <a:srgbClr val="999999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/>
          <p:nvPr>
            <p:ph idx="1" type="body"/>
          </p:nvPr>
        </p:nvSpPr>
        <p:spPr>
          <a:xfrm>
            <a:off x="248500" y="741225"/>
            <a:ext cx="8520600" cy="333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b="1" lang="ru" sz="2900">
                <a:latin typeface="Times New Roman"/>
                <a:ea typeface="Times New Roman"/>
                <a:cs typeface="Times New Roman"/>
                <a:sym typeface="Times New Roman"/>
              </a:rPr>
              <a:t>Сьогодні за статистикою, ознаки ураження нирок відзначаються у кожного десятого жителя Землі. Левову частку факторів ризику захворювань нирок, складають легкоустранімих, шкідливі звички. Усуньте шкідливі звички і збережете здоров’я не тільки нирок, але і всього організму. Недарма кажуть: «Здорові нирки – це здоровий організм».</a:t>
            </a:r>
            <a:endParaRPr b="1" sz="29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6"/>
          <p:cNvSpPr txBox="1"/>
          <p:nvPr>
            <p:ph type="title"/>
          </p:nvPr>
        </p:nvSpPr>
        <p:spPr>
          <a:xfrm>
            <a:off x="311700" y="3439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6300">
                <a:latin typeface="Times New Roman"/>
                <a:ea typeface="Times New Roman"/>
                <a:cs typeface="Times New Roman"/>
                <a:sym typeface="Times New Roman"/>
              </a:rPr>
              <a:t>Дякую за увагу!</a:t>
            </a:r>
            <a:endParaRPr sz="63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1AFD1"/>
      </a:accent4>
      <a:accent5>
        <a:srgbClr val="0F9D58"/>
      </a:accent5>
      <a:accent6>
        <a:srgbClr val="9C27B0"/>
      </a:accent6>
      <a:hlink>
        <a:srgbClr val="0F9D58"/>
      </a:hlink>
      <a:folHlink>
        <a:srgbClr val="0F9D5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