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56" r:id="rId3"/>
    <p:sldId id="282" r:id="rId4"/>
    <p:sldId id="283" r:id="rId5"/>
    <p:sldId id="284" r:id="rId6"/>
    <p:sldId id="286" r:id="rId7"/>
    <p:sldId id="285" r:id="rId8"/>
    <p:sldId id="287" r:id="rId9"/>
    <p:sldId id="288" r:id="rId10"/>
    <p:sldId id="291" r:id="rId11"/>
    <p:sldId id="257" r:id="rId12"/>
    <p:sldId id="258" r:id="rId13"/>
    <p:sldId id="289" r:id="rId14"/>
    <p:sldId id="290" r:id="rId15"/>
    <p:sldId id="260" r:id="rId16"/>
    <p:sldId id="263" r:id="rId17"/>
    <p:sldId id="281" r:id="rId18"/>
    <p:sldId id="292" r:id="rId19"/>
  </p:sldIdLst>
  <p:sldSz cx="9144000" cy="6858000" type="screen4x3"/>
  <p:notesSz cx="6858000" cy="9144000"/>
  <p:embeddedFontLst>
    <p:embeddedFont>
      <p:font typeface="Century Gothic" pitchFamily="34" charset="0"/>
      <p:regular r:id="rId22"/>
      <p:bold r:id="rId23"/>
      <p:italic r:id="rId24"/>
      <p:boldItalic r:id="rId25"/>
    </p:embeddedFont>
    <p:embeddedFont>
      <p:font typeface="Perpetua" pitchFamily="18" charset="0"/>
      <p:regular r:id="rId26"/>
      <p:bold r:id="rId27"/>
      <p:italic r:id="rId28"/>
      <p:boldItalic r:id="rId29"/>
    </p:embeddedFont>
    <p:embeddedFont>
      <p:font typeface="Comic Sans MS" pitchFamily="66" charset="0"/>
      <p:regular r:id="rId30"/>
      <p:bold r:id="rId31"/>
      <p:italic r:id="rId32"/>
      <p:boldItalic r:id="rId33"/>
    </p:embeddedFont>
    <p:embeddedFont>
      <p:font typeface="Segoe UI" pitchFamily="34" charset="0"/>
      <p:regular r:id="rId34"/>
      <p:bold r:id="rId35"/>
      <p:italic r:id="rId36"/>
      <p:boldItalic r:id="rId37"/>
    </p:embeddedFont>
    <p:embeddedFont>
      <p:font typeface="Calibri" pitchFamily="34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995" autoAdjust="0"/>
    <p:restoredTop sz="94650" autoAdjust="0"/>
  </p:normalViewPr>
  <p:slideViewPr>
    <p:cSldViewPr>
      <p:cViewPr>
        <p:scale>
          <a:sx n="100" d="100"/>
          <a:sy n="100" d="100"/>
        </p:scale>
        <p:origin x="-186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6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41" Type="http://schemas.openxmlformats.org/officeDocument/2006/relationships/font" Target="fonts/font20.fntdata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font" Target="fonts/font19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8B8DF-24AD-4F40-BBFC-89725AEAF415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352DE-026B-4B56-8316-D39959E3BD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2612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D9D4B4-0EC2-42AE-ABEC-26842DCC58CF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105E4-9E70-4B8C-B294-1B0219D999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68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na_strand_border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11" descr="dna_large_no_shadow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rot="8746652">
            <a:off x="5798690" y="-1324736"/>
            <a:ext cx="3002965" cy="3931869"/>
          </a:xfrm>
          <a:prstGeom prst="rect">
            <a:avLst/>
          </a:prstGeom>
        </p:spPr>
      </p:pic>
      <p:pic>
        <p:nvPicPr>
          <p:cNvPr id="10" name="Picture 9" descr="dna_large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609600" y="-195943"/>
            <a:ext cx="6705600" cy="76635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400" y="2862601"/>
            <a:ext cx="7772400" cy="860425"/>
          </a:xfrm>
        </p:spPr>
        <p:txBody>
          <a:bodyPr anchor="b" anchorCtr="0"/>
          <a:lstStyle>
            <a:lvl1pPr algn="l">
              <a:buFontTx/>
              <a:buNone/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81000" y="3581400"/>
            <a:ext cx="7753800" cy="1752600"/>
          </a:xfrm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22435"/>
            <a:ext cx="8305800" cy="4525965"/>
          </a:xfrm>
        </p:spPr>
        <p:txBody>
          <a:bodyPr/>
          <a:lstStyle>
            <a:lvl1pPr marL="173038" indent="-173038">
              <a:lnSpc>
                <a:spcPts val="2600"/>
              </a:lnSpc>
              <a:buClr>
                <a:schemeClr val="accent6">
                  <a:lumMod val="50000"/>
                </a:schemeClr>
              </a:buClr>
              <a:buFont typeface="Arial" pitchFamily="34" charset="0"/>
              <a:buChar char="•"/>
              <a:defRPr sz="2400" b="0">
                <a:solidFill>
                  <a:schemeClr val="accent6">
                    <a:lumMod val="75000"/>
                  </a:schemeClr>
                </a:solidFill>
              </a:defRPr>
            </a:lvl1pPr>
            <a:lvl2pPr marL="684213" indent="-227013">
              <a:lnSpc>
                <a:spcPts val="2600"/>
              </a:lnSpc>
              <a:buClr>
                <a:schemeClr val="accent6">
                  <a:lumMod val="50000"/>
                </a:schemeClr>
              </a:buClr>
              <a:defRPr sz="2000">
                <a:solidFill>
                  <a:schemeClr val="accent6">
                    <a:lumMod val="75000"/>
                  </a:schemeClr>
                </a:solidFill>
              </a:defRPr>
            </a:lvl2pPr>
            <a:lvl3pPr marL="1087438" indent="-173038">
              <a:lnSpc>
                <a:spcPts val="2600"/>
              </a:lnSpc>
              <a:buClr>
                <a:schemeClr val="accent6">
                  <a:lumMod val="50000"/>
                </a:schemeClr>
              </a:buClr>
              <a:defRPr sz="1800">
                <a:solidFill>
                  <a:schemeClr val="accent6">
                    <a:lumMod val="75000"/>
                  </a:schemeClr>
                </a:solidFill>
              </a:defRPr>
            </a:lvl3pPr>
            <a:lvl4pPr marL="1541463" indent="-169863">
              <a:lnSpc>
                <a:spcPts val="2600"/>
              </a:lnSpc>
              <a:buClr>
                <a:schemeClr val="accent6">
                  <a:lumMod val="50000"/>
                </a:schemeClr>
              </a:buClr>
              <a:defRPr sz="1600">
                <a:solidFill>
                  <a:schemeClr val="accent6">
                    <a:lumMod val="75000"/>
                  </a:schemeClr>
                </a:solidFill>
              </a:defRPr>
            </a:lvl4pPr>
            <a:lvl5pPr marL="2001838" indent="-173038">
              <a:lnSpc>
                <a:spcPts val="2600"/>
              </a:lnSpc>
              <a:buClr>
                <a:schemeClr val="accent6">
                  <a:lumMod val="50000"/>
                </a:schemeClr>
              </a:buClr>
              <a:defRPr sz="1400">
                <a:solidFill>
                  <a:schemeClr val="accent6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33400" y="533400"/>
            <a:ext cx="8251200" cy="457200"/>
          </a:xfrm>
        </p:spPr>
        <p:txBody>
          <a:bodyPr>
            <a:normAutofit/>
          </a:bodyPr>
          <a:lstStyle>
            <a:lvl1pPr>
              <a:buClr>
                <a:schemeClr val="accent6">
                  <a:lumMod val="50000"/>
                </a:schemeClr>
              </a:buClr>
              <a:buFont typeface="Arial" pitchFamily="34" charset="0"/>
              <a:buChar char="•"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48400" y="6653837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638075"/>
            <a:ext cx="2133600" cy="365125"/>
          </a:xfrm>
          <a:prstGeom prst="rect">
            <a:avLst/>
          </a:prstGeom>
        </p:spPr>
        <p:txBody>
          <a:bodyPr/>
          <a:lstStyle>
            <a:lvl1pPr algn="l">
              <a:defRPr sz="1200" b="1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304800" y="16200"/>
            <a:ext cx="8229600" cy="639763"/>
          </a:xfrm>
        </p:spPr>
        <p:txBody>
          <a:bodyPr/>
          <a:lstStyle>
            <a:lvl1pPr>
              <a:buClr>
                <a:schemeClr val="accent6">
                  <a:lumMod val="50000"/>
                </a:schemeClr>
              </a:buCl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2133600" y="27492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4800" y="16200"/>
            <a:ext cx="8229600" cy="6397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11800" y="533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2133600" y="13308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2133600" y="20400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2133600" y="33882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2133600" y="40974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2133600" y="48768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87178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1601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4038600" cy="4525964"/>
          </a:xfrm>
        </p:spPr>
        <p:txBody>
          <a:bodyPr/>
          <a:lstStyle>
            <a:lvl1pPr>
              <a:buClr>
                <a:schemeClr val="accent6">
                  <a:lumMod val="50000"/>
                </a:schemeClr>
              </a:buClr>
              <a:defRPr sz="2400"/>
            </a:lvl1pPr>
            <a:lvl2pPr>
              <a:buClr>
                <a:schemeClr val="accent6">
                  <a:lumMod val="50000"/>
                </a:schemeClr>
              </a:buClr>
              <a:defRPr sz="2000"/>
            </a:lvl2pPr>
            <a:lvl3pPr>
              <a:buClr>
                <a:schemeClr val="accent6">
                  <a:lumMod val="50000"/>
                </a:schemeClr>
              </a:buClr>
              <a:defRPr sz="2000"/>
            </a:lvl3pPr>
            <a:lvl4pPr>
              <a:buClr>
                <a:schemeClr val="accent6">
                  <a:lumMod val="50000"/>
                </a:schemeClr>
              </a:buClr>
              <a:defRPr sz="1800"/>
            </a:lvl4pPr>
            <a:lvl5pPr>
              <a:buClr>
                <a:schemeClr val="accent6">
                  <a:lumMod val="50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722436"/>
            <a:ext cx="4038600" cy="4525964"/>
          </a:xfrm>
        </p:spPr>
        <p:txBody>
          <a:bodyPr/>
          <a:lstStyle>
            <a:lvl1pPr>
              <a:buClr>
                <a:schemeClr val="accent6">
                  <a:lumMod val="50000"/>
                </a:schemeClr>
              </a:buClr>
              <a:defRPr sz="2400"/>
            </a:lvl1pPr>
            <a:lvl2pPr>
              <a:buClr>
                <a:schemeClr val="accent6">
                  <a:lumMod val="50000"/>
                </a:schemeClr>
              </a:buClr>
              <a:defRPr sz="2000"/>
            </a:lvl2pPr>
            <a:lvl3pPr>
              <a:buClr>
                <a:schemeClr val="accent6">
                  <a:lumMod val="50000"/>
                </a:schemeClr>
              </a:buClr>
              <a:defRPr sz="2000"/>
            </a:lvl3pPr>
            <a:lvl4pPr>
              <a:buClr>
                <a:schemeClr val="accent6">
                  <a:lumMod val="50000"/>
                </a:schemeClr>
              </a:buClr>
              <a:defRPr sz="1800"/>
            </a:lvl4pPr>
            <a:lvl5pPr>
              <a:buClr>
                <a:schemeClr val="accent6">
                  <a:lumMod val="50000"/>
                </a:schemeClr>
              </a:buCl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>
          <a:xfrm>
            <a:off x="457200" y="6638075"/>
            <a:ext cx="2133600" cy="365125"/>
          </a:xfr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04800" y="-60000"/>
            <a:ext cx="8229600" cy="6397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11800" y="4572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905000"/>
            <a:ext cx="5715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3505199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2971800" y="3505199"/>
            <a:ext cx="5715000" cy="152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-76200" y="-60000"/>
            <a:ext cx="8229600" cy="6397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30800" y="4572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762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28575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56388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762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28575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56388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-76200" y="-76200"/>
            <a:ext cx="8229600" cy="6397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30800" y="4410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143000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4040188" cy="4068763"/>
          </a:xfrm>
        </p:spPr>
        <p:txBody>
          <a:bodyPr/>
          <a:lstStyle>
            <a:lvl1pPr>
              <a:lnSpc>
                <a:spcPct val="100000"/>
              </a:lnSpc>
              <a:buClr>
                <a:schemeClr val="accent6">
                  <a:lumMod val="50000"/>
                </a:schemeClr>
              </a:buClr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>
              <a:lnSpc>
                <a:spcPct val="100000"/>
              </a:lnSpc>
              <a:buClr>
                <a:schemeClr val="accent6">
                  <a:lumMod val="50000"/>
                </a:schemeClr>
              </a:buClr>
              <a:defRPr sz="2000">
                <a:solidFill>
                  <a:schemeClr val="accent6">
                    <a:lumMod val="75000"/>
                  </a:schemeClr>
                </a:solidFill>
              </a:defRPr>
            </a:lvl2pPr>
            <a:lvl3pPr>
              <a:lnSpc>
                <a:spcPct val="100000"/>
              </a:lnSpc>
              <a:buClr>
                <a:schemeClr val="accent6">
                  <a:lumMod val="50000"/>
                </a:schemeClr>
              </a:buClr>
              <a:defRPr sz="1800">
                <a:solidFill>
                  <a:schemeClr val="accent6">
                    <a:lumMod val="75000"/>
                  </a:schemeClr>
                </a:solidFill>
              </a:defRPr>
            </a:lvl3pPr>
            <a:lvl4pPr>
              <a:lnSpc>
                <a:spcPct val="100000"/>
              </a:lnSpc>
              <a:buClr>
                <a:schemeClr val="accent6">
                  <a:lumMod val="50000"/>
                </a:schemeClr>
              </a:buClr>
              <a:defRPr sz="1600">
                <a:solidFill>
                  <a:schemeClr val="accent6">
                    <a:lumMod val="75000"/>
                  </a:schemeClr>
                </a:solidFill>
              </a:defRPr>
            </a:lvl4pPr>
            <a:lvl5pPr>
              <a:lnSpc>
                <a:spcPct val="100000"/>
              </a:lnSpc>
              <a:buClr>
                <a:schemeClr val="accent6">
                  <a:lumMod val="50000"/>
                </a:schemeClr>
              </a:buClr>
              <a:defRPr sz="1600">
                <a:solidFill>
                  <a:schemeClr val="accent6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5839" y="1447800"/>
            <a:ext cx="4041775" cy="4068763"/>
          </a:xfrm>
        </p:spPr>
        <p:txBody>
          <a:bodyPr/>
          <a:lstStyle>
            <a:lvl1pPr>
              <a:buClr>
                <a:schemeClr val="accent6">
                  <a:lumMod val="50000"/>
                </a:schemeClr>
              </a:buClr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>
              <a:buClr>
                <a:schemeClr val="accent6">
                  <a:lumMod val="50000"/>
                </a:schemeClr>
              </a:buClr>
              <a:defRPr sz="2000">
                <a:solidFill>
                  <a:schemeClr val="accent6">
                    <a:lumMod val="75000"/>
                  </a:schemeClr>
                </a:solidFill>
              </a:defRPr>
            </a:lvl2pPr>
            <a:lvl3pPr>
              <a:buClr>
                <a:schemeClr val="accent6">
                  <a:lumMod val="50000"/>
                </a:schemeClr>
              </a:buClr>
              <a:defRPr sz="1800">
                <a:solidFill>
                  <a:schemeClr val="accent6">
                    <a:lumMod val="75000"/>
                  </a:schemeClr>
                </a:solidFill>
              </a:defRPr>
            </a:lvl3pPr>
            <a:lvl4pPr>
              <a:buClr>
                <a:schemeClr val="accent6">
                  <a:lumMod val="50000"/>
                </a:schemeClr>
              </a:buClr>
              <a:defRPr sz="1600">
                <a:solidFill>
                  <a:schemeClr val="accent6">
                    <a:lumMod val="75000"/>
                  </a:schemeClr>
                </a:solidFill>
              </a:defRPr>
            </a:lvl4pPr>
            <a:lvl5pPr>
              <a:buClr>
                <a:schemeClr val="accent6">
                  <a:lumMod val="50000"/>
                </a:schemeClr>
              </a:buClr>
              <a:defRPr sz="1600">
                <a:solidFill>
                  <a:schemeClr val="accent6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4799012" y="1143001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27432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04800" y="-76200"/>
            <a:ext cx="8229600" cy="639763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11800" y="4410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9200" y="457200"/>
            <a:ext cx="8229600" cy="6397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914400" y="97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93836"/>
            <a:ext cx="5111750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1798637"/>
            <a:ext cx="2855913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-76200"/>
            <a:ext cx="8229600" cy="639763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11800" y="4410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5111750" cy="4678363"/>
          </a:xfrm>
        </p:spPr>
        <p:txBody>
          <a:bodyPr/>
          <a:lstStyle>
            <a:lvl1pPr>
              <a:buClr>
                <a:schemeClr val="tx1">
                  <a:lumMod val="95000"/>
                  <a:lumOff val="5000"/>
                </a:schemeClr>
              </a:buClr>
              <a:defRPr sz="3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buClr>
                <a:schemeClr val="tx1">
                  <a:lumMod val="95000"/>
                  <a:lumOff val="5000"/>
                </a:schemeClr>
              </a:buCl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buClr>
                <a:schemeClr val="tx1">
                  <a:lumMod val="95000"/>
                  <a:lumOff val="5000"/>
                </a:schemeClr>
              </a:buCl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buClr>
                <a:schemeClr val="tx1">
                  <a:lumMod val="95000"/>
                  <a:lumOff val="5000"/>
                </a:schemeClr>
              </a:buCl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buClr>
                <a:schemeClr val="tx1">
                  <a:lumMod val="95000"/>
                  <a:lumOff val="5000"/>
                </a:schemeClr>
              </a:buCl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62600" y="1524000"/>
            <a:ext cx="2855913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81000" y="457200"/>
            <a:ext cx="6858000" cy="639763"/>
          </a:xfrm>
        </p:spPr>
        <p:txBody>
          <a:bodyPr/>
          <a:lstStyle>
            <a:lvl1pPr>
              <a:buClr>
                <a:schemeClr val="tx1">
                  <a:lumMod val="95000"/>
                  <a:lumOff val="5000"/>
                </a:schemeClr>
              </a:buClr>
              <a:defRPr sz="28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91600" y="974400"/>
            <a:ext cx="6876000" cy="457200"/>
          </a:xfrm>
        </p:spPr>
        <p:txBody>
          <a:bodyPr>
            <a:normAutofit/>
          </a:bodyPr>
          <a:lstStyle>
            <a:lvl1pPr>
              <a:buFontTx/>
              <a:buNone/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Рисунок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4724400"/>
            <a:ext cx="3962400" cy="33813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304800"/>
            <a:ext cx="6934200" cy="426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5029201"/>
            <a:ext cx="3962400" cy="804863"/>
          </a:xfrm>
        </p:spPr>
        <p:txBody>
          <a:bodyPr>
            <a:normAutofit/>
          </a:bodyPr>
          <a:lstStyle>
            <a:lvl1pPr marL="0" indent="0">
              <a:lnSpc>
                <a:spcPts val="1400"/>
              </a:lnSpc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 descr="dna_strand_b_w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57600" y="762000"/>
            <a:ext cx="600075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503239"/>
            <a:ext cx="1219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03237"/>
            <a:ext cx="7162800" cy="62785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na_strand_b_w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657600" y="762000"/>
            <a:ext cx="600075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397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0000" y="732164"/>
            <a:ext cx="8229600" cy="50593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48400" y="6653837"/>
            <a:ext cx="2895600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638075"/>
            <a:ext cx="2133600" cy="365125"/>
          </a:xfrm>
          <a:prstGeom prst="rect">
            <a:avLst/>
          </a:prstGeom>
        </p:spPr>
        <p:txBody>
          <a:bodyPr/>
          <a:lstStyle>
            <a:lvl1pPr algn="l">
              <a:defRPr sz="1200" b="1">
                <a:solidFill>
                  <a:schemeClr val="tx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257800" y="2895600"/>
            <a:ext cx="1219200" cy="106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erpetua" pitchFamily="18" charset="0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0200" y="2667000"/>
            <a:ext cx="1447800" cy="13716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erpetua" pitchFamily="18" charset="0"/>
              <a:ea typeface="+mj-ea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61" r:id="rId6"/>
    <p:sldLayoutId id="2147483662" r:id="rId7"/>
    <p:sldLayoutId id="2147483653" r:id="rId8"/>
    <p:sldLayoutId id="2147483654" r:id="rId9"/>
    <p:sldLayoutId id="2147483655" r:id="rId10"/>
    <p:sldLayoutId id="2147483656" r:id="rId11"/>
    <p:sldLayoutId id="2147483664" r:id="rId12"/>
    <p:sldLayoutId id="2147483657" r:id="rId13"/>
    <p:sldLayoutId id="2147483658" r:id="rId14"/>
    <p:sldLayoutId id="2147483659" r:id="rId15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Clr>
          <a:schemeClr val="accent6">
            <a:lumMod val="50000"/>
          </a:schemeClr>
        </a:buClr>
        <a:buFont typeface="Arial" pitchFamily="34" charset="0"/>
        <a:buChar char="•"/>
        <a:defRPr sz="3600" b="1" kern="1200" baseline="0">
          <a:solidFill>
            <a:schemeClr val="accent6">
              <a:lumMod val="50000"/>
            </a:schemeClr>
          </a:solidFill>
          <a:latin typeface="+mj-lt"/>
          <a:ea typeface="+mj-ea"/>
          <a:cs typeface="Segoe UI" pitchFamily="34" charset="0"/>
        </a:defRPr>
      </a:lvl1pPr>
    </p:titleStyle>
    <p:bodyStyle>
      <a:lvl1pPr marL="173038" indent="-173038" algn="l" defTabSz="914400" rtl="0" eaLnBrk="1" latinLnBrk="0" hangingPunct="1">
        <a:lnSpc>
          <a:spcPct val="100000"/>
        </a:lnSpc>
        <a:spcBef>
          <a:spcPct val="20000"/>
        </a:spcBef>
        <a:buClr>
          <a:schemeClr val="accent6">
            <a:lumMod val="50000"/>
          </a:schemeClr>
        </a:buClr>
        <a:buSzPct val="70000"/>
        <a:buFont typeface="Arial" pitchFamily="34" charset="0"/>
        <a:buChar char="•"/>
        <a:defRPr sz="3200" kern="1200">
          <a:solidFill>
            <a:schemeClr val="accent6">
              <a:lumMod val="75000"/>
            </a:schemeClr>
          </a:solidFill>
          <a:latin typeface="+mn-lt"/>
          <a:ea typeface="+mn-ea"/>
          <a:cs typeface="Segoe UI" pitchFamily="34" charset="0"/>
        </a:defRPr>
      </a:lvl1pPr>
      <a:lvl2pPr marL="627063" indent="-169863" algn="l" defTabSz="914400" rtl="0" eaLnBrk="1" latinLnBrk="0" hangingPunct="1">
        <a:lnSpc>
          <a:spcPct val="100000"/>
        </a:lnSpc>
        <a:spcBef>
          <a:spcPct val="20000"/>
        </a:spcBef>
        <a:buClr>
          <a:schemeClr val="accent6">
            <a:lumMod val="50000"/>
          </a:schemeClr>
        </a:buClr>
        <a:buSzPct val="70000"/>
        <a:buFont typeface="Arial" pitchFamily="34" charset="0"/>
        <a:buChar char="•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Segoe UI" pitchFamily="34" charset="0"/>
        </a:defRPr>
      </a:lvl2pPr>
      <a:lvl3pPr marL="1030288" indent="-115888" algn="l" defTabSz="914400" rtl="0" eaLnBrk="1" latinLnBrk="0" hangingPunct="1">
        <a:lnSpc>
          <a:spcPct val="100000"/>
        </a:lnSpc>
        <a:spcBef>
          <a:spcPct val="20000"/>
        </a:spcBef>
        <a:buClr>
          <a:schemeClr val="accent6">
            <a:lumMod val="50000"/>
          </a:schemeClr>
        </a:buClr>
        <a:buSzPct val="70000"/>
        <a:buFont typeface="Arial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Segoe UI" pitchFamily="34" charset="0"/>
        </a:defRPr>
      </a:lvl3pPr>
      <a:lvl4pPr marL="1482725" indent="-111125" algn="l" defTabSz="914400" rtl="0" eaLnBrk="1" latinLnBrk="0" hangingPunct="1">
        <a:lnSpc>
          <a:spcPct val="100000"/>
        </a:lnSpc>
        <a:spcBef>
          <a:spcPct val="20000"/>
        </a:spcBef>
        <a:buClr>
          <a:schemeClr val="accent6">
            <a:lumMod val="50000"/>
          </a:schemeClr>
        </a:buClr>
        <a:buSzPct val="70000"/>
        <a:buFont typeface="Arial" pitchFamily="34" charset="0"/>
        <a:buChar char="•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Segoe UI" pitchFamily="34" charset="0"/>
        </a:defRPr>
      </a:lvl4pPr>
      <a:lvl5pPr marL="1944688" indent="-115888" algn="l" defTabSz="914400" rtl="0" eaLnBrk="1" latinLnBrk="0" hangingPunct="1">
        <a:lnSpc>
          <a:spcPct val="100000"/>
        </a:lnSpc>
        <a:spcBef>
          <a:spcPct val="20000"/>
        </a:spcBef>
        <a:buClr>
          <a:schemeClr val="accent6">
            <a:lumMod val="50000"/>
          </a:schemeClr>
        </a:buClr>
        <a:buSzPct val="70000"/>
        <a:buFont typeface="Arial" pitchFamily="34" charset="0"/>
        <a:buChar char="•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5936" y="2348880"/>
            <a:ext cx="7772400" cy="1662178"/>
          </a:xfrm>
        </p:spPr>
        <p:txBody>
          <a:bodyPr/>
          <a:lstStyle/>
          <a:p>
            <a:r>
              <a:rPr lang="uk-UA" sz="4800" dirty="0" smtClean="0">
                <a:latin typeface="Comic Sans MS" pitchFamily="66" charset="0"/>
              </a:rPr>
              <a:t>Генетичний код.</a:t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Біосинтез білка</a:t>
            </a:r>
            <a:endParaRPr lang="en-US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20"/>
            <a:ext cx="8305800" cy="452596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600" dirty="0" err="1">
                <a:latin typeface="Comic Sans MS" pitchFamily="66" charset="0"/>
              </a:rPr>
              <a:t>Абетка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життя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містить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всього</a:t>
            </a:r>
            <a:r>
              <a:rPr lang="ru-RU" sz="3600" dirty="0">
                <a:latin typeface="Comic Sans MS" pitchFamily="66" charset="0"/>
              </a:rPr>
              <a:t> 4 </a:t>
            </a:r>
            <a:r>
              <a:rPr lang="ru-RU" sz="3600" dirty="0" err="1">
                <a:latin typeface="Comic Sans MS" pitchFamily="66" charset="0"/>
              </a:rPr>
              <a:t>літери</a:t>
            </a:r>
            <a:r>
              <a:rPr lang="ru-RU" sz="3600" dirty="0">
                <a:latin typeface="Comic Sans MS" pitchFamily="66" charset="0"/>
              </a:rPr>
              <a:t> - </a:t>
            </a:r>
            <a:r>
              <a:rPr lang="ru-RU" sz="4800" b="1" dirty="0">
                <a:solidFill>
                  <a:srgbClr val="FF0000"/>
                </a:solidFill>
                <a:latin typeface="Comic Sans MS" pitchFamily="66" charset="0"/>
              </a:rPr>
              <a:t>А, Т, Г, Ц,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600" dirty="0" smtClean="0">
                <a:latin typeface="Comic Sans MS" pitchFamily="66" charset="0"/>
              </a:rPr>
              <a:t>але </a:t>
            </a:r>
            <a:r>
              <a:rPr lang="ru-RU" sz="3600" dirty="0">
                <a:latin typeface="Comic Sans MS" pitchFamily="66" charset="0"/>
              </a:rPr>
              <a:t>яка </a:t>
            </a:r>
            <a:r>
              <a:rPr lang="ru-RU" sz="3600" dirty="0" err="1">
                <a:latin typeface="Comic Sans MS" pitchFamily="66" charset="0"/>
              </a:rPr>
              <a:t>різноманітність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слів</a:t>
            </a:r>
            <a:r>
              <a:rPr lang="ru-RU" sz="3600" dirty="0">
                <a:latin typeface="Comic Sans MS" pitchFamily="66" charset="0"/>
              </a:rPr>
              <a:t> та </a:t>
            </a:r>
            <a:r>
              <a:rPr lang="ru-RU" sz="3600" dirty="0" err="1">
                <a:latin typeface="Comic Sans MS" pitchFamily="66" charset="0"/>
              </a:rPr>
              <a:t>змісту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речень</a:t>
            </a:r>
            <a:r>
              <a:rPr lang="ru-RU" sz="3600" dirty="0">
                <a:latin typeface="Comic Sans MS" pitchFamily="66" charset="0"/>
              </a:rPr>
              <a:t>!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600" dirty="0" smtClean="0">
                <a:latin typeface="Comic Sans MS" pitchFamily="66" charset="0"/>
              </a:rPr>
              <a:t>                      </a:t>
            </a:r>
            <a:r>
              <a:rPr lang="ru-RU" sz="3600" dirty="0" err="1" smtClean="0">
                <a:latin typeface="Comic Sans MS" pitchFamily="66" charset="0"/>
              </a:rPr>
              <a:t>Дитяча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енциклопедія</a:t>
            </a:r>
            <a:endParaRPr lang="ru-RU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87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3400" y="1722435"/>
            <a:ext cx="8305800" cy="4802909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sz="2800" dirty="0" err="1" smtClean="0">
                <a:solidFill>
                  <a:schemeClr val="tx1"/>
                </a:solidFill>
                <a:latin typeface="Comic Sans MS" pitchFamily="66" charset="0"/>
              </a:rPr>
              <a:t>сформувати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поняття</a:t>
            </a:r>
            <a:r>
              <a:rPr lang="ru-RU" sz="2800" dirty="0" smtClean="0">
                <a:latin typeface="Comic Sans MS" pitchFamily="66" charset="0"/>
              </a:rPr>
              <a:t> «</a:t>
            </a:r>
            <a:r>
              <a:rPr lang="ru-RU" sz="2800" dirty="0" err="1" smtClean="0">
                <a:solidFill>
                  <a:srgbClr val="FF0000"/>
                </a:solidFill>
                <a:latin typeface="Comic Sans MS" pitchFamily="66" charset="0"/>
              </a:rPr>
              <a:t>генетичний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 код</a:t>
            </a:r>
            <a:r>
              <a:rPr lang="ru-RU" sz="2800" dirty="0" smtClean="0">
                <a:latin typeface="Comic Sans MS" pitchFamily="66" charset="0"/>
              </a:rPr>
              <a:t>», «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кодон</a:t>
            </a:r>
            <a:r>
              <a:rPr lang="ru-RU" sz="2800" dirty="0" smtClean="0">
                <a:latin typeface="Comic Sans MS" pitchFamily="66" charset="0"/>
              </a:rPr>
              <a:t>», «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антикодон</a:t>
            </a:r>
            <a:r>
              <a:rPr lang="ru-RU" sz="2800" dirty="0" smtClean="0">
                <a:latin typeface="Comic Sans MS" pitchFamily="66" charset="0"/>
              </a:rPr>
              <a:t>», «</a:t>
            </a: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стоп-кодон</a:t>
            </a:r>
            <a:r>
              <a:rPr lang="ru-RU" sz="2800" dirty="0" smtClean="0">
                <a:latin typeface="Comic Sans MS" pitchFamily="66" charset="0"/>
              </a:rPr>
              <a:t>»; </a:t>
            </a:r>
            <a:r>
              <a:rPr lang="ru-RU" sz="2800" dirty="0" err="1" smtClean="0">
                <a:latin typeface="Comic Sans MS" pitchFamily="66" charset="0"/>
              </a:rPr>
              <a:t>ознайомити</a:t>
            </a:r>
            <a:r>
              <a:rPr lang="ru-RU" sz="2800" dirty="0" smtClean="0">
                <a:latin typeface="Comic Sans MS" pitchFamily="66" charset="0"/>
              </a:rPr>
              <a:t> з </a:t>
            </a:r>
            <a:r>
              <a:rPr lang="ru-RU" sz="2800" dirty="0" err="1" smtClean="0">
                <a:latin typeface="Comic Sans MS" pitchFamily="66" charset="0"/>
              </a:rPr>
              <a:t>особливостями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генетичного</a:t>
            </a:r>
            <a:r>
              <a:rPr lang="ru-RU" sz="2800" dirty="0" smtClean="0">
                <a:latin typeface="Comic Sans MS" pitchFamily="66" charset="0"/>
              </a:rPr>
              <a:t> коду </a:t>
            </a:r>
            <a:r>
              <a:rPr lang="ru-RU" sz="2800" dirty="0" err="1" smtClean="0">
                <a:latin typeface="Comic Sans MS" pitchFamily="66" charset="0"/>
              </a:rPr>
              <a:t>організмів</a:t>
            </a:r>
            <a:r>
              <a:rPr lang="ru-RU" sz="2800" dirty="0" smtClean="0">
                <a:latin typeface="Comic Sans MS" pitchFamily="66" charset="0"/>
              </a:rPr>
              <a:t>; </a:t>
            </a:r>
            <a:r>
              <a:rPr lang="ru-RU" sz="2800" dirty="0" err="1" smtClean="0">
                <a:latin typeface="Comic Sans MS" pitchFamily="66" charset="0"/>
              </a:rPr>
              <a:t>поглибити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знання</a:t>
            </a:r>
            <a:r>
              <a:rPr lang="ru-RU" sz="2800" dirty="0" smtClean="0">
                <a:latin typeface="Comic Sans MS" pitchFamily="66" charset="0"/>
              </a:rPr>
              <a:t> про принцип </a:t>
            </a:r>
            <a:r>
              <a:rPr lang="ru-RU" sz="2800" dirty="0" err="1" smtClean="0">
                <a:latin typeface="Comic Sans MS" pitchFamily="66" charset="0"/>
              </a:rPr>
              <a:t>комплементарності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нуклеотидів</a:t>
            </a:r>
            <a:r>
              <a:rPr lang="ru-RU" sz="2800" dirty="0">
                <a:latin typeface="Comic Sans MS" pitchFamily="66" charset="0"/>
              </a:rPr>
              <a:t>; </a:t>
            </a:r>
            <a:r>
              <a:rPr lang="ru-RU" sz="2800" dirty="0" err="1">
                <a:latin typeface="Comic Sans MS" pitchFamily="66" charset="0"/>
              </a:rPr>
              <a:t>розкрити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біологічне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значення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генетичного</a:t>
            </a:r>
            <a:r>
              <a:rPr lang="ru-RU" sz="2800" dirty="0">
                <a:latin typeface="Comic Sans MS" pitchFamily="66" charset="0"/>
              </a:rPr>
              <a:t> коду та </a:t>
            </a:r>
            <a:r>
              <a:rPr lang="ru-RU" sz="2800" dirty="0" err="1">
                <a:latin typeface="Comic Sans MS" pitchFamily="66" charset="0"/>
              </a:rPr>
              <a:t>механізм</a:t>
            </a:r>
            <a:r>
              <a:rPr lang="ru-RU" sz="2800" dirty="0">
                <a:latin typeface="Comic Sans MS" pitchFamily="66" charset="0"/>
              </a:rPr>
              <a:t> синтезу </a:t>
            </a:r>
            <a:r>
              <a:rPr lang="ru-RU" sz="2800" dirty="0" err="1">
                <a:latin typeface="Comic Sans MS" pitchFamily="66" charset="0"/>
              </a:rPr>
              <a:t>білка</a:t>
            </a:r>
            <a:r>
              <a:rPr lang="ru-RU" sz="2800" dirty="0">
                <a:latin typeface="Comic Sans MS" pitchFamily="66" charset="0"/>
              </a:rPr>
              <a:t>; </a:t>
            </a:r>
            <a:endParaRPr lang="ru-RU" sz="28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dirty="0" err="1" smtClean="0">
                <a:solidFill>
                  <a:schemeClr val="tx1"/>
                </a:solidFill>
                <a:latin typeface="Comic Sans MS" pitchFamily="66" charset="0"/>
              </a:rPr>
              <a:t>розвивати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пам’ять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увагу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уяву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логічне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мислення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мову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навички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самостійної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роботи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аналізувати</a:t>
            </a:r>
            <a:r>
              <a:rPr lang="ru-RU" sz="2800" dirty="0">
                <a:latin typeface="Comic Sans MS" pitchFamily="66" charset="0"/>
              </a:rPr>
              <a:t> й </a:t>
            </a:r>
            <a:r>
              <a:rPr lang="ru-RU" sz="2800" dirty="0" err="1">
                <a:latin typeface="Comic Sans MS" pitchFamily="66" charset="0"/>
              </a:rPr>
              <a:t>узагальнювати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інформацію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встановлювати</a:t>
            </a:r>
            <a:r>
              <a:rPr lang="ru-RU" sz="2800" dirty="0">
                <a:latin typeface="Comic Sans MS" pitchFamily="66" charset="0"/>
              </a:rPr>
              <a:t> причинно-</a:t>
            </a:r>
            <a:r>
              <a:rPr lang="ru-RU" sz="2800" dirty="0" err="1">
                <a:latin typeface="Comic Sans MS" pitchFamily="66" charset="0"/>
              </a:rPr>
              <a:t>наслідкові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зв’язки</a:t>
            </a:r>
            <a:r>
              <a:rPr lang="ru-RU" sz="2800" dirty="0" smtClean="0">
                <a:latin typeface="Comic Sans MS" pitchFamily="66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Comic Sans MS" pitchFamily="66" charset="0"/>
              </a:rPr>
              <a:t>виховувати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ціннісне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ставлення</a:t>
            </a:r>
            <a:r>
              <a:rPr lang="ru-RU" sz="2800" dirty="0">
                <a:latin typeface="Comic Sans MS" pitchFamily="66" charset="0"/>
              </a:rPr>
              <a:t> до </a:t>
            </a:r>
            <a:r>
              <a:rPr lang="ru-RU" sz="2800" dirty="0" err="1">
                <a:latin typeface="Comic Sans MS" pitchFamily="66" charset="0"/>
              </a:rPr>
              <a:t>будови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всього</a:t>
            </a:r>
            <a:r>
              <a:rPr lang="ru-RU" sz="2800" dirty="0">
                <a:latin typeface="Comic Sans MS" pitchFamily="66" charset="0"/>
              </a:rPr>
              <a:t> живого; </a:t>
            </a:r>
            <a:r>
              <a:rPr lang="ru-RU" sz="2800" dirty="0" err="1">
                <a:latin typeface="Comic Sans MS" pitchFamily="66" charset="0"/>
              </a:rPr>
              <a:t>формувати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науковий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світогляд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інтерес</a:t>
            </a:r>
            <a:r>
              <a:rPr lang="ru-RU" sz="2800" dirty="0">
                <a:latin typeface="Comic Sans MS" pitchFamily="66" charset="0"/>
              </a:rPr>
              <a:t> до предмета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548680"/>
            <a:ext cx="3096344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  <a:latin typeface="Comic Sans MS" pitchFamily="66" charset="0"/>
              </a:rPr>
              <a:t>Мета уроку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1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Компетентності</a:t>
            </a:r>
            <a:r>
              <a:rPr lang="ru-RU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, </a:t>
            </a:r>
            <a:r>
              <a:rPr lang="ru-RU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які</a:t>
            </a:r>
            <a:r>
              <a:rPr lang="ru-RU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 </a:t>
            </a:r>
            <a:r>
              <a:rPr lang="ru-RU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формуються</a:t>
            </a:r>
            <a:r>
              <a:rPr lang="ru-RU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 в </a:t>
            </a:r>
            <a:r>
              <a:rPr lang="ru-RU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учнів</a:t>
            </a:r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: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уміння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вчитися</a:t>
            </a:r>
            <a:r>
              <a:rPr lang="ru-RU" sz="2800" dirty="0">
                <a:latin typeface="Comic Sans MS" pitchFamily="66" charset="0"/>
              </a:rPr>
              <a:t>, </a:t>
            </a:r>
            <a:endParaRPr lang="ru-RU" sz="28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latin typeface="Comic Sans MS" pitchFamily="66" charset="0"/>
              </a:rPr>
              <a:t>спілкуватися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>
                <a:latin typeface="Comic Sans MS" pitchFamily="66" charset="0"/>
              </a:rPr>
              <a:t>державною </a:t>
            </a:r>
            <a:r>
              <a:rPr lang="ru-RU" sz="2800" dirty="0" err="1">
                <a:latin typeface="Comic Sans MS" pitchFamily="66" charset="0"/>
              </a:rPr>
              <a:t>мовою</a:t>
            </a:r>
            <a:r>
              <a:rPr lang="ru-RU" sz="2800" dirty="0">
                <a:latin typeface="Comic Sans MS" pitchFamily="66" charset="0"/>
              </a:rPr>
              <a:t>, </a:t>
            </a:r>
            <a:endParaRPr lang="ru-RU" sz="28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latin typeface="Comic Sans MS" pitchFamily="66" charset="0"/>
              </a:rPr>
              <a:t>соціальна</a:t>
            </a:r>
            <a:r>
              <a:rPr lang="ru-RU" sz="2800" dirty="0">
                <a:latin typeface="Comic Sans MS" pitchFamily="66" charset="0"/>
              </a:rPr>
              <a:t>, </a:t>
            </a:r>
            <a:endParaRPr lang="ru-RU" sz="28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latin typeface="Comic Sans MS" pitchFamily="66" charset="0"/>
              </a:rPr>
              <a:t>комунікативна</a:t>
            </a:r>
            <a:r>
              <a:rPr lang="ru-RU" sz="2800" dirty="0">
                <a:latin typeface="Comic Sans MS" pitchFamily="66" charset="0"/>
              </a:rPr>
              <a:t>, </a:t>
            </a:r>
            <a:endParaRPr lang="ru-RU" sz="28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latin typeface="Comic Sans MS" pitchFamily="66" charset="0"/>
              </a:rPr>
              <a:t>загальнокультурна</a:t>
            </a:r>
            <a:r>
              <a:rPr lang="ru-RU" sz="2800" dirty="0">
                <a:latin typeface="Comic Sans MS" pitchFamily="66" charset="0"/>
              </a:rPr>
              <a:t>, </a:t>
            </a:r>
            <a:endParaRPr lang="ru-RU" sz="28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latin typeface="Comic Sans MS" pitchFamily="66" charset="0"/>
              </a:rPr>
              <a:t>здоров’язбережувальна</a:t>
            </a:r>
            <a:r>
              <a:rPr lang="ru-RU" sz="2800" dirty="0">
                <a:latin typeface="Comic Sans MS" pitchFamily="66" charset="0"/>
              </a:rPr>
              <a:t>, </a:t>
            </a:r>
            <a:endParaRPr lang="ru-RU" sz="28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 dirty="0" err="1" smtClean="0">
                <a:latin typeface="Comic Sans MS" pitchFamily="66" charset="0"/>
              </a:rPr>
              <a:t>науково-природнича</a:t>
            </a:r>
            <a:r>
              <a:rPr lang="ru-RU" sz="2800" dirty="0" smtClean="0">
                <a:latin typeface="Comic Sans MS" pitchFamily="66" charset="0"/>
              </a:rPr>
              <a:t>.   </a:t>
            </a:r>
          </a:p>
          <a:p>
            <a:pPr marL="0" indent="0">
              <a:lnSpc>
                <a:spcPct val="150000"/>
              </a:lnSpc>
              <a:buNone/>
            </a:pP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419872" y="980728"/>
            <a:ext cx="5514896" cy="4572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 smtClean="0"/>
              <a:t>  </a:t>
            </a:r>
            <a:r>
              <a:rPr lang="ru-RU" dirty="0" err="1" smtClean="0">
                <a:latin typeface="Comic Sans MS" pitchFamily="66" charset="0"/>
              </a:rPr>
              <a:t>засвоєння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нових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знань</a:t>
            </a:r>
            <a:r>
              <a:rPr lang="ru-RU" dirty="0">
                <a:latin typeface="Comic Sans MS" pitchFamily="66" charset="0"/>
              </a:rPr>
              <a:t>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3331096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Тип уроку: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923928" y="404664"/>
            <a:ext cx="158417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41" y="3462139"/>
            <a:ext cx="4139952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32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3400" y="1196753"/>
            <a:ext cx="8305800" cy="505164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1. </a:t>
            </a:r>
            <a:r>
              <a:rPr lang="ru-RU" sz="2800" dirty="0" err="1" smtClean="0">
                <a:latin typeface="Comic Sans MS" pitchFamily="66" charset="0"/>
              </a:rPr>
              <a:t>Амінокислот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існує</a:t>
            </a:r>
            <a:r>
              <a:rPr lang="ru-RU" sz="2800" dirty="0">
                <a:latin typeface="Comic Sans MS" pitchFamily="66" charset="0"/>
              </a:rPr>
              <a:t> у </a:t>
            </a:r>
            <a:r>
              <a:rPr lang="ru-RU" sz="2800" dirty="0" err="1">
                <a:latin typeface="Comic Sans MS" pitchFamily="66" charset="0"/>
              </a:rPr>
              <a:t>живих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організмах</a:t>
            </a:r>
            <a:r>
              <a:rPr lang="ru-RU" sz="2800" dirty="0" smtClean="0">
                <a:latin typeface="Comic Sans MS" pitchFamily="66" charset="0"/>
              </a:rPr>
              <a:t>…….</a:t>
            </a:r>
            <a:endParaRPr lang="ru-RU" sz="2800" dirty="0">
              <a:latin typeface="Comic Sans MS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2. </a:t>
            </a:r>
            <a:r>
              <a:rPr lang="ru-RU" sz="2800" dirty="0" err="1" smtClean="0">
                <a:latin typeface="Comic Sans MS" pitchFamily="66" charset="0"/>
              </a:rPr>
              <a:t>Амінокислоти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називаються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незамінними</a:t>
            </a:r>
            <a:r>
              <a:rPr lang="ru-RU" sz="2800" dirty="0" smtClean="0">
                <a:latin typeface="Comic Sans MS" pitchFamily="66" charset="0"/>
              </a:rPr>
              <a:t>, </a:t>
            </a:r>
            <a:r>
              <a:rPr lang="ru-RU" sz="2800" dirty="0" err="1" smtClean="0">
                <a:latin typeface="Comic Sans MS" pitchFamily="66" charset="0"/>
              </a:rPr>
              <a:t>якщо</a:t>
            </a:r>
            <a:endParaRPr lang="ru-RU" sz="2800" dirty="0" smtClean="0">
              <a:latin typeface="Comic Sans MS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3. </a:t>
            </a:r>
            <a:r>
              <a:rPr lang="ru-RU" sz="2800" dirty="0" err="1" smtClean="0">
                <a:latin typeface="Comic Sans MS" pitchFamily="66" charset="0"/>
              </a:rPr>
              <a:t>Скільки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рівнів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структурної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організації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білкової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молекули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знаєте</a:t>
            </a:r>
            <a:r>
              <a:rPr lang="ru-RU" sz="2800" dirty="0" smtClean="0">
                <a:latin typeface="Comic Sans MS" pitchFamily="66" charset="0"/>
              </a:rPr>
              <a:t>…….</a:t>
            </a:r>
            <a:endParaRPr lang="ru-RU" sz="2800" dirty="0">
              <a:latin typeface="Comic Sans MS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4. </a:t>
            </a:r>
            <a:r>
              <a:rPr lang="ru-RU" sz="2800" dirty="0" err="1" smtClean="0">
                <a:latin typeface="Comic Sans MS" pitchFamily="66" charset="0"/>
              </a:rPr>
              <a:t>Первинна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>
                <a:latin typeface="Comic Sans MS" pitchFamily="66" charset="0"/>
              </a:rPr>
              <a:t>структура </a:t>
            </a:r>
            <a:r>
              <a:rPr lang="ru-RU" sz="2800" dirty="0" err="1" smtClean="0">
                <a:latin typeface="Comic Sans MS" pitchFamily="66" charset="0"/>
              </a:rPr>
              <a:t>білка</a:t>
            </a:r>
            <a:r>
              <a:rPr lang="ru-RU" sz="2800" dirty="0" smtClean="0">
                <a:latin typeface="Comic Sans MS" pitchFamily="66" charset="0"/>
              </a:rPr>
              <a:t> представлена…..</a:t>
            </a:r>
            <a:endParaRPr lang="ru-RU" sz="2800" dirty="0">
              <a:latin typeface="Comic Sans MS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5. </a:t>
            </a:r>
            <a:r>
              <a:rPr lang="ru-RU" sz="2800" dirty="0" err="1" smtClean="0">
                <a:latin typeface="Comic Sans MS" pitchFamily="66" charset="0"/>
              </a:rPr>
              <a:t>Між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амінокислотами</a:t>
            </a:r>
            <a:r>
              <a:rPr lang="ru-RU" sz="2800" dirty="0">
                <a:latin typeface="Comic Sans MS" pitchFamily="66" charset="0"/>
              </a:rPr>
              <a:t> у </a:t>
            </a:r>
            <a:r>
              <a:rPr lang="ru-RU" sz="2800" dirty="0" err="1">
                <a:latin typeface="Comic Sans MS" pitchFamily="66" charset="0"/>
              </a:rPr>
              <a:t>поліпептидному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ланцюгу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виникають</a:t>
            </a:r>
            <a:r>
              <a:rPr lang="ru-RU" sz="2800" dirty="0" smtClean="0">
                <a:latin typeface="Comic Sans MS" pitchFamily="66" charset="0"/>
              </a:rPr>
              <a:t> …… </a:t>
            </a:r>
            <a:r>
              <a:rPr lang="ru-RU" sz="2800" dirty="0" err="1" smtClean="0">
                <a:latin typeface="Comic Sans MS" pitchFamily="66" charset="0"/>
              </a:rPr>
              <a:t>зв</a:t>
            </a:r>
            <a:r>
              <a:rPr lang="ru-RU" sz="2800" dirty="0" err="1" smtClean="0">
                <a:latin typeface="Comic Sans MS" pitchFamily="66" charset="0"/>
                <a:cs typeface="Arial"/>
              </a:rPr>
              <a:t>'</a:t>
            </a:r>
            <a:r>
              <a:rPr lang="ru-RU" sz="2800" dirty="0" err="1" smtClean="0">
                <a:latin typeface="Comic Sans MS" pitchFamily="66" charset="0"/>
              </a:rPr>
              <a:t>язки</a:t>
            </a:r>
            <a:r>
              <a:rPr lang="ru-RU" sz="2800" dirty="0" smtClean="0">
                <a:latin typeface="Comic Sans MS" pitchFamily="66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6.Вторинна </a:t>
            </a:r>
            <a:r>
              <a:rPr lang="ru-RU" sz="2800" dirty="0">
                <a:latin typeface="Comic Sans MS" pitchFamily="66" charset="0"/>
              </a:rPr>
              <a:t>структура </a:t>
            </a:r>
            <a:r>
              <a:rPr lang="ru-RU" sz="2800" dirty="0" err="1" smtClean="0">
                <a:latin typeface="Comic Sans MS" pitchFamily="66" charset="0"/>
              </a:rPr>
              <a:t>білка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>
                <a:latin typeface="Comic Sans MS" pitchFamily="66" charset="0"/>
              </a:rPr>
              <a:t> представлена </a:t>
            </a:r>
            <a:r>
              <a:rPr lang="ru-RU" sz="2800" dirty="0" smtClean="0">
                <a:latin typeface="Comic Sans MS" pitchFamily="66" charset="0"/>
              </a:rPr>
              <a:t>…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800" dirty="0" smtClean="0">
                <a:latin typeface="Comic Sans MS" pitchFamily="66" charset="0"/>
              </a:rPr>
              <a:t>7. </a:t>
            </a:r>
            <a:r>
              <a:rPr lang="ru-RU" sz="2800" dirty="0" err="1" smtClean="0">
                <a:latin typeface="Comic Sans MS" pitchFamily="66" charset="0"/>
              </a:rPr>
              <a:t>Третинна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>
                <a:latin typeface="Comic Sans MS" pitchFamily="66" charset="0"/>
              </a:rPr>
              <a:t>структура </a:t>
            </a:r>
            <a:r>
              <a:rPr lang="ru-RU" sz="2800" dirty="0" err="1" smtClean="0">
                <a:latin typeface="Comic Sans MS" pitchFamily="66" charset="0"/>
              </a:rPr>
              <a:t>білка</a:t>
            </a:r>
            <a:r>
              <a:rPr lang="ru-RU" sz="2800" dirty="0" smtClean="0">
                <a:latin typeface="Comic Sans MS" pitchFamily="66" charset="0"/>
              </a:rPr>
              <a:t>….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539552" y="692696"/>
            <a:ext cx="8251200" cy="457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dirty="0" smtClean="0">
                <a:solidFill>
                  <a:srgbClr val="FF0000"/>
                </a:solidFill>
                <a:latin typeface="Comic Sans MS" pitchFamily="66" charset="0"/>
              </a:rPr>
              <a:t>Продовжити речення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4800" y="16200"/>
            <a:ext cx="6715472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  <a:latin typeface="Comic Sans MS" pitchFamily="66" charset="0"/>
              </a:rPr>
              <a:t>Актуалізація опорних знань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24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611560" y="620688"/>
            <a:ext cx="8251200" cy="457200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>
                <a:solidFill>
                  <a:srgbClr val="FF0000"/>
                </a:solidFill>
                <a:latin typeface="Comic Sans MS" pitchFamily="66" charset="0"/>
              </a:rPr>
              <a:t>Тестові завдання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Актуалізація</a:t>
            </a: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опорних</a:t>
            </a: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знань</a:t>
            </a: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учнів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7016" y="1340768"/>
            <a:ext cx="88569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1.Вкажіть </a:t>
            </a:r>
            <a:r>
              <a:rPr lang="ru-RU" sz="2000" dirty="0" err="1">
                <a:latin typeface="Comic Sans MS" pitchFamily="66" charset="0"/>
              </a:rPr>
              <a:t>нуклеїнову</a:t>
            </a:r>
            <a:r>
              <a:rPr lang="ru-RU" sz="2000" dirty="0">
                <a:latin typeface="Comic Sans MS" pitchFamily="66" charset="0"/>
              </a:rPr>
              <a:t> кислоту:</a:t>
            </a:r>
          </a:p>
          <a:p>
            <a:r>
              <a:rPr lang="ru-RU" sz="2000" dirty="0" smtClean="0">
                <a:latin typeface="Comic Sans MS" pitchFamily="66" charset="0"/>
              </a:rPr>
              <a:t>а)Глюкоза    б)</a:t>
            </a:r>
            <a:r>
              <a:rPr lang="ru-RU" sz="2000" dirty="0" err="1" smtClean="0">
                <a:latin typeface="Comic Sans MS" pitchFamily="66" charset="0"/>
              </a:rPr>
              <a:t>Гліцерин</a:t>
            </a:r>
            <a:r>
              <a:rPr lang="ru-RU" sz="2000" dirty="0" smtClean="0">
                <a:latin typeface="Comic Sans MS" pitchFamily="66" charset="0"/>
              </a:rPr>
              <a:t>       в)РНК     г)</a:t>
            </a:r>
            <a:r>
              <a:rPr lang="ru-RU" sz="2000" dirty="0" err="1" smtClean="0">
                <a:latin typeface="Comic Sans MS" pitchFamily="66" charset="0"/>
              </a:rPr>
              <a:t>Ортофосфорна</a:t>
            </a:r>
            <a:r>
              <a:rPr lang="ru-RU" sz="2000" dirty="0" smtClean="0">
                <a:latin typeface="Comic Sans MS" pitchFamily="66" charset="0"/>
              </a:rPr>
              <a:t> кислота  д)ДНК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2.Реплікація-це</a:t>
            </a:r>
            <a:r>
              <a:rPr lang="ru-RU" sz="2000" dirty="0">
                <a:latin typeface="Comic Sans MS" pitchFamily="66" charset="0"/>
              </a:rPr>
              <a:t>...</a:t>
            </a:r>
          </a:p>
          <a:p>
            <a:r>
              <a:rPr lang="ru-RU" sz="2000" dirty="0" smtClean="0">
                <a:latin typeface="Comic Sans MS" pitchFamily="66" charset="0"/>
              </a:rPr>
              <a:t>а)Синтез </a:t>
            </a:r>
            <a:r>
              <a:rPr lang="ru-RU" sz="2000" dirty="0" err="1">
                <a:latin typeface="Comic Sans MS" pitchFamily="66" charset="0"/>
              </a:rPr>
              <a:t>молекули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 smtClean="0">
                <a:latin typeface="Comic Sans MS" pitchFamily="66" charset="0"/>
              </a:rPr>
              <a:t>іРНК</a:t>
            </a:r>
            <a:r>
              <a:rPr lang="ru-RU" sz="2000" dirty="0" smtClean="0">
                <a:latin typeface="Comic Sans MS" pitchFamily="66" charset="0"/>
              </a:rPr>
              <a:t>  </a:t>
            </a:r>
          </a:p>
          <a:p>
            <a:r>
              <a:rPr lang="ru-RU" sz="2000" dirty="0" smtClean="0">
                <a:latin typeface="Comic Sans MS" pitchFamily="66" charset="0"/>
              </a:rPr>
              <a:t> б)</a:t>
            </a:r>
            <a:r>
              <a:rPr lang="ru-RU" sz="2000" dirty="0" err="1" smtClean="0">
                <a:latin typeface="Comic Sans MS" pitchFamily="66" charset="0"/>
              </a:rPr>
              <a:t>Здатність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молекули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нуклеїнової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кислоти</a:t>
            </a:r>
            <a:r>
              <a:rPr lang="ru-RU" sz="2000" dirty="0">
                <a:latin typeface="Comic Sans MS" pitchFamily="66" charset="0"/>
              </a:rPr>
              <a:t> до </a:t>
            </a:r>
            <a:r>
              <a:rPr lang="ru-RU" sz="2000" dirty="0" err="1">
                <a:latin typeface="Comic Sans MS" pitchFamily="66" charset="0"/>
              </a:rPr>
              <a:t>відновлення</a:t>
            </a:r>
            <a:r>
              <a:rPr lang="ru-RU" sz="2000" dirty="0">
                <a:latin typeface="Comic Sans MS" pitchFamily="66" charset="0"/>
              </a:rPr>
              <a:t>.</a:t>
            </a:r>
          </a:p>
          <a:p>
            <a:r>
              <a:rPr lang="ru-RU" sz="2000" dirty="0" smtClean="0">
                <a:latin typeface="Comic Sans MS" pitchFamily="66" charset="0"/>
              </a:rPr>
              <a:t>в)</a:t>
            </a:r>
            <a:r>
              <a:rPr lang="ru-RU" sz="2000" dirty="0" err="1" smtClean="0">
                <a:latin typeface="Comic Sans MS" pitchFamily="66" charset="0"/>
              </a:rPr>
              <a:t>Приєднання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амінокислоти</a:t>
            </a:r>
            <a:r>
              <a:rPr lang="ru-RU" sz="2000" dirty="0">
                <a:latin typeface="Comic Sans MS" pitchFamily="66" charset="0"/>
              </a:rPr>
              <a:t> до </a:t>
            </a:r>
            <a:r>
              <a:rPr lang="ru-RU" sz="2000" dirty="0" err="1" smtClean="0">
                <a:latin typeface="Comic Sans MS" pitchFamily="66" charset="0"/>
              </a:rPr>
              <a:t>тРНК</a:t>
            </a:r>
            <a:r>
              <a:rPr lang="ru-RU" sz="2000" dirty="0" smtClean="0">
                <a:latin typeface="Comic Sans MS" pitchFamily="66" charset="0"/>
              </a:rPr>
              <a:t>  </a:t>
            </a:r>
          </a:p>
          <a:p>
            <a:r>
              <a:rPr lang="ru-RU" sz="2000" dirty="0" smtClean="0">
                <a:latin typeface="Comic Sans MS" pitchFamily="66" charset="0"/>
              </a:rPr>
              <a:t>г)</a:t>
            </a:r>
            <a:r>
              <a:rPr lang="ru-RU" sz="2000" dirty="0" err="1" smtClean="0">
                <a:latin typeface="Comic Sans MS" pitchFamily="66" charset="0"/>
              </a:rPr>
              <a:t>Процес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самоподвоєння</a:t>
            </a:r>
            <a:r>
              <a:rPr lang="ru-RU" sz="2000" dirty="0">
                <a:latin typeface="Comic Sans MS" pitchFamily="66" charset="0"/>
              </a:rPr>
              <a:t> молекул ДНК.</a:t>
            </a:r>
          </a:p>
          <a:p>
            <a:r>
              <a:rPr lang="ru-RU" sz="2000" dirty="0" smtClean="0">
                <a:latin typeface="Comic Sans MS" pitchFamily="66" charset="0"/>
              </a:rPr>
              <a:t>3.Види </a:t>
            </a:r>
            <a:r>
              <a:rPr lang="ru-RU" sz="2000" dirty="0" err="1">
                <a:latin typeface="Comic Sans MS" pitchFamily="66" charset="0"/>
              </a:rPr>
              <a:t>РНК,які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синтезуються</a:t>
            </a:r>
            <a:r>
              <a:rPr lang="ru-RU" sz="2000" dirty="0">
                <a:latin typeface="Comic Sans MS" pitchFamily="66" charset="0"/>
              </a:rPr>
              <a:t> на молекулах ДНК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іРНК</a:t>
            </a:r>
            <a:r>
              <a:rPr lang="ru-RU" sz="2000" dirty="0" smtClean="0">
                <a:latin typeface="Comic Sans MS" pitchFamily="66" charset="0"/>
              </a:rPr>
              <a:t>  б)</a:t>
            </a:r>
            <a:r>
              <a:rPr lang="ru-RU" sz="2000" dirty="0" err="1" smtClean="0">
                <a:latin typeface="Comic Sans MS" pitchFamily="66" charset="0"/>
              </a:rPr>
              <a:t>тРНК</a:t>
            </a:r>
            <a:r>
              <a:rPr lang="ru-RU" sz="2000" dirty="0" smtClean="0">
                <a:latin typeface="Comic Sans MS" pitchFamily="66" charset="0"/>
              </a:rPr>
              <a:t>   в)АТФ  г)</a:t>
            </a:r>
            <a:r>
              <a:rPr lang="ru-RU" sz="2000" dirty="0" err="1" smtClean="0">
                <a:latin typeface="Comic Sans MS" pitchFamily="66" charset="0"/>
              </a:rPr>
              <a:t>рРНК</a:t>
            </a:r>
            <a:r>
              <a:rPr lang="ru-RU" sz="2000" dirty="0" smtClean="0">
                <a:latin typeface="Comic Sans MS" pitchFamily="66" charset="0"/>
              </a:rPr>
              <a:t>   д)ДНК   е)АДФ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4.Вид </a:t>
            </a:r>
            <a:r>
              <a:rPr lang="ru-RU" sz="2000" dirty="0">
                <a:latin typeface="Comic Sans MS" pitchFamily="66" charset="0"/>
              </a:rPr>
              <a:t>РНК ,яка </a:t>
            </a:r>
            <a:r>
              <a:rPr lang="ru-RU" sz="2000" dirty="0" err="1">
                <a:latin typeface="Comic Sans MS" pitchFamily="66" charset="0"/>
              </a:rPr>
              <a:t>має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специфічну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будову</a:t>
            </a:r>
            <a:r>
              <a:rPr lang="ru-RU" sz="2000" dirty="0">
                <a:latin typeface="Comic Sans MS" pitchFamily="66" charset="0"/>
              </a:rPr>
              <a:t> (листок </a:t>
            </a:r>
            <a:r>
              <a:rPr lang="ru-RU" sz="2000" dirty="0" err="1">
                <a:latin typeface="Comic Sans MS" pitchFamily="66" charset="0"/>
              </a:rPr>
              <a:t>конюшини</a:t>
            </a:r>
            <a:r>
              <a:rPr lang="ru-RU" sz="2000" dirty="0">
                <a:latin typeface="Comic Sans MS" pitchFamily="66" charset="0"/>
              </a:rPr>
              <a:t>)...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іРНК</a:t>
            </a:r>
            <a:r>
              <a:rPr lang="ru-RU" sz="2000" dirty="0" smtClean="0">
                <a:latin typeface="Comic Sans MS" pitchFamily="66" charset="0"/>
              </a:rPr>
              <a:t> б)</a:t>
            </a:r>
            <a:r>
              <a:rPr lang="ru-RU" sz="2000" dirty="0" err="1" smtClean="0">
                <a:latin typeface="Comic Sans MS" pitchFamily="66" charset="0"/>
              </a:rPr>
              <a:t>тРНК</a:t>
            </a:r>
            <a:r>
              <a:rPr lang="ru-RU" sz="2000" dirty="0" smtClean="0">
                <a:latin typeface="Comic Sans MS" pitchFamily="66" charset="0"/>
              </a:rPr>
              <a:t>  в)</a:t>
            </a:r>
            <a:r>
              <a:rPr lang="ru-RU" sz="2000" dirty="0" err="1" smtClean="0">
                <a:latin typeface="Comic Sans MS" pitchFamily="66" charset="0"/>
              </a:rPr>
              <a:t>рРНК</a:t>
            </a:r>
            <a:r>
              <a:rPr lang="ru-RU" sz="2000" dirty="0" smtClean="0">
                <a:latin typeface="Comic Sans MS" pitchFamily="66" charset="0"/>
              </a:rPr>
              <a:t> г)</a:t>
            </a:r>
            <a:r>
              <a:rPr lang="ru-RU" sz="2000" dirty="0" err="1" smtClean="0">
                <a:latin typeface="Comic Sans MS" pitchFamily="66" charset="0"/>
              </a:rPr>
              <a:t>мРНК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5.Принцип,за </a:t>
            </a:r>
            <a:r>
              <a:rPr lang="ru-RU" sz="2000" dirty="0" err="1">
                <a:latin typeface="Comic Sans MS" pitchFamily="66" charset="0"/>
              </a:rPr>
              <a:t>яким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відбувається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транскрипція</a:t>
            </a:r>
            <a:r>
              <a:rPr lang="ru-RU" sz="2000" dirty="0">
                <a:latin typeface="Comic Sans MS" pitchFamily="66" charset="0"/>
              </a:rPr>
              <a:t>...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Комплементарності</a:t>
            </a:r>
            <a:r>
              <a:rPr lang="ru-RU" sz="2000" dirty="0" smtClean="0">
                <a:latin typeface="Comic Sans MS" pitchFamily="66" charset="0"/>
              </a:rPr>
              <a:t>  б)</a:t>
            </a:r>
            <a:r>
              <a:rPr lang="ru-RU" sz="2000" dirty="0" err="1" smtClean="0">
                <a:latin typeface="Comic Sans MS" pitchFamily="66" charset="0"/>
              </a:rPr>
              <a:t>Подвоєності</a:t>
            </a:r>
            <a:r>
              <a:rPr lang="ru-RU" sz="2000" dirty="0" smtClean="0">
                <a:latin typeface="Comic Sans MS" pitchFamily="66" charset="0"/>
              </a:rPr>
              <a:t>  в)</a:t>
            </a:r>
            <a:r>
              <a:rPr lang="ru-RU" sz="2000" dirty="0" err="1" smtClean="0">
                <a:latin typeface="Comic Sans MS" pitchFamily="66" charset="0"/>
              </a:rPr>
              <a:t>Матричний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принцип</a:t>
            </a:r>
          </a:p>
          <a:p>
            <a:r>
              <a:rPr lang="ru-RU" sz="2000" dirty="0" smtClean="0">
                <a:latin typeface="Comic Sans MS" pitchFamily="66" charset="0"/>
              </a:rPr>
              <a:t> 6.РНК </a:t>
            </a:r>
            <a:r>
              <a:rPr lang="ru-RU" sz="2000" dirty="0" err="1">
                <a:latin typeface="Comic Sans MS" pitchFamily="66" charset="0"/>
              </a:rPr>
              <a:t>міститься</a:t>
            </a:r>
            <a:r>
              <a:rPr lang="ru-RU" sz="2000" dirty="0">
                <a:latin typeface="Comic Sans MS" pitchFamily="66" charset="0"/>
              </a:rPr>
              <a:t> в..</a:t>
            </a:r>
          </a:p>
          <a:p>
            <a:r>
              <a:rPr lang="ru-RU" sz="2000" dirty="0" smtClean="0">
                <a:latin typeface="Comic Sans MS" pitchFamily="66" charset="0"/>
              </a:rPr>
              <a:t>а)Хлоропластах б)</a:t>
            </a:r>
            <a:r>
              <a:rPr lang="ru-RU" sz="2000" dirty="0" err="1" smtClean="0">
                <a:latin typeface="Comic Sans MS" pitchFamily="66" charset="0"/>
              </a:rPr>
              <a:t>Ядрі</a:t>
            </a:r>
            <a:r>
              <a:rPr lang="ru-RU" sz="2000" dirty="0" smtClean="0">
                <a:latin typeface="Comic Sans MS" pitchFamily="66" charset="0"/>
              </a:rPr>
              <a:t>    в)</a:t>
            </a:r>
            <a:r>
              <a:rPr lang="ru-RU" sz="2000" dirty="0" err="1" smtClean="0">
                <a:latin typeface="Comic Sans MS" pitchFamily="66" charset="0"/>
              </a:rPr>
              <a:t>Мітохондріях</a:t>
            </a:r>
            <a:r>
              <a:rPr lang="ru-RU" sz="2000" dirty="0" smtClean="0">
                <a:latin typeface="Comic Sans MS" pitchFamily="66" charset="0"/>
              </a:rPr>
              <a:t>  </a:t>
            </a:r>
            <a:r>
              <a:rPr lang="ru-RU" sz="2000" dirty="0">
                <a:latin typeface="Comic Sans MS" pitchFamily="66" charset="0"/>
              </a:rPr>
              <a:t>г</a:t>
            </a:r>
            <a:r>
              <a:rPr lang="ru-RU" sz="2000" dirty="0" smtClean="0">
                <a:latin typeface="Comic Sans MS" pitchFamily="66" charset="0"/>
              </a:rPr>
              <a:t>) </a:t>
            </a:r>
            <a:r>
              <a:rPr lang="ru-RU" sz="2000" dirty="0" err="1" smtClean="0">
                <a:latin typeface="Comic Sans MS" pitchFamily="66" charset="0"/>
              </a:rPr>
              <a:t>Плазмалемі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д)</a:t>
            </a:r>
            <a:r>
              <a:rPr lang="ru-RU" sz="2000" dirty="0" err="1" smtClean="0">
                <a:latin typeface="Comic Sans MS" pitchFamily="66" charset="0"/>
              </a:rPr>
              <a:t>Клітинному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 smtClean="0">
                <a:latin typeface="Comic Sans MS" pitchFamily="66" charset="0"/>
              </a:rPr>
              <a:t>центрі</a:t>
            </a:r>
            <a:r>
              <a:rPr lang="ru-RU" sz="2000" dirty="0" smtClean="0">
                <a:latin typeface="Comic Sans MS" pitchFamily="66" charset="0"/>
              </a:rPr>
              <a:t>   е)</a:t>
            </a:r>
            <a:r>
              <a:rPr lang="ru-RU" sz="2000" dirty="0" err="1" smtClean="0">
                <a:latin typeface="Comic Sans MS" pitchFamily="66" charset="0"/>
              </a:rPr>
              <a:t>Мікротрубочках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75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4"/>
          </p:nvPr>
        </p:nvSpPr>
        <p:spPr>
          <a:xfrm>
            <a:off x="4614172" y="1196752"/>
            <a:ext cx="4041775" cy="40687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Comic Sans MS" pitchFamily="66" charset="0"/>
              </a:rPr>
              <a:t>У </a:t>
            </a:r>
            <a:r>
              <a:rPr lang="ru-RU" dirty="0" err="1">
                <a:latin typeface="Comic Sans MS" pitchFamily="66" charset="0"/>
              </a:rPr>
              <a:t>живій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клітині</a:t>
            </a:r>
            <a:r>
              <a:rPr lang="ru-RU" dirty="0">
                <a:latin typeface="Comic Sans MS" pitchFamily="66" charset="0"/>
              </a:rPr>
              <a:t> синтез </a:t>
            </a:r>
            <a:r>
              <a:rPr lang="ru-RU" dirty="0" err="1">
                <a:latin typeface="Comic Sans MS" pitchFamily="66" charset="0"/>
              </a:rPr>
              <a:t>однієї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молекули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білка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 smtClean="0">
                <a:latin typeface="Comic Sans MS" pitchFamily="66" charset="0"/>
              </a:rPr>
              <a:t>складається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з 200—300 </a:t>
            </a:r>
            <a:r>
              <a:rPr lang="ru-RU" dirty="0" err="1">
                <a:latin typeface="Comic Sans MS" pitchFamily="66" charset="0"/>
              </a:rPr>
              <a:t>амінокислотних</a:t>
            </a:r>
            <a:r>
              <a:rPr lang="ru-RU" dirty="0">
                <a:latin typeface="Comic Sans MS" pitchFamily="66" charset="0"/>
              </a:rPr>
              <a:t> ланок, </a:t>
            </a:r>
            <a:r>
              <a:rPr lang="ru-RU" dirty="0" err="1">
                <a:latin typeface="Comic Sans MS" pitchFamily="66" charset="0"/>
              </a:rPr>
              <a:t>здійснюється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дуже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 smtClean="0">
                <a:latin typeface="Comic Sans MS" pitchFamily="66" charset="0"/>
              </a:rPr>
              <a:t>швидко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— за 3-4 </a:t>
            </a:r>
            <a:r>
              <a:rPr lang="ru-RU" dirty="0" err="1">
                <a:latin typeface="Comic Sans MS" pitchFamily="66" charset="0"/>
              </a:rPr>
              <a:t>хв</a:t>
            </a:r>
            <a:r>
              <a:rPr lang="ru-RU" dirty="0">
                <a:latin typeface="Comic Sans MS" pitchFamily="66" charset="0"/>
              </a:rPr>
              <a:t>. </a:t>
            </a:r>
            <a:endParaRPr lang="ru-RU" dirty="0" smtClean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Comic Sans MS" pitchFamily="66" charset="0"/>
              </a:rPr>
              <a:t>Половина </a:t>
            </a:r>
            <a:r>
              <a:rPr lang="ru-RU" dirty="0" err="1">
                <a:latin typeface="Comic Sans MS" pitchFamily="66" charset="0"/>
              </a:rPr>
              <a:t>білків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нашого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тіла</a:t>
            </a:r>
            <a:r>
              <a:rPr lang="ru-RU" dirty="0">
                <a:latin typeface="Comic Sans MS" pitchFamily="66" charset="0"/>
              </a:rPr>
              <a:t> (</a:t>
            </a:r>
            <a:r>
              <a:rPr lang="ru-RU" dirty="0" err="1" smtClean="0">
                <a:latin typeface="Comic Sans MS" pitchFamily="66" charset="0"/>
              </a:rPr>
              <a:t>усього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в </a:t>
            </a:r>
            <a:r>
              <a:rPr lang="ru-RU" dirty="0" err="1">
                <a:latin typeface="Comic Sans MS" pitchFamily="66" charset="0"/>
              </a:rPr>
              <a:t>ньому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близько</a:t>
            </a:r>
            <a:r>
              <a:rPr lang="ru-RU" dirty="0">
                <a:latin typeface="Comic Sans MS" pitchFamily="66" charset="0"/>
              </a:rPr>
              <a:t> 17 кг </a:t>
            </a:r>
            <a:r>
              <a:rPr lang="ru-RU" dirty="0" err="1">
                <a:latin typeface="Comic Sans MS" pitchFamily="66" charset="0"/>
              </a:rPr>
              <a:t>білка</a:t>
            </a:r>
            <a:r>
              <a:rPr lang="ru-RU" dirty="0">
                <a:latin typeface="Comic Sans MS" pitchFamily="66" charset="0"/>
              </a:rPr>
              <a:t>) </a:t>
            </a:r>
            <a:r>
              <a:rPr lang="ru-RU" dirty="0" err="1">
                <a:latin typeface="Comic Sans MS" pitchFamily="66" charset="0"/>
              </a:rPr>
              <a:t>відновлюється</a:t>
            </a:r>
            <a:r>
              <a:rPr lang="ru-RU" dirty="0">
                <a:latin typeface="Comic Sans MS" pitchFamily="66" charset="0"/>
              </a:rPr>
              <a:t> за 80 </a:t>
            </a:r>
            <a:r>
              <a:rPr lang="ru-RU" dirty="0" err="1">
                <a:latin typeface="Comic Sans MS" pitchFamily="66" charset="0"/>
              </a:rPr>
              <a:t>днів</a:t>
            </a:r>
            <a:r>
              <a:rPr lang="ru-RU" dirty="0">
                <a:latin typeface="Comic Sans MS" pitchFamily="66" charset="0"/>
              </a:rPr>
              <a:t>. </a:t>
            </a:r>
            <a:endParaRPr lang="ru-RU" dirty="0" smtClean="0"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Comic Sans MS" pitchFamily="66" charset="0"/>
              </a:rPr>
              <a:t>Протягом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усього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життя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людина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відновлює</a:t>
            </a:r>
            <a:r>
              <a:rPr lang="ru-RU" dirty="0">
                <a:latin typeface="Comic Sans MS" pitchFamily="66" charset="0"/>
              </a:rPr>
              <a:t> весь </a:t>
            </a:r>
            <a:r>
              <a:rPr lang="ru-RU" dirty="0" err="1">
                <a:latin typeface="Comic Sans MS" pitchFamily="66" charset="0"/>
              </a:rPr>
              <a:t>свій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білковий</a:t>
            </a:r>
            <a:r>
              <a:rPr lang="ru-RU" dirty="0">
                <a:latin typeface="Comic Sans MS" pitchFamily="66" charset="0"/>
              </a:rPr>
              <a:t> склад </a:t>
            </a:r>
            <a:r>
              <a:rPr lang="ru-RU" dirty="0" err="1">
                <a:latin typeface="Comic Sans MS" pitchFamily="66" charset="0"/>
              </a:rPr>
              <a:t>близько</a:t>
            </a:r>
            <a:r>
              <a:rPr lang="ru-RU" dirty="0">
                <a:latin typeface="Comic Sans MS" pitchFamily="66" charset="0"/>
              </a:rPr>
              <a:t> 200 </a:t>
            </a:r>
            <a:r>
              <a:rPr lang="ru-RU" dirty="0" err="1">
                <a:latin typeface="Comic Sans MS" pitchFamily="66" charset="0"/>
              </a:rPr>
              <a:t>разів</a:t>
            </a:r>
            <a:r>
              <a:rPr lang="ru-RU" dirty="0">
                <a:latin typeface="Comic Sans MS" pitchFamily="66" charset="0"/>
              </a:rPr>
              <a:t>. 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260648"/>
            <a:ext cx="7632848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Мотивація</a:t>
            </a: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навчальної</a:t>
            </a: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діяльності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2880320" cy="3024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99592" y="4797152"/>
            <a:ext cx="2592288" cy="79208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Comic Sans MS" pitchFamily="66" charset="0"/>
              </a:rPr>
              <a:t>Перший синтезований штучно білок -- інсулін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013176"/>
            <a:ext cx="1836852" cy="152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32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430" y="2322984"/>
            <a:ext cx="3651672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24936" cy="1656185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ru-RU" dirty="0">
                <a:solidFill>
                  <a:schemeClr val="bg1"/>
                </a:solidFill>
                <a:latin typeface="Comic Sans MS" pitchFamily="66" charset="0"/>
              </a:rPr>
              <a:t>ГЕНЕТИЧНИЙ КОД - 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система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запису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генетичної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інформації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про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послідовність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розташування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амінокислот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у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білках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у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вигляді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послідовності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нуклеотидів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у ДНК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або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РНК.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46015"/>
            <a:ext cx="5688632" cy="4167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094040" y="4293096"/>
            <a:ext cx="2915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Comic Sans MS" pitchFamily="66" charset="0"/>
              </a:rPr>
              <a:t>Чотири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різні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нуклеотиди</a:t>
            </a:r>
            <a:r>
              <a:rPr lang="ru-RU" sz="2400" dirty="0">
                <a:latin typeface="Comic Sans MS" pitchFamily="66" charset="0"/>
              </a:rPr>
              <a:t> ДНК </a:t>
            </a:r>
            <a:r>
              <a:rPr lang="ru-RU" sz="2400" dirty="0" err="1">
                <a:latin typeface="Comic Sans MS" pitchFamily="66" charset="0"/>
              </a:rPr>
              <a:t>або</a:t>
            </a:r>
            <a:r>
              <a:rPr lang="ru-RU" sz="2400" dirty="0">
                <a:latin typeface="Comic Sans MS" pitchFamily="66" charset="0"/>
              </a:rPr>
              <a:t> РНК </a:t>
            </a:r>
            <a:r>
              <a:rPr lang="ru-RU" sz="2400" dirty="0" err="1">
                <a:latin typeface="Comic Sans MS" pitchFamily="66" charset="0"/>
              </a:rPr>
              <a:t>можуть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утворювати</a:t>
            </a:r>
            <a:r>
              <a:rPr lang="ru-RU" sz="2400" dirty="0">
                <a:latin typeface="Comic Sans MS" pitchFamily="66" charset="0"/>
              </a:rPr>
              <a:t> 64 </a:t>
            </a:r>
            <a:r>
              <a:rPr lang="ru-RU" sz="2400" dirty="0" err="1">
                <a:latin typeface="Comic Sans MS" pitchFamily="66" charset="0"/>
              </a:rPr>
              <a:t>комбінації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smtClean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459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7600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 </a:t>
            </a:r>
            <a:r>
              <a:rPr lang="ru-RU" sz="2000" dirty="0" err="1">
                <a:latin typeface="Comic Sans MS" pitchFamily="66" charset="0"/>
              </a:rPr>
              <a:t>Генетична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інформація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зчитується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послідовно</a:t>
            </a:r>
            <a:r>
              <a:rPr lang="ru-RU" sz="2000" dirty="0">
                <a:latin typeface="Comic Sans MS" pitchFamily="66" charset="0"/>
              </a:rPr>
              <a:t> - </a:t>
            </a:r>
            <a:r>
              <a:rPr lang="ru-RU" sz="2000" dirty="0" err="1">
                <a:latin typeface="Comic Sans MS" pitchFamily="66" charset="0"/>
              </a:rPr>
              <a:t>крок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smtClean="0">
                <a:latin typeface="Comic Sans MS" pitchFamily="66" charset="0"/>
              </a:rPr>
              <a:t>за </a:t>
            </a:r>
            <a:r>
              <a:rPr lang="ru-RU" sz="2000" dirty="0" err="1" smtClean="0">
                <a:latin typeface="Comic Sans MS" pitchFamily="66" charset="0"/>
              </a:rPr>
              <a:t>кроком</a:t>
            </a:r>
            <a:r>
              <a:rPr lang="ru-RU" sz="2000" dirty="0" smtClean="0">
                <a:latin typeface="Comic Sans MS" pitchFamily="66" charset="0"/>
              </a:rPr>
              <a:t>. </a:t>
            </a:r>
          </a:p>
          <a:p>
            <a:pPr algn="just"/>
            <a:r>
              <a:rPr lang="ru-RU" sz="2000" dirty="0" smtClean="0">
                <a:latin typeface="Comic Sans MS" pitchFamily="66" charset="0"/>
              </a:rPr>
              <a:t>У </a:t>
            </a:r>
            <a:r>
              <a:rPr lang="ru-RU" sz="2000" dirty="0" err="1">
                <a:latin typeface="Comic Sans MS" pitchFamily="66" charset="0"/>
              </a:rPr>
              <a:t>генетичному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коді</a:t>
            </a:r>
            <a:r>
              <a:rPr lang="ru-RU" sz="2000" dirty="0">
                <a:latin typeface="Comic Sans MS" pitchFamily="66" charset="0"/>
              </a:rPr>
              <a:t> є </a:t>
            </a:r>
            <a:r>
              <a:rPr lang="ru-RU" sz="2000" dirty="0" err="1">
                <a:latin typeface="Comic Sans MS" pitchFamily="66" charset="0"/>
              </a:rPr>
              <a:t>також</a:t>
            </a:r>
            <a:r>
              <a:rPr lang="ru-RU" sz="2000" dirty="0">
                <a:latin typeface="Comic Sans MS" pitchFamily="66" charset="0"/>
              </a:rPr>
              <a:t> три </a:t>
            </a:r>
            <a:r>
              <a:rPr lang="ru-RU" sz="2000" dirty="0" err="1">
                <a:latin typeface="Comic Sans MS" pitchFamily="66" charset="0"/>
              </a:rPr>
              <a:t>триплети</a:t>
            </a:r>
            <a:r>
              <a:rPr lang="ru-RU" sz="2000" dirty="0">
                <a:latin typeface="Comic Sans MS" pitchFamily="66" charset="0"/>
              </a:rPr>
              <a:t> (</a:t>
            </a:r>
            <a:r>
              <a:rPr lang="ru-RU" sz="2000" dirty="0">
                <a:solidFill>
                  <a:srgbClr val="FF0000"/>
                </a:solidFill>
                <a:latin typeface="Comic Sans MS" pitchFamily="66" charset="0"/>
              </a:rPr>
              <a:t>УАА, УАГ, УГА</a:t>
            </a:r>
            <a:r>
              <a:rPr lang="ru-RU" sz="2000" dirty="0">
                <a:latin typeface="Comic Sans MS" pitchFamily="66" charset="0"/>
              </a:rPr>
              <a:t>), </a:t>
            </a:r>
            <a:r>
              <a:rPr lang="ru-RU" sz="2000" dirty="0" err="1">
                <a:latin typeface="Comic Sans MS" pitchFamily="66" charset="0"/>
              </a:rPr>
              <a:t>кожний</a:t>
            </a:r>
            <a:r>
              <a:rPr lang="ru-RU" sz="2000" dirty="0">
                <a:latin typeface="Comic Sans MS" pitchFamily="66" charset="0"/>
              </a:rPr>
              <a:t> з </a:t>
            </a:r>
            <a:r>
              <a:rPr lang="ru-RU" sz="2000" dirty="0" err="1">
                <a:latin typeface="Comic Sans MS" pitchFamily="66" charset="0"/>
              </a:rPr>
              <a:t>яких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сигналізує</a:t>
            </a:r>
            <a:r>
              <a:rPr lang="ru-RU" sz="2000" dirty="0">
                <a:latin typeface="Comic Sans MS" pitchFamily="66" charset="0"/>
              </a:rPr>
              <a:t> про </a:t>
            </a:r>
            <a:r>
              <a:rPr lang="ru-RU" sz="2000" dirty="0" err="1">
                <a:latin typeface="Comic Sans MS" pitchFamily="66" charset="0"/>
              </a:rPr>
              <a:t>припинення</a:t>
            </a:r>
            <a:r>
              <a:rPr lang="ru-RU" sz="2000" dirty="0">
                <a:latin typeface="Comic Sans MS" pitchFamily="66" charset="0"/>
              </a:rPr>
              <a:t> синтезу </a:t>
            </a:r>
            <a:r>
              <a:rPr lang="ru-RU" sz="2000" dirty="0" err="1">
                <a:latin typeface="Comic Sans MS" pitchFamily="66" charset="0"/>
              </a:rPr>
              <a:t>поліпептидного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ланцюга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їх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називають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Comic Sans MS" pitchFamily="66" charset="0"/>
              </a:rPr>
              <a:t>стоп-кодонами</a:t>
            </a:r>
            <a:r>
              <a:rPr lang="ru-RU" dirty="0"/>
              <a:t>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20688"/>
            <a:ext cx="3744422" cy="648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22770"/>
            <a:ext cx="5581128" cy="417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2619347"/>
            <a:ext cx="720080" cy="59020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2622770"/>
            <a:ext cx="1512168" cy="29168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2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41776" y="2622770"/>
            <a:ext cx="738336" cy="58678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88224" y="3140968"/>
            <a:ext cx="1368152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656" y="1988840"/>
            <a:ext cx="3059832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83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dna_strand_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8225" y="-381000"/>
            <a:ext cx="2076450" cy="8305800"/>
          </a:xfrm>
          <a:prstGeom prst="rect">
            <a:avLst/>
          </a:prstGeom>
        </p:spPr>
      </p:pic>
      <p:pic>
        <p:nvPicPr>
          <p:cNvPr id="34" name="Picture 33" descr="dna_strand_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091488" y="-342900"/>
            <a:ext cx="2085973" cy="8305800"/>
          </a:xfrm>
          <a:prstGeom prst="rect">
            <a:avLst/>
          </a:prstGeom>
        </p:spPr>
      </p:pic>
      <p:sp>
        <p:nvSpPr>
          <p:cNvPr id="27" name="Flowchart: Delay 26"/>
          <p:cNvSpPr/>
          <p:nvPr/>
        </p:nvSpPr>
        <p:spPr>
          <a:xfrm flipH="1">
            <a:off x="1828800" y="4745567"/>
            <a:ext cx="2095128" cy="567266"/>
          </a:xfrm>
          <a:prstGeom prst="flowChartDelay">
            <a:avLst/>
          </a:prstGeom>
          <a:solidFill>
            <a:schemeClr val="tx1">
              <a:lumMod val="50000"/>
              <a:lumOff val="50000"/>
              <a:alpha val="9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Колінеарність</a:t>
            </a:r>
            <a:r>
              <a:rPr lang="uk-UA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1" name="Picture 30" descr="dna_strand_small_no_bor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43638">
            <a:off x="1043652" y="4385784"/>
            <a:ext cx="1629537" cy="2133600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914650" y="2438400"/>
            <a:ext cx="5867400" cy="609600"/>
          </a:xfrm>
          <a:prstGeom prst="roundRect">
            <a:avLst/>
          </a:prstGeom>
          <a:solidFill>
            <a:schemeClr val="bg1">
              <a:lumMod val="95000"/>
              <a:alpha val="75000"/>
            </a:schemeClr>
          </a:solidFill>
          <a:ln w="63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omic Sans MS" pitchFamily="66" charset="0"/>
            </a:endParaRPr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17"/>
          </p:nvPr>
        </p:nvSpPr>
        <p:spPr>
          <a:xfrm>
            <a:off x="2895600" y="2438400"/>
            <a:ext cx="6629400" cy="838200"/>
          </a:xfrm>
        </p:spPr>
        <p:txBody>
          <a:bodyPr/>
          <a:lstStyle/>
          <a:p>
            <a:r>
              <a:rPr lang="ru-RU" dirty="0" err="1">
                <a:latin typeface="Comic Sans MS" pitchFamily="66" charset="0"/>
              </a:rPr>
              <a:t>кожний</a:t>
            </a:r>
            <a:r>
              <a:rPr lang="ru-RU" dirty="0">
                <a:latin typeface="Comic Sans MS" pitchFamily="66" charset="0"/>
              </a:rPr>
              <a:t> триплет </a:t>
            </a:r>
            <a:r>
              <a:rPr lang="ru-RU" dirty="0" err="1">
                <a:latin typeface="Comic Sans MS" pitchFamily="66" charset="0"/>
              </a:rPr>
              <a:t>кодує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лише</a:t>
            </a:r>
            <a:r>
              <a:rPr lang="ru-RU" dirty="0">
                <a:latin typeface="Comic Sans MS" pitchFamily="66" charset="0"/>
              </a:rPr>
              <a:t> одну </a:t>
            </a:r>
            <a:r>
              <a:rPr lang="ru-RU" dirty="0" err="1">
                <a:latin typeface="Comic Sans MS" pitchFamily="66" charset="0"/>
              </a:rPr>
              <a:t>певну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амінокислоту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514600" y="1676400"/>
            <a:ext cx="6096000" cy="609600"/>
          </a:xfrm>
          <a:prstGeom prst="roundRect">
            <a:avLst/>
          </a:prstGeom>
          <a:solidFill>
            <a:schemeClr val="bg1">
              <a:lumMod val="95000"/>
              <a:alpha val="75000"/>
            </a:schemeClr>
          </a:solidFill>
          <a:ln w="63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omic Sans MS" pitchFamily="66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114800" y="4724400"/>
            <a:ext cx="4953000" cy="609600"/>
          </a:xfrm>
          <a:prstGeom prst="roundRect">
            <a:avLst/>
          </a:prstGeom>
          <a:solidFill>
            <a:schemeClr val="bg1">
              <a:lumMod val="95000"/>
              <a:alpha val="75000"/>
            </a:schemeClr>
          </a:solidFill>
          <a:ln w="63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omic Sans MS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3714750" y="3962400"/>
            <a:ext cx="5257800" cy="609600"/>
          </a:xfrm>
          <a:prstGeom prst="roundRect">
            <a:avLst/>
          </a:prstGeom>
          <a:solidFill>
            <a:schemeClr val="bg1">
              <a:lumMod val="95000"/>
              <a:alpha val="75000"/>
            </a:schemeClr>
          </a:solidFill>
          <a:ln w="63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omic Sans MS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314700" y="3200400"/>
            <a:ext cx="5562600" cy="609600"/>
          </a:xfrm>
          <a:prstGeom prst="roundRect">
            <a:avLst/>
          </a:prstGeom>
          <a:solidFill>
            <a:schemeClr val="bg1">
              <a:lumMod val="95000"/>
              <a:alpha val="75000"/>
            </a:schemeClr>
          </a:solidFill>
          <a:ln w="63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omic Sans MS" pitchFamily="66" charset="0"/>
            </a:endParaRPr>
          </a:p>
        </p:txBody>
      </p:sp>
      <p:sp>
        <p:nvSpPr>
          <p:cNvPr id="46" name="Text Placeholder 45"/>
          <p:cNvSpPr>
            <a:spLocks noGrp="1"/>
          </p:cNvSpPr>
          <p:nvPr>
            <p:ph type="body" sz="quarter" idx="15"/>
          </p:nvPr>
        </p:nvSpPr>
        <p:spPr>
          <a:xfrm>
            <a:off x="3276600" y="3200400"/>
            <a:ext cx="6629400" cy="838200"/>
          </a:xfrm>
        </p:spPr>
        <p:txBody>
          <a:bodyPr/>
          <a:lstStyle/>
          <a:p>
            <a:r>
              <a:rPr lang="ru-RU" dirty="0">
                <a:latin typeface="Comic Sans MS" pitchFamily="66" charset="0"/>
              </a:rPr>
              <a:t>одну </a:t>
            </a:r>
            <a:r>
              <a:rPr lang="ru-RU" dirty="0" err="1">
                <a:latin typeface="Comic Sans MS" pitchFamily="66" charset="0"/>
              </a:rPr>
              <a:t>амінокислоту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можуть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кодувати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кілька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різних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триплетів</a:t>
            </a:r>
            <a:r>
              <a:rPr lang="ru-RU" dirty="0">
                <a:latin typeface="Comic Sans MS" pitchFamily="66" charset="0"/>
              </a:rPr>
              <a:t> 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41040" y="620688"/>
            <a:ext cx="7147520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  <a:latin typeface="Comic Sans MS" pitchFamily="66" charset="0"/>
              </a:rPr>
              <a:t>Властивості генетичного коду</a:t>
            </a:r>
            <a:endParaRPr lang="en-US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1" name="Text Placeholder 40"/>
          <p:cNvSpPr>
            <a:spLocks noGrp="1"/>
          </p:cNvSpPr>
          <p:nvPr>
            <p:ph type="body" sz="quarter" idx="16"/>
          </p:nvPr>
        </p:nvSpPr>
        <p:spPr>
          <a:xfrm>
            <a:off x="2514600" y="1676400"/>
            <a:ext cx="6629400" cy="838200"/>
          </a:xfrm>
        </p:spPr>
        <p:txBody>
          <a:bodyPr/>
          <a:lstStyle/>
          <a:p>
            <a:r>
              <a:rPr lang="ru-RU" dirty="0" err="1">
                <a:latin typeface="Comic Sans MS" pitchFamily="66" charset="0"/>
              </a:rPr>
              <a:t>кожна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амінокислота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кодується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послідовністю</a:t>
            </a:r>
            <a:r>
              <a:rPr lang="ru-RU" dirty="0">
                <a:latin typeface="Comic Sans MS" pitchFamily="66" charset="0"/>
              </a:rPr>
              <a:t> з 3 </a:t>
            </a:r>
            <a:r>
              <a:rPr lang="ru-RU" dirty="0" err="1">
                <a:latin typeface="Comic Sans MS" pitchFamily="66" charset="0"/>
              </a:rPr>
              <a:t>нуклеотидів</a:t>
            </a:r>
            <a:r>
              <a:rPr lang="ru-RU" dirty="0">
                <a:latin typeface="Comic Sans MS" pitchFamily="66" charset="0"/>
              </a:rPr>
              <a:t> - </a:t>
            </a:r>
            <a:r>
              <a:rPr lang="ru-RU" dirty="0" smtClean="0">
                <a:latin typeface="Comic Sans MS" pitchFamily="66" charset="0"/>
              </a:rPr>
              <a:t>триплетом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43" name="Text Placeholder 42"/>
          <p:cNvSpPr>
            <a:spLocks noGrp="1"/>
          </p:cNvSpPr>
          <p:nvPr>
            <p:ph type="body" sz="quarter" idx="18"/>
          </p:nvPr>
        </p:nvSpPr>
        <p:spPr>
          <a:xfrm>
            <a:off x="3657600" y="3962400"/>
            <a:ext cx="6629400" cy="838200"/>
          </a:xfrm>
        </p:spPr>
        <p:txBody>
          <a:bodyPr/>
          <a:lstStyle/>
          <a:p>
            <a:r>
              <a:rPr lang="ru-RU" dirty="0" err="1">
                <a:latin typeface="Comic Sans MS" pitchFamily="66" charset="0"/>
              </a:rPr>
              <a:t>межі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між</a:t>
            </a:r>
            <a:r>
              <a:rPr lang="ru-RU" dirty="0">
                <a:latin typeface="Comic Sans MS" pitchFamily="66" charset="0"/>
              </a:rPr>
              <a:t> триплетами не </a:t>
            </a:r>
            <a:r>
              <a:rPr lang="ru-RU" dirty="0" err="1">
                <a:latin typeface="Comic Sans MS" pitchFamily="66" charset="0"/>
              </a:rPr>
              <a:t>позначено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триплети</a:t>
            </a:r>
            <a:r>
              <a:rPr lang="ru-RU" dirty="0">
                <a:latin typeface="Comic Sans MS" pitchFamily="66" charset="0"/>
              </a:rPr>
              <a:t> </a:t>
            </a:r>
            <a:endParaRPr lang="ru-RU" dirty="0" smtClean="0">
              <a:latin typeface="Comic Sans MS" pitchFamily="66" charset="0"/>
            </a:endParaRPr>
          </a:p>
          <a:p>
            <a:r>
              <a:rPr lang="ru-RU" dirty="0" err="1" smtClean="0">
                <a:latin typeface="Comic Sans MS" pitchFamily="66" charset="0"/>
              </a:rPr>
              <a:t>йдуть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один за одним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44" name="Text Placeholder 43"/>
          <p:cNvSpPr>
            <a:spLocks noGrp="1"/>
          </p:cNvSpPr>
          <p:nvPr>
            <p:ph type="body" sz="quarter" idx="19"/>
          </p:nvPr>
        </p:nvSpPr>
        <p:spPr>
          <a:xfrm>
            <a:off x="4038600" y="4724400"/>
            <a:ext cx="6629400" cy="838200"/>
          </a:xfrm>
        </p:spPr>
        <p:txBody>
          <a:bodyPr/>
          <a:lstStyle/>
          <a:p>
            <a:r>
              <a:rPr lang="ru-RU" dirty="0" err="1">
                <a:latin typeface="Comic Sans MS" pitchFamily="66" charset="0"/>
              </a:rPr>
              <a:t>лінійній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послідовності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нуклеотидів</a:t>
            </a:r>
            <a:r>
              <a:rPr lang="ru-RU" dirty="0">
                <a:latin typeface="Comic Sans MS" pitchFamily="66" charset="0"/>
              </a:rPr>
              <a:t> </a:t>
            </a:r>
            <a:endParaRPr lang="ru-RU" dirty="0" smtClean="0">
              <a:latin typeface="Comic Sans MS" pitchFamily="66" charset="0"/>
            </a:endParaRPr>
          </a:p>
          <a:p>
            <a:r>
              <a:rPr lang="ru-RU" dirty="0" err="1" smtClean="0">
                <a:latin typeface="Comic Sans MS" pitchFamily="66" charset="0"/>
              </a:rPr>
              <a:t>відповідає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лінійна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послідовність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амінокислот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24" name="Flowchart: Delay 23"/>
          <p:cNvSpPr/>
          <p:nvPr/>
        </p:nvSpPr>
        <p:spPr>
          <a:xfrm flipH="1">
            <a:off x="76200" y="1697567"/>
            <a:ext cx="2119536" cy="567266"/>
          </a:xfrm>
          <a:prstGeom prst="flowChartDelay">
            <a:avLst/>
          </a:prstGeom>
          <a:solidFill>
            <a:schemeClr val="bg1">
              <a:lumMod val="85000"/>
              <a:alpha val="75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Триплетність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6" name="Flowchart: Delay 25"/>
          <p:cNvSpPr/>
          <p:nvPr/>
        </p:nvSpPr>
        <p:spPr>
          <a:xfrm flipH="1">
            <a:off x="323528" y="2459567"/>
            <a:ext cx="2191072" cy="567266"/>
          </a:xfrm>
          <a:prstGeom prst="flowChartDelay">
            <a:avLst/>
          </a:prstGeom>
          <a:solidFill>
            <a:schemeClr val="bg1">
              <a:lumMod val="85000"/>
              <a:alpha val="9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Однозначність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8" name="Flowchart: Delay 27"/>
          <p:cNvSpPr/>
          <p:nvPr/>
        </p:nvSpPr>
        <p:spPr>
          <a:xfrm flipH="1">
            <a:off x="762000" y="3221567"/>
            <a:ext cx="2152650" cy="567266"/>
          </a:xfrm>
          <a:prstGeom prst="flowChartDelay">
            <a:avLst/>
          </a:prstGeom>
          <a:solidFill>
            <a:schemeClr val="bg1">
              <a:lumMod val="75000"/>
              <a:alpha val="9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Виродженість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9" name="Flowchart: Delay 28"/>
          <p:cNvSpPr/>
          <p:nvPr/>
        </p:nvSpPr>
        <p:spPr>
          <a:xfrm flipH="1">
            <a:off x="1038224" y="3983567"/>
            <a:ext cx="2371725" cy="567266"/>
          </a:xfrm>
          <a:prstGeom prst="flowChartDelay">
            <a:avLst/>
          </a:prstGeom>
          <a:solidFill>
            <a:schemeClr val="bg1">
              <a:lumMod val="50000"/>
              <a:alpha val="9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Безперервність 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2" name="Flowchart: Delay 27"/>
          <p:cNvSpPr/>
          <p:nvPr/>
        </p:nvSpPr>
        <p:spPr>
          <a:xfrm flipH="1">
            <a:off x="2333624" y="5661248"/>
            <a:ext cx="2454400" cy="567266"/>
          </a:xfrm>
          <a:prstGeom prst="flowChartDelay">
            <a:avLst/>
          </a:prstGeom>
          <a:solidFill>
            <a:schemeClr val="bg1">
              <a:lumMod val="75000"/>
              <a:alpha val="9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Універсальність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5" name="Text Placeholder 40"/>
          <p:cNvSpPr>
            <a:spLocks noGrp="1"/>
          </p:cNvSpPr>
          <p:nvPr>
            <p:ph type="body" sz="quarter" idx="16"/>
          </p:nvPr>
        </p:nvSpPr>
        <p:spPr>
          <a:xfrm>
            <a:off x="4932040" y="5525781"/>
            <a:ext cx="3678560" cy="838200"/>
          </a:xfrm>
        </p:spPr>
        <p:txBody>
          <a:bodyPr>
            <a:normAutofit lnSpcReduction="10000"/>
          </a:bodyPr>
          <a:lstStyle/>
          <a:p>
            <a:r>
              <a:rPr lang="ru-RU" dirty="0" err="1">
                <a:latin typeface="Comic Sans MS" pitchFamily="66" charset="0"/>
              </a:rPr>
              <a:t>генетичний</a:t>
            </a:r>
            <a:r>
              <a:rPr lang="ru-RU" dirty="0">
                <a:latin typeface="Comic Sans MS" pitchFamily="66" charset="0"/>
              </a:rPr>
              <a:t> код </a:t>
            </a:r>
            <a:r>
              <a:rPr lang="ru-RU" dirty="0" err="1">
                <a:latin typeface="Comic Sans MS" pitchFamily="66" charset="0"/>
              </a:rPr>
              <a:t>єдиний</a:t>
            </a:r>
            <a:r>
              <a:rPr lang="ru-RU" dirty="0">
                <a:latin typeface="Comic Sans MS" pitchFamily="66" charset="0"/>
              </a:rPr>
              <a:t> для </a:t>
            </a:r>
            <a:r>
              <a:rPr lang="ru-RU" dirty="0" err="1">
                <a:latin typeface="Comic Sans MS" pitchFamily="66" charset="0"/>
              </a:rPr>
              <a:t>всіх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організмів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які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існують</a:t>
            </a:r>
            <a:r>
              <a:rPr lang="ru-RU" dirty="0">
                <a:latin typeface="Comic Sans MS" pitchFamily="66" charset="0"/>
              </a:rPr>
              <a:t> на </a:t>
            </a:r>
            <a:r>
              <a:rPr lang="ru-RU" dirty="0" err="1">
                <a:latin typeface="Comic Sans MS" pitchFamily="66" charset="0"/>
              </a:rPr>
              <a:t>Землі</a:t>
            </a:r>
            <a:r>
              <a:rPr lang="ru-RU" dirty="0">
                <a:latin typeface="Comic Sans MS" pitchFamily="66" charset="0"/>
              </a:rPr>
              <a:t>.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432" y="2348880"/>
            <a:ext cx="2946954" cy="249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7" descr="dna_strand_small_no_bor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5882362" y="-428280"/>
            <a:ext cx="2769093" cy="362565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9512" y="404664"/>
            <a:ext cx="7075512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  <a:latin typeface="Comic Sans MS" pitchFamily="66" charset="0"/>
              </a:rPr>
              <a:t>Процеси матричного синтезу</a:t>
            </a:r>
            <a:endParaRPr lang="en-US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29000" y="4953000"/>
            <a:ext cx="2362200" cy="1447800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bg1"/>
                </a:solidFill>
                <a:latin typeface="Comic Sans MS" pitchFamily="66" charset="0"/>
              </a:rPr>
              <a:t>Транскрипція</a:t>
            </a:r>
            <a:endParaRPr lang="en-US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9600" y="4953000"/>
            <a:ext cx="2362200" cy="1447800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Реплікація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248400" y="4953000"/>
            <a:ext cx="2362200" cy="1447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bg1"/>
                </a:solidFill>
                <a:latin typeface="Comic Sans MS" pitchFamily="66" charset="0"/>
              </a:rPr>
              <a:t>Трансляція</a:t>
            </a:r>
            <a:endParaRPr lang="en-US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9" name="Picture 18" descr="dna_strand_slid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38225" y="-381000"/>
            <a:ext cx="2076450" cy="83058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07" y="1628800"/>
            <a:ext cx="501026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190" y="332656"/>
            <a:ext cx="3528530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ru-RU" sz="4000" dirty="0" err="1">
                <a:solidFill>
                  <a:schemeClr val="bg1"/>
                </a:solidFill>
                <a:latin typeface="Comic Sans MS" pitchFamily="66" charset="0"/>
              </a:rPr>
              <a:t>Транскрипція</a:t>
            </a:r>
            <a:endParaRPr lang="ru-RU" sz="4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10038"/>
            <a:ext cx="7918970" cy="3113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4382" y="5229200"/>
            <a:ext cx="31046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Comic Sans MS" pitchFamily="66" charset="0"/>
              </a:rPr>
              <a:t>Етапи транскрипції</a:t>
            </a:r>
            <a:endParaRPr lang="ru-RU" sz="2400" dirty="0" smtClean="0">
              <a:latin typeface="Comic Sans MS" pitchFamily="66" charset="0"/>
            </a:endParaRPr>
          </a:p>
          <a:p>
            <a:r>
              <a:rPr lang="ru-RU" sz="2400" dirty="0" smtClean="0">
                <a:latin typeface="Comic Sans MS" pitchFamily="66" charset="0"/>
              </a:rPr>
              <a:t>1.Ініціація</a:t>
            </a:r>
            <a:endParaRPr lang="ru-RU" sz="2400" dirty="0">
              <a:latin typeface="Comic Sans MS" pitchFamily="66" charset="0"/>
            </a:endParaRPr>
          </a:p>
          <a:p>
            <a:r>
              <a:rPr lang="ru-RU" sz="2400" dirty="0">
                <a:latin typeface="Comic Sans MS" pitchFamily="66" charset="0"/>
              </a:rPr>
              <a:t>2.Елонгація</a:t>
            </a:r>
          </a:p>
          <a:p>
            <a:r>
              <a:rPr lang="ru-RU" sz="2400" dirty="0">
                <a:latin typeface="Comic Sans MS" pitchFamily="66" charset="0"/>
              </a:rPr>
              <a:t>3.Термінація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36270" y="71046"/>
            <a:ext cx="4984760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 err="1">
                <a:latin typeface="Comic Sans MS" pitchFamily="66" charset="0"/>
              </a:rPr>
              <a:t>переписування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інформації</a:t>
            </a:r>
            <a:r>
              <a:rPr lang="ru-RU" sz="2000" dirty="0">
                <a:latin typeface="Comic Sans MS" pitchFamily="66" charset="0"/>
              </a:rPr>
              <a:t> про </a:t>
            </a:r>
            <a:r>
              <a:rPr lang="ru-RU" sz="2000" dirty="0" err="1">
                <a:latin typeface="Comic Sans MS" pitchFamily="66" charset="0"/>
              </a:rPr>
              <a:t>первинну</a:t>
            </a:r>
            <a:r>
              <a:rPr lang="ru-RU" sz="2000" dirty="0">
                <a:latin typeface="Comic Sans MS" pitchFamily="66" charset="0"/>
              </a:rPr>
              <a:t> структуру </a:t>
            </a:r>
            <a:r>
              <a:rPr lang="ru-RU" sz="2000" dirty="0" err="1">
                <a:latin typeface="Comic Sans MS" pitchFamily="66" charset="0"/>
              </a:rPr>
              <a:t>білка</a:t>
            </a:r>
            <a:r>
              <a:rPr lang="ru-RU" sz="2000" dirty="0">
                <a:latin typeface="Comic Sans MS" pitchFamily="66" charset="0"/>
              </a:rPr>
              <a:t> з </a:t>
            </a:r>
            <a:r>
              <a:rPr lang="ru-RU" sz="2000" dirty="0" err="1">
                <a:latin typeface="Comic Sans MS" pitchFamily="66" charset="0"/>
              </a:rPr>
              <a:t>молекули</a:t>
            </a:r>
            <a:r>
              <a:rPr lang="ru-RU" sz="2000" dirty="0">
                <a:latin typeface="Comic Sans MS" pitchFamily="66" charset="0"/>
              </a:rPr>
              <a:t> ДНК на молекулу </a:t>
            </a:r>
            <a:r>
              <a:rPr lang="ru-RU" sz="2000" dirty="0" err="1">
                <a:latin typeface="Comic Sans MS" pitchFamily="66" charset="0"/>
              </a:rPr>
              <a:t>попередника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іРНК</a:t>
            </a:r>
            <a:r>
              <a:rPr lang="ru-RU" sz="2000" dirty="0">
                <a:latin typeface="Comic Sans MS" pitchFamily="66" charset="0"/>
              </a:rPr>
              <a:t> (про-</a:t>
            </a:r>
            <a:r>
              <a:rPr lang="ru-RU" sz="2000" dirty="0" err="1">
                <a:latin typeface="Comic Sans MS" pitchFamily="66" charset="0"/>
              </a:rPr>
              <a:t>іРНК</a:t>
            </a:r>
            <a:r>
              <a:rPr lang="ru-RU" sz="2000" dirty="0">
                <a:latin typeface="Comic Sans MS" pitchFamily="66" charset="0"/>
              </a:rPr>
              <a:t>), </a:t>
            </a:r>
            <a:r>
              <a:rPr lang="ru-RU" sz="2000" dirty="0" err="1">
                <a:latin typeface="Comic Sans MS" pitchFamily="66" charset="0"/>
              </a:rPr>
              <a:t>що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здійснюється</a:t>
            </a:r>
            <a:r>
              <a:rPr lang="ru-RU" sz="2000" dirty="0">
                <a:latin typeface="Comic Sans MS" pitchFamily="66" charset="0"/>
              </a:rPr>
              <a:t> в </a:t>
            </a:r>
            <a:r>
              <a:rPr lang="ru-RU" sz="2000" dirty="0" err="1">
                <a:latin typeface="Comic Sans MS" pitchFamily="66" charset="0"/>
              </a:rPr>
              <a:t>цитоплазмі</a:t>
            </a:r>
            <a:r>
              <a:rPr lang="ru-RU" sz="2000" dirty="0">
                <a:latin typeface="Comic Sans MS" pitchFamily="66" charset="0"/>
              </a:rPr>
              <a:t> (у </a:t>
            </a:r>
            <a:r>
              <a:rPr lang="ru-RU" sz="2000" dirty="0" err="1">
                <a:latin typeface="Comic Sans MS" pitchFamily="66" charset="0"/>
              </a:rPr>
              <a:t>прокаріотів</a:t>
            </a:r>
            <a:r>
              <a:rPr lang="ru-RU" sz="2000" dirty="0">
                <a:latin typeface="Comic Sans MS" pitchFamily="66" charset="0"/>
              </a:rPr>
              <a:t>) </a:t>
            </a:r>
            <a:r>
              <a:rPr lang="ru-RU" sz="2000" dirty="0" err="1">
                <a:latin typeface="Comic Sans MS" pitchFamily="66" charset="0"/>
              </a:rPr>
              <a:t>або</a:t>
            </a:r>
            <a:r>
              <a:rPr lang="ru-RU" sz="2000" dirty="0">
                <a:latin typeface="Comic Sans MS" pitchFamily="66" charset="0"/>
              </a:rPr>
              <a:t> в </a:t>
            </a:r>
            <a:r>
              <a:rPr lang="ru-RU" sz="2000" dirty="0" err="1">
                <a:latin typeface="Comic Sans MS" pitchFamily="66" charset="0"/>
              </a:rPr>
              <a:t>ядрі</a:t>
            </a:r>
            <a:r>
              <a:rPr lang="ru-RU" sz="2000" dirty="0">
                <a:latin typeface="Comic Sans MS" pitchFamily="66" charset="0"/>
              </a:rPr>
              <a:t> (в </a:t>
            </a:r>
            <a:r>
              <a:rPr lang="ru-RU" sz="2000" dirty="0" err="1">
                <a:latin typeface="Comic Sans MS" pitchFamily="66" charset="0"/>
              </a:rPr>
              <a:t>еукаріотів</a:t>
            </a:r>
            <a:r>
              <a:rPr lang="ru-RU" sz="2000" dirty="0">
                <a:latin typeface="Comic Sans MS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3573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95536" y="116632"/>
            <a:ext cx="7992888" cy="1008112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ru-RU" sz="4000" dirty="0" err="1" smtClean="0">
                <a:solidFill>
                  <a:schemeClr val="bg1"/>
                </a:solidFill>
                <a:latin typeface="Comic Sans MS" pitchFamily="66" charset="0"/>
              </a:rPr>
              <a:t>Трансляція</a:t>
            </a:r>
            <a:r>
              <a:rPr lang="ru-RU" sz="40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1200" dirty="0" smtClean="0">
                <a:solidFill>
                  <a:schemeClr val="bg1"/>
                </a:solidFill>
                <a:latin typeface="Comic Sans MS" pitchFamily="66" charset="0"/>
              </a:rPr>
              <a:t>- </a:t>
            </a:r>
            <a:r>
              <a:rPr lang="ru-RU" sz="2000" dirty="0" err="1" smtClean="0">
                <a:solidFill>
                  <a:schemeClr val="bg1"/>
                </a:solidFill>
                <a:latin typeface="Comic Sans MS" pitchFamily="66" charset="0"/>
              </a:rPr>
              <a:t>сукупність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процесів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перетворення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ru-RU" sz="2000" dirty="0" err="1" smtClean="0">
                <a:solidFill>
                  <a:schemeClr val="bg1"/>
                </a:solidFill>
                <a:latin typeface="Comic Sans MS" pitchFamily="66" charset="0"/>
              </a:rPr>
              <a:t>спадкової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інформації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і- РНК 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у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білок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первинної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структури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endParaRPr lang="en-US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8" name="Picture 17" descr="dna_strand_small_no_bord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5186035">
            <a:off x="6116561" y="38558"/>
            <a:ext cx="2769093" cy="3625653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3429000" y="4953000"/>
            <a:ext cx="2362200" cy="1447800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Необхідні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для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біосинтезу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білків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амінокислоти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доставляються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до рибосом молекулами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тРНК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09600" y="4953000"/>
            <a:ext cx="2362200" cy="1447800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Відбувається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на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рибосомах</a:t>
            </a:r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 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248400" y="4953000"/>
            <a:ext cx="2362200" cy="14478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Після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відділення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від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рибосом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починається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дозрівання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білків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en-US" sz="2800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9" name="Picture 18" descr="dna_strand_sli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38225" y="-381000"/>
            <a:ext cx="2076450" cy="83058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94308"/>
            <a:ext cx="5472608" cy="3086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68144" y="3842463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>
                <a:latin typeface="Comic Sans MS" pitchFamily="66" charset="0"/>
              </a:rPr>
              <a:t>1 - рибосома; 2 - </a:t>
            </a:r>
            <a:r>
              <a:rPr lang="ru-RU" sz="1200" dirty="0" err="1">
                <a:latin typeface="Comic Sans MS" pitchFamily="66" charset="0"/>
              </a:rPr>
              <a:t>іРНК</a:t>
            </a:r>
            <a:r>
              <a:rPr lang="ru-RU" sz="1200" dirty="0" smtClean="0">
                <a:latin typeface="Comic Sans MS" pitchFamily="66" charset="0"/>
              </a:rPr>
              <a:t>;</a:t>
            </a:r>
          </a:p>
          <a:p>
            <a:r>
              <a:rPr lang="ru-RU" sz="1200" dirty="0" smtClean="0">
                <a:latin typeface="Comic Sans MS" pitchFamily="66" charset="0"/>
              </a:rPr>
              <a:t> </a:t>
            </a:r>
            <a:r>
              <a:rPr lang="ru-RU" sz="1200" dirty="0">
                <a:latin typeface="Comic Sans MS" pitchFamily="66" charset="0"/>
              </a:rPr>
              <a:t>3 - </a:t>
            </a:r>
            <a:r>
              <a:rPr lang="ru-RU" sz="1200" dirty="0" err="1">
                <a:latin typeface="Comic Sans MS" pitchFamily="66" charset="0"/>
              </a:rPr>
              <a:t>тРНК</a:t>
            </a:r>
            <a:r>
              <a:rPr lang="ru-RU" sz="1200" dirty="0">
                <a:latin typeface="Comic Sans MS" pitchFamily="66" charset="0"/>
              </a:rPr>
              <a:t>; 4 - </a:t>
            </a:r>
            <a:r>
              <a:rPr lang="ru-RU" sz="1200" dirty="0" err="1">
                <a:latin typeface="Comic Sans MS" pitchFamily="66" charset="0"/>
              </a:rPr>
              <a:t>амінокислоти</a:t>
            </a:r>
            <a:endParaRPr lang="ru-RU" sz="1200" dirty="0">
              <a:latin typeface="Comic Sans MS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42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latin typeface="Comic Sans MS" pitchFamily="66" charset="0"/>
              </a:rPr>
              <a:t>Умова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 smtClean="0">
                <a:latin typeface="Comic Sans MS" pitchFamily="66" charset="0"/>
              </a:rPr>
              <a:t>Розв'язок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95536" y="188640"/>
            <a:ext cx="5635352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Розв</a:t>
            </a:r>
            <a:r>
              <a:rPr lang="uk-UA" dirty="0" smtClean="0">
                <a:solidFill>
                  <a:schemeClr val="bg1"/>
                </a:solidFill>
                <a:latin typeface="Arial"/>
                <a:cs typeface="Arial"/>
              </a:rPr>
              <a:t>'</a:t>
            </a:r>
            <a:r>
              <a:rPr lang="uk-UA" dirty="0" smtClean="0">
                <a:solidFill>
                  <a:schemeClr val="bg1"/>
                </a:solidFill>
              </a:rPr>
              <a:t>яжемо задачу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2" name="Picture 31" descr="dna_strand_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8225" y="-381000"/>
            <a:ext cx="2076450" cy="8305800"/>
          </a:xfrm>
          <a:prstGeom prst="rect">
            <a:avLst/>
          </a:prstGeom>
        </p:spPr>
      </p:pic>
      <p:pic>
        <p:nvPicPr>
          <p:cNvPr id="34" name="Picture 33" descr="dna_strand_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101013" y="-381000"/>
            <a:ext cx="2085973" cy="8305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67544" y="1772816"/>
            <a:ext cx="35283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omic Sans MS" pitchFamily="66" charset="0"/>
              </a:rPr>
              <a:t>За </a:t>
            </a:r>
            <a:r>
              <a:rPr lang="ru-RU" sz="2800" dirty="0" err="1">
                <a:latin typeface="Comic Sans MS" pitchFamily="66" charset="0"/>
              </a:rPr>
              <a:t>допомогою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таблиці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генетичного</a:t>
            </a:r>
            <a:r>
              <a:rPr lang="ru-RU" sz="2800" dirty="0">
                <a:latin typeface="Comic Sans MS" pitchFamily="66" charset="0"/>
              </a:rPr>
              <a:t> коду РНК </a:t>
            </a:r>
            <a:r>
              <a:rPr lang="ru-RU" sz="2800" dirty="0" err="1">
                <a:latin typeface="Comic Sans MS" pitchFamily="66" charset="0"/>
              </a:rPr>
              <a:t>визначте</a:t>
            </a:r>
            <a:r>
              <a:rPr lang="ru-RU" sz="2800" dirty="0">
                <a:latin typeface="Comic Sans MS" pitchFamily="66" charset="0"/>
              </a:rPr>
              <a:t>: </a:t>
            </a:r>
            <a:r>
              <a:rPr lang="ru-RU" sz="2800" dirty="0" smtClean="0">
                <a:latin typeface="Comic Sans MS" pitchFamily="66" charset="0"/>
              </a:rPr>
              <a:t> - </a:t>
            </a:r>
            <a:r>
              <a:rPr lang="ru-RU" sz="2800" dirty="0" err="1" smtClean="0">
                <a:latin typeface="Comic Sans MS" pitchFamily="66" charset="0"/>
              </a:rPr>
              <a:t>амінокислоту</a:t>
            </a:r>
            <a:r>
              <a:rPr lang="ru-RU" sz="2800" dirty="0">
                <a:latin typeface="Comic Sans MS" pitchFamily="66" charset="0"/>
              </a:rPr>
              <a:t>, яка </a:t>
            </a:r>
            <a:r>
              <a:rPr lang="ru-RU" sz="2800" dirty="0" err="1">
                <a:latin typeface="Comic Sans MS" pitchFamily="66" charset="0"/>
              </a:rPr>
              <a:t>кодується</a:t>
            </a:r>
            <a:r>
              <a:rPr lang="ru-RU" sz="2800" dirty="0">
                <a:latin typeface="Comic Sans MS" pitchFamily="66" charset="0"/>
              </a:rPr>
              <a:t> триплетом </a:t>
            </a:r>
            <a:r>
              <a:rPr lang="ru-RU" sz="2800" dirty="0">
                <a:solidFill>
                  <a:srgbClr val="FF0000"/>
                </a:solidFill>
                <a:latin typeface="Comic Sans MS" pitchFamily="66" charset="0"/>
              </a:rPr>
              <a:t>ААА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556791"/>
            <a:ext cx="4464496" cy="332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750110" y="3771900"/>
            <a:ext cx="216024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876256" y="1916832"/>
            <a:ext cx="28803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966134" y="3771900"/>
            <a:ext cx="20541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7164288" y="1772816"/>
            <a:ext cx="0" cy="20882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6876256" y="3861048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5" name="Правая фигурная скобка 24"/>
          <p:cNvSpPr/>
          <p:nvPr/>
        </p:nvSpPr>
        <p:spPr>
          <a:xfrm rot="5400000">
            <a:off x="6916080" y="3969060"/>
            <a:ext cx="288032" cy="360040"/>
          </a:xfrm>
          <a:prstGeom prst="rightBrac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5436096" y="5373216"/>
            <a:ext cx="2304256" cy="5112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Лізин</a:t>
            </a:r>
            <a:endParaRPr lang="ru-RU" sz="28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3419872" y="4797152"/>
            <a:ext cx="1872208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globe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34448" y="3505201"/>
            <a:ext cx="2167466" cy="1219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3657600" y="1752600"/>
            <a:ext cx="5486400" cy="1524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Comic Sans MS" pitchFamily="66" charset="0"/>
              </a:rPr>
              <a:t>1.Відносна </a:t>
            </a:r>
            <a:r>
              <a:rPr lang="ru-RU" dirty="0" err="1">
                <a:latin typeface="Comic Sans MS" pitchFamily="66" charset="0"/>
              </a:rPr>
              <a:t>молекулярна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маса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білка</a:t>
            </a:r>
            <a:r>
              <a:rPr lang="ru-RU" dirty="0">
                <a:latin typeface="Comic Sans MS" pitchFamily="66" charset="0"/>
              </a:rPr>
              <a:t> - 50 000. </a:t>
            </a:r>
            <a:r>
              <a:rPr lang="ru-RU" dirty="0" err="1">
                <a:latin typeface="Comic Sans MS" pitchFamily="66" charset="0"/>
              </a:rPr>
              <a:t>Визначте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довжину</a:t>
            </a:r>
            <a:r>
              <a:rPr lang="ru-RU" dirty="0">
                <a:latin typeface="Comic Sans MS" pitchFamily="66" charset="0"/>
              </a:rPr>
              <a:t> і </a:t>
            </a:r>
            <a:r>
              <a:rPr lang="ru-RU" dirty="0" err="1">
                <a:latin typeface="Comic Sans MS" pitchFamily="66" charset="0"/>
              </a:rPr>
              <a:t>масу</a:t>
            </a:r>
            <a:r>
              <a:rPr lang="ru-RU" dirty="0">
                <a:latin typeface="Comic Sans MS" pitchFamily="66" charset="0"/>
              </a:rPr>
              <a:t> гена,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кодує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цей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білок</a:t>
            </a:r>
            <a:r>
              <a:rPr lang="ru-RU" dirty="0">
                <a:latin typeface="Comic Sans MS" pitchFamily="66" charset="0"/>
              </a:rPr>
              <a:t>.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40" name="Content Placeholder 39" descr="PM00100_hundred_dollar_bills.png"/>
          <p:cNvPicPr>
            <a:picLocks noGrp="1" noChangeAspect="1"/>
          </p:cNvPicPr>
          <p:nvPr>
            <p:ph sz="half" idx="14"/>
          </p:nvPr>
        </p:nvPicPr>
        <p:blipFill>
          <a:blip r:embed="rId3" cstate="print"/>
          <a:stretch>
            <a:fillRect/>
          </a:stretch>
        </p:blipFill>
        <p:spPr>
          <a:xfrm>
            <a:off x="317589" y="1923556"/>
            <a:ext cx="2185187" cy="1229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1" name="Content Placeholder 30"/>
          <p:cNvSpPr>
            <a:spLocks noGrp="1"/>
          </p:cNvSpPr>
          <p:nvPr>
            <p:ph sz="half" idx="15"/>
          </p:nvPr>
        </p:nvSpPr>
        <p:spPr>
          <a:xfrm>
            <a:off x="3657600" y="3352799"/>
            <a:ext cx="5715000" cy="1524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smtClean="0">
                <a:latin typeface="Comic Sans MS" pitchFamily="66" charset="0"/>
              </a:rPr>
              <a:t>2.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Молекулярна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маса</a:t>
            </a:r>
            <a:r>
              <a:rPr lang="ru-RU" dirty="0">
                <a:latin typeface="Comic Sans MS" pitchFamily="66" charset="0"/>
              </a:rPr>
              <a:t> одного з </a:t>
            </a:r>
            <a:r>
              <a:rPr lang="ru-RU" dirty="0" err="1">
                <a:latin typeface="Comic Sans MS" pitchFamily="66" charset="0"/>
              </a:rPr>
              <a:t>ланцюгів</a:t>
            </a:r>
            <a:r>
              <a:rPr lang="ru-RU" dirty="0">
                <a:latin typeface="Comic Sans MS" pitchFamily="66" charset="0"/>
              </a:rPr>
              <a:t> ДНК - 119025 а. о. м. </a:t>
            </a:r>
            <a:r>
              <a:rPr lang="ru-RU" dirty="0" err="1">
                <a:latin typeface="Comic Sans MS" pitchFamily="66" charset="0"/>
              </a:rPr>
              <a:t>Визначте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кількість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мономерів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білка</a:t>
            </a:r>
            <a:r>
              <a:rPr lang="ru-RU" dirty="0">
                <a:latin typeface="Comic Sans MS" pitchFamily="66" charset="0"/>
              </a:rPr>
              <a:t> та </a:t>
            </a:r>
            <a:r>
              <a:rPr lang="ru-RU" dirty="0" err="1">
                <a:latin typeface="Comic Sans MS" pitchFamily="66" charset="0"/>
              </a:rPr>
              <a:t>його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відносну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молекулярну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масу</a:t>
            </a:r>
            <a:r>
              <a:rPr lang="ru-RU" dirty="0">
                <a:latin typeface="Comic Sans MS" pitchFamily="66" charset="0"/>
              </a:rPr>
              <a:t>.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639763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None/>
            </a:pPr>
            <a:r>
              <a:rPr lang="ru-RU" sz="3200" dirty="0" err="1">
                <a:solidFill>
                  <a:schemeClr val="bg1"/>
                </a:solidFill>
                <a:latin typeface="Comic Sans MS" pitchFamily="66" charset="0"/>
              </a:rPr>
              <a:t>Вправи</a:t>
            </a:r>
            <a:r>
              <a:rPr lang="ru-RU" sz="3200" dirty="0">
                <a:solidFill>
                  <a:schemeClr val="bg1"/>
                </a:solidFill>
                <a:latin typeface="Comic Sans MS" pitchFamily="66" charset="0"/>
              </a:rPr>
              <a:t> для </a:t>
            </a:r>
            <a:r>
              <a:rPr lang="ru-RU" sz="3200" dirty="0" err="1">
                <a:solidFill>
                  <a:schemeClr val="bg1"/>
                </a:solidFill>
                <a:latin typeface="Comic Sans MS" pitchFamily="66" charset="0"/>
              </a:rPr>
              <a:t>самостійного</a:t>
            </a:r>
            <a:r>
              <a:rPr lang="ru-RU" sz="32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Comic Sans MS" pitchFamily="66" charset="0"/>
              </a:rPr>
              <a:t>розв'язування</a:t>
            </a:r>
            <a:endParaRPr lang="en-US" sz="32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7" name="Picture 16" descr="dna_strand_slid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692696"/>
            <a:ext cx="1752600" cy="7010400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84784"/>
            <a:ext cx="2302917" cy="1736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71" y="3356992"/>
            <a:ext cx="2236565" cy="32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clipse\Downloads\microscope_500_wh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381000"/>
            <a:ext cx="3562350" cy="640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dna_strand_sli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714373" y="-381000"/>
            <a:ext cx="2085973" cy="8305800"/>
          </a:xfrm>
          <a:prstGeom prst="rect">
            <a:avLst/>
          </a:prstGeom>
        </p:spPr>
      </p:pic>
      <p:pic>
        <p:nvPicPr>
          <p:cNvPr id="12" name="Picture 11" descr="dna_strand_sli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43827" y="-381000"/>
            <a:ext cx="2085973" cy="8305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7984" y="381000"/>
            <a:ext cx="3962400" cy="338139"/>
          </a:xfrm>
        </p:spPr>
        <p:txBody>
          <a:bodyPr/>
          <a:lstStyle/>
          <a:p>
            <a:pPr>
              <a:buNone/>
            </a:pPr>
            <a:r>
              <a:rPr lang="uk-UA" sz="2800" dirty="0" smtClean="0">
                <a:latin typeface="Comic Sans MS" pitchFamily="66" charset="0"/>
              </a:rPr>
              <a:t>Домашнє завдання</a:t>
            </a:r>
            <a:endParaRPr lang="en-US" sz="2800" dirty="0">
              <a:latin typeface="Comic Sans MS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0" y="692696"/>
            <a:ext cx="3419455" cy="2057400"/>
          </a:xfrm>
        </p:spPr>
        <p:txBody>
          <a:bodyPr>
            <a:normAutofit/>
          </a:bodyPr>
          <a:lstStyle/>
          <a:p>
            <a:endParaRPr lang="uk-UA" sz="2000" dirty="0" smtClean="0">
              <a:latin typeface="Comic Sans MS" pitchFamily="66" charset="0"/>
            </a:endParaRPr>
          </a:p>
          <a:p>
            <a:r>
              <a:rPr lang="uk-UA" sz="2000" dirty="0" smtClean="0">
                <a:latin typeface="Comic Sans MS" pitchFamily="66" charset="0"/>
              </a:rPr>
              <a:t>Опрацювати параграф 26</a:t>
            </a:r>
          </a:p>
          <a:p>
            <a:endParaRPr lang="uk-UA" sz="2000" dirty="0" smtClean="0">
              <a:latin typeface="Comic Sans MS" pitchFamily="66" charset="0"/>
            </a:endParaRPr>
          </a:p>
          <a:p>
            <a:r>
              <a:rPr lang="uk-UA" sz="2000" dirty="0" smtClean="0">
                <a:latin typeface="Comic Sans MS" pitchFamily="66" charset="0"/>
              </a:rPr>
              <a:t>Виконати </a:t>
            </a:r>
            <a:r>
              <a:rPr lang="uk-UA" sz="2000" dirty="0">
                <a:latin typeface="Comic Sans MS" pitchFamily="66" charset="0"/>
              </a:rPr>
              <a:t>завдання «Біологія + Англійська мова»</a:t>
            </a:r>
            <a:endParaRPr lang="en-US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8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63888" y="1340768"/>
            <a:ext cx="5399137" cy="860425"/>
          </a:xfrm>
        </p:spPr>
        <p:txBody>
          <a:bodyPr/>
          <a:lstStyle/>
          <a:p>
            <a:r>
              <a:rPr lang="uk-UA" dirty="0" smtClean="0">
                <a:latin typeface="Comic Sans MS" pitchFamily="66" charset="0"/>
              </a:rPr>
              <a:t>Використана література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81000" y="2420888"/>
            <a:ext cx="4695456" cy="2913112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dirty="0" err="1" smtClean="0">
                <a:latin typeface="Comic Sans MS" pitchFamily="66" charset="0"/>
              </a:rPr>
              <a:t>Підручник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з </a:t>
            </a:r>
            <a:r>
              <a:rPr lang="ru-RU" dirty="0" err="1">
                <a:latin typeface="Comic Sans MS" pitchFamily="66" charset="0"/>
              </a:rPr>
              <a:t>Біології</a:t>
            </a:r>
            <a:r>
              <a:rPr lang="ru-RU" dirty="0">
                <a:latin typeface="Comic Sans MS" pitchFamily="66" charset="0"/>
              </a:rPr>
              <a:t>. 9 </a:t>
            </a:r>
            <a:r>
              <a:rPr lang="ru-RU" dirty="0" err="1">
                <a:latin typeface="Comic Sans MS" pitchFamily="66" charset="0"/>
              </a:rPr>
              <a:t>клас</a:t>
            </a:r>
            <a:r>
              <a:rPr lang="ru-RU" dirty="0">
                <a:latin typeface="Comic Sans MS" pitchFamily="66" charset="0"/>
              </a:rPr>
              <a:t>. Соболь - Нова </a:t>
            </a:r>
            <a:r>
              <a:rPr lang="ru-RU" dirty="0" err="1" smtClean="0">
                <a:latin typeface="Comic Sans MS" pitchFamily="66" charset="0"/>
              </a:rPr>
              <a:t>програма</a:t>
            </a:r>
            <a:endParaRPr lang="ru-RU" dirty="0" smtClean="0">
              <a:latin typeface="Comic Sans MS" pitchFamily="66" charset="0"/>
            </a:endParaRPr>
          </a:p>
          <a:p>
            <a:pPr marL="457200" indent="-457200">
              <a:buAutoNum type="arabicPeriod"/>
            </a:pPr>
            <a:r>
              <a:rPr lang="ru-RU" dirty="0" err="1">
                <a:latin typeface="Comic Sans MS" pitchFamily="66" charset="0"/>
              </a:rPr>
              <a:t>Біологія</a:t>
            </a:r>
            <a:r>
              <a:rPr lang="ru-RU" dirty="0">
                <a:latin typeface="Comic Sans MS" pitchFamily="66" charset="0"/>
              </a:rPr>
              <a:t>. 9 </a:t>
            </a:r>
            <a:r>
              <a:rPr lang="ru-RU" dirty="0" err="1">
                <a:latin typeface="Comic Sans MS" pitchFamily="66" charset="0"/>
              </a:rPr>
              <a:t>клас</a:t>
            </a:r>
            <a:r>
              <a:rPr lang="ru-RU" dirty="0">
                <a:latin typeface="Comic Sans MS" pitchFamily="66" charset="0"/>
              </a:rPr>
              <a:t>. </a:t>
            </a:r>
            <a:r>
              <a:rPr lang="ru-RU" dirty="0" err="1" smtClean="0">
                <a:latin typeface="Comic Sans MS" pitchFamily="66" charset="0"/>
              </a:rPr>
              <a:t>Остапченко</a:t>
            </a:r>
            <a:endParaRPr lang="ru-RU" dirty="0" smtClean="0">
              <a:latin typeface="Comic Sans MS" pitchFamily="66" charset="0"/>
            </a:endParaRPr>
          </a:p>
          <a:p>
            <a:pPr marL="457200" indent="-457200">
              <a:buAutoNum type="arabicPeriod"/>
            </a:pPr>
            <a:r>
              <a:rPr lang="uk-UA" dirty="0" smtClean="0">
                <a:latin typeface="Comic Sans MS" pitchFamily="66" charset="0"/>
              </a:rPr>
              <a:t>Ілюстрації з вільних джерел мережі </a:t>
            </a:r>
            <a:r>
              <a:rPr lang="en-US" dirty="0" smtClean="0">
                <a:latin typeface="Comic Sans MS" pitchFamily="66" charset="0"/>
              </a:rPr>
              <a:t>INTERNET</a:t>
            </a:r>
            <a:endParaRPr lang="ru-RU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5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NA_helix_strand_presentation_template_powerpoint">
  <a:themeElements>
    <a:clrScheme name="Custom 4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ED62F"/>
      </a:accent3>
      <a:accent4>
        <a:srgbClr val="CBCB15"/>
      </a:accent4>
      <a:accent5>
        <a:srgbClr val="7CCA62"/>
      </a:accent5>
      <a:accent6>
        <a:srgbClr val="541484"/>
      </a:accent6>
      <a:hlink>
        <a:srgbClr val="A44FE3"/>
      </a:hlink>
      <a:folHlink>
        <a:srgbClr val="85DFD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Perpetua" pitchFamily="18" charset="0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ACEF97D-AFBF-40CF-B6A4-760A1BDBFF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DNA_helix_strand_presentation_template_powerpoint</Template>
  <TotalTime>125</TotalTime>
  <Words>684</Words>
  <Application>Microsoft Office PowerPoint</Application>
  <PresentationFormat>Экран (4:3)</PresentationFormat>
  <Paragraphs>105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Century Gothic</vt:lpstr>
      <vt:lpstr>Perpetua</vt:lpstr>
      <vt:lpstr>Wingdings</vt:lpstr>
      <vt:lpstr>Comic Sans MS</vt:lpstr>
      <vt:lpstr>Segoe UI</vt:lpstr>
      <vt:lpstr>Calibri</vt:lpstr>
      <vt:lpstr>DNA_helix_strand_presentation_template_powerpoint</vt:lpstr>
      <vt:lpstr>Генетичний код. Біосинтез білка</vt:lpstr>
      <vt:lpstr>Презентация PowerPoint</vt:lpstr>
      <vt:lpstr>Мета уроку</vt:lpstr>
      <vt:lpstr>Тип уроку:</vt:lpstr>
      <vt:lpstr>Актуалізація опорних знань</vt:lpstr>
      <vt:lpstr>Актуалізація опорних знань учнів</vt:lpstr>
      <vt:lpstr>Мотивація навчальної діяльності</vt:lpstr>
      <vt:lpstr>ГЕНЕТИЧНИЙ КОД - система запису генетичної інформації про послідовність розташування амінокислот у білках у вигляді послідовності нуклеотидів у ДНК або РНК.</vt:lpstr>
      <vt:lpstr>Презентация PowerPoint</vt:lpstr>
      <vt:lpstr>Властивості генетичного коду</vt:lpstr>
      <vt:lpstr>Процеси матричного синтезу</vt:lpstr>
      <vt:lpstr>Презентация PowerPoint</vt:lpstr>
      <vt:lpstr>Трансляція - сукупність процесів перетворення  спадкової інформації і- РНК у білок первинної структури </vt:lpstr>
      <vt:lpstr>Розв'яжемо задачу</vt:lpstr>
      <vt:lpstr>Вправи для самостійного розв'язування</vt:lpstr>
      <vt:lpstr>Домашнє завдання</vt:lpstr>
      <vt:lpstr>Використана література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Генетичний код. Біосинтез білка</dc:title>
  <dc:creator>Пользователь Windows</dc:creator>
  <cp:lastModifiedBy>Пользователь Windows</cp:lastModifiedBy>
  <cp:revision>12</cp:revision>
  <dcterms:created xsi:type="dcterms:W3CDTF">2021-12-10T15:59:24Z</dcterms:created>
  <dcterms:modified xsi:type="dcterms:W3CDTF">2021-12-10T18:04:47Z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TC018572829991</vt:lpwstr>
  </property>
</Properties>
</file>